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5.xml" ContentType="application/vnd.openxmlformats-officedocument.drawingml.chart+xml"/>
  <Default Extension="xlsx" ContentType="application/vnd.openxmlformats-officedocument.spreadsheetml.sheet"/>
  <Override PartName="/ppt/diagrams/drawing7.xml" ContentType="application/vnd.ms-office.drawingml.diagramDrawing+xml"/>
  <Override PartName="/ppt/diagrams/quickStyle9.xml" ContentType="application/vnd.openxmlformats-officedocument.drawingml.diagramStyl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charts/chart10.xml" ContentType="application/vnd.openxmlformats-officedocument.drawingml.chart+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49" r:id="rId3"/>
    <p:sldId id="259" r:id="rId4"/>
    <p:sldId id="257" r:id="rId5"/>
    <p:sldId id="351" r:id="rId6"/>
    <p:sldId id="352" r:id="rId7"/>
    <p:sldId id="261" r:id="rId8"/>
    <p:sldId id="348" r:id="rId9"/>
    <p:sldId id="332" r:id="rId10"/>
    <p:sldId id="295" r:id="rId11"/>
    <p:sldId id="333" r:id="rId12"/>
    <p:sldId id="296" r:id="rId13"/>
    <p:sldId id="355" r:id="rId14"/>
    <p:sldId id="299" r:id="rId15"/>
    <p:sldId id="356" r:id="rId16"/>
    <p:sldId id="357" r:id="rId17"/>
    <p:sldId id="337" r:id="rId18"/>
    <p:sldId id="338" r:id="rId19"/>
    <p:sldId id="339" r:id="rId20"/>
    <p:sldId id="340" r:id="rId21"/>
    <p:sldId id="335" r:id="rId22"/>
    <p:sldId id="336" r:id="rId23"/>
    <p:sldId id="318" r:id="rId24"/>
    <p:sldId id="358" r:id="rId25"/>
    <p:sldId id="359" r:id="rId26"/>
    <p:sldId id="360" r:id="rId27"/>
    <p:sldId id="362" r:id="rId28"/>
    <p:sldId id="319" r:id="rId29"/>
    <p:sldId id="320" r:id="rId30"/>
    <p:sldId id="342" r:id="rId31"/>
    <p:sldId id="322" r:id="rId32"/>
    <p:sldId id="326" r:id="rId33"/>
    <p:sldId id="341" r:id="rId34"/>
    <p:sldId id="281" r:id="rId35"/>
    <p:sldId id="268" r:id="rId36"/>
    <p:sldId id="264" r:id="rId37"/>
    <p:sldId id="267" r:id="rId38"/>
    <p:sldId id="266" r:id="rId39"/>
  </p:sldIdLst>
  <p:sldSz cx="11304588" cy="8586788"/>
  <p:notesSz cx="6858000" cy="9144000"/>
  <p:defaultTextStyle>
    <a:defPPr>
      <a:defRPr lang="zh-CN"/>
    </a:defPPr>
    <a:lvl1pPr marL="0" algn="l" defTabSz="1136599" rtl="0" eaLnBrk="1" latinLnBrk="0" hangingPunct="1">
      <a:defRPr sz="2200" kern="1200">
        <a:solidFill>
          <a:schemeClr val="tx1"/>
        </a:solidFill>
        <a:latin typeface="+mn-lt"/>
        <a:ea typeface="+mn-ea"/>
        <a:cs typeface="+mn-cs"/>
      </a:defRPr>
    </a:lvl1pPr>
    <a:lvl2pPr marL="568300" algn="l" defTabSz="1136599" rtl="0" eaLnBrk="1" latinLnBrk="0" hangingPunct="1">
      <a:defRPr sz="2200" kern="1200">
        <a:solidFill>
          <a:schemeClr val="tx1"/>
        </a:solidFill>
        <a:latin typeface="+mn-lt"/>
        <a:ea typeface="+mn-ea"/>
        <a:cs typeface="+mn-cs"/>
      </a:defRPr>
    </a:lvl2pPr>
    <a:lvl3pPr marL="1136599" algn="l" defTabSz="1136599" rtl="0" eaLnBrk="1" latinLnBrk="0" hangingPunct="1">
      <a:defRPr sz="2200" kern="1200">
        <a:solidFill>
          <a:schemeClr val="tx1"/>
        </a:solidFill>
        <a:latin typeface="+mn-lt"/>
        <a:ea typeface="+mn-ea"/>
        <a:cs typeface="+mn-cs"/>
      </a:defRPr>
    </a:lvl3pPr>
    <a:lvl4pPr marL="1704899" algn="l" defTabSz="1136599" rtl="0" eaLnBrk="1" latinLnBrk="0" hangingPunct="1">
      <a:defRPr sz="2200" kern="1200">
        <a:solidFill>
          <a:schemeClr val="tx1"/>
        </a:solidFill>
        <a:latin typeface="+mn-lt"/>
        <a:ea typeface="+mn-ea"/>
        <a:cs typeface="+mn-cs"/>
      </a:defRPr>
    </a:lvl4pPr>
    <a:lvl5pPr marL="2273198" algn="l" defTabSz="1136599" rtl="0" eaLnBrk="1" latinLnBrk="0" hangingPunct="1">
      <a:defRPr sz="2200" kern="1200">
        <a:solidFill>
          <a:schemeClr val="tx1"/>
        </a:solidFill>
        <a:latin typeface="+mn-lt"/>
        <a:ea typeface="+mn-ea"/>
        <a:cs typeface="+mn-cs"/>
      </a:defRPr>
    </a:lvl5pPr>
    <a:lvl6pPr marL="2841498" algn="l" defTabSz="1136599" rtl="0" eaLnBrk="1" latinLnBrk="0" hangingPunct="1">
      <a:defRPr sz="2200" kern="1200">
        <a:solidFill>
          <a:schemeClr val="tx1"/>
        </a:solidFill>
        <a:latin typeface="+mn-lt"/>
        <a:ea typeface="+mn-ea"/>
        <a:cs typeface="+mn-cs"/>
      </a:defRPr>
    </a:lvl6pPr>
    <a:lvl7pPr marL="3409798" algn="l" defTabSz="1136599" rtl="0" eaLnBrk="1" latinLnBrk="0" hangingPunct="1">
      <a:defRPr sz="2200" kern="1200">
        <a:solidFill>
          <a:schemeClr val="tx1"/>
        </a:solidFill>
        <a:latin typeface="+mn-lt"/>
        <a:ea typeface="+mn-ea"/>
        <a:cs typeface="+mn-cs"/>
      </a:defRPr>
    </a:lvl7pPr>
    <a:lvl8pPr marL="3978097" algn="l" defTabSz="1136599" rtl="0" eaLnBrk="1" latinLnBrk="0" hangingPunct="1">
      <a:defRPr sz="2200" kern="1200">
        <a:solidFill>
          <a:schemeClr val="tx1"/>
        </a:solidFill>
        <a:latin typeface="+mn-lt"/>
        <a:ea typeface="+mn-ea"/>
        <a:cs typeface="+mn-cs"/>
      </a:defRPr>
    </a:lvl8pPr>
    <a:lvl9pPr marL="4546397" algn="l" defTabSz="1136599"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6600FF"/>
    <a:srgbClr val="000099"/>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455" autoAdjust="0"/>
  </p:normalViewPr>
  <p:slideViewPr>
    <p:cSldViewPr>
      <p:cViewPr>
        <p:scale>
          <a:sx n="53" d="100"/>
          <a:sy n="53" d="100"/>
        </p:scale>
        <p:origin x="-762" y="-72"/>
      </p:cViewPr>
      <p:guideLst>
        <p:guide orient="horz" pos="2705"/>
        <p:guide pos="3561"/>
      </p:guideLst>
    </p:cSldViewPr>
  </p:slideViewPr>
  <p:outlineViewPr>
    <p:cViewPr>
      <p:scale>
        <a:sx n="33" d="100"/>
        <a:sy n="33" d="100"/>
      </p:scale>
      <p:origin x="0" y="14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26700;&#38754;\4&#23395;&#24230;&#25253;&#21578;\&#22270;1-&#20013;&#35777;&#26435;&#30410;&#31867;&#22522;&#37329;&#34920;&#29616;.xls"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istrator\&#26700;&#38754;\4&#23395;&#24230;&#25253;&#21578;\&#22270;1-&#20013;&#35777;&#26435;&#30410;&#31867;&#22522;&#37329;&#34920;&#2961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or\&#26700;&#38754;\&#26032;&#24314;%20Microsoft%20Excel%20&#24037;&#20316;&#349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dministrator\&#26700;&#38754;\4&#23395;&#24230;&#25253;&#21578;\&#22270;1-&#20013;&#35777;&#26435;&#30410;&#31867;&#22522;&#37329;&#34920;&#2961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dministrator\&#26700;&#38754;\4&#23395;&#24230;&#25253;&#21578;\15&#65292;16&#39029;&#22270;.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Administrator\&#26700;&#38754;\4&#23395;&#24230;&#25253;&#21578;\15&#65292;16&#39029;&#2227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Administrator\&#26700;&#38754;\4&#23395;&#24230;&#25253;&#21578;\temp.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22522;&#37329;&#25991;&#20214;\03&#19978;&#24066;&#22522;&#37329;&#26085;&#21002;\&#27169;&#26495;&#8212;&#8212;&#20998;&#32423;&#22522;&#37329;&#19987;&#39064;&#30740;&#3135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1589361468981393"/>
          <c:y val="3.3581263880476532E-2"/>
          <c:w val="0.85494800227506484"/>
          <c:h val="0.92086993741166967"/>
        </c:manualLayout>
      </c:layout>
      <c:lineChart>
        <c:grouping val="standard"/>
        <c:ser>
          <c:idx val="0"/>
          <c:order val="0"/>
          <c:tx>
            <c:strRef>
              <c:f>'PAGE5-图表2'!$G$4</c:f>
              <c:strCache>
                <c:ptCount val="1"/>
                <c:pt idx="0">
                  <c:v>债券基金</c:v>
                </c:pt>
              </c:strCache>
            </c:strRef>
          </c:tx>
          <c:marker>
            <c:symbol val="none"/>
          </c:marker>
          <c:cat>
            <c:numRef>
              <c:f>'PAGE5-图表2'!$A$5:$A$185</c:f>
              <c:numCache>
                <c:formatCode>mm/dd</c:formatCode>
                <c:ptCount val="181"/>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numCache>
            </c:numRef>
          </c:cat>
          <c:val>
            <c:numRef>
              <c:f>'PAGE5-图表2'!$G$5:$G$185</c:f>
              <c:numCache>
                <c:formatCode>0.00%</c:formatCode>
                <c:ptCount val="181"/>
                <c:pt idx="0">
                  <c:v>-1.0826194927313641E-3</c:v>
                </c:pt>
                <c:pt idx="1">
                  <c:v>-2.1373364212171663E-3</c:v>
                </c:pt>
                <c:pt idx="2">
                  <c:v>-4.5202154077961313E-4</c:v>
                </c:pt>
                <c:pt idx="3">
                  <c:v>4.0179692513742093E-3</c:v>
                </c:pt>
                <c:pt idx="4">
                  <c:v>8.7948882502302261E-3</c:v>
                </c:pt>
                <c:pt idx="5">
                  <c:v>6.9254164457712795E-3</c:v>
                </c:pt>
                <c:pt idx="6">
                  <c:v>7.1207343954908867E-3</c:v>
                </c:pt>
                <c:pt idx="7">
                  <c:v>3.671977454728029E-3</c:v>
                </c:pt>
                <c:pt idx="8">
                  <c:v>1.4118697508300731E-3</c:v>
                </c:pt>
                <c:pt idx="9">
                  <c:v>5.5247077206395101E-3</c:v>
                </c:pt>
                <c:pt idx="10">
                  <c:v>2.9186082200953782E-3</c:v>
                </c:pt>
                <c:pt idx="11">
                  <c:v>5.8483774658890783E-3</c:v>
                </c:pt>
                <c:pt idx="12">
                  <c:v>8.8562738915705097E-3</c:v>
                </c:pt>
                <c:pt idx="13">
                  <c:v>7.9801333742570823E-3</c:v>
                </c:pt>
                <c:pt idx="14">
                  <c:v>8.2870615809591507E-3</c:v>
                </c:pt>
                <c:pt idx="15">
                  <c:v>7.6341415776111105E-3</c:v>
                </c:pt>
                <c:pt idx="16">
                  <c:v>9.6877703060911369E-3</c:v>
                </c:pt>
                <c:pt idx="17">
                  <c:v>1.0630876977594236E-2</c:v>
                </c:pt>
                <c:pt idx="18">
                  <c:v>1.0580652361952067E-2</c:v>
                </c:pt>
                <c:pt idx="19">
                  <c:v>7.7401713217444424E-3</c:v>
                </c:pt>
                <c:pt idx="20">
                  <c:v>9.7100923574875604E-3</c:v>
                </c:pt>
                <c:pt idx="21">
                  <c:v>9.3529395351433196E-3</c:v>
                </c:pt>
                <c:pt idx="22">
                  <c:v>9.4868718435223726E-3</c:v>
                </c:pt>
                <c:pt idx="23">
                  <c:v>9.3752615865396894E-3</c:v>
                </c:pt>
                <c:pt idx="24">
                  <c:v>9.2469097910097275E-3</c:v>
                </c:pt>
                <c:pt idx="25">
                  <c:v>1.0402075950779913E-2</c:v>
                </c:pt>
                <c:pt idx="26">
                  <c:v>1.0379753899383283E-2</c:v>
                </c:pt>
                <c:pt idx="27">
                  <c:v>9.8886687686599046E-3</c:v>
                </c:pt>
                <c:pt idx="28">
                  <c:v>1.1741399034571184E-2</c:v>
                </c:pt>
                <c:pt idx="29">
                  <c:v>1.1847428778704724E-2</c:v>
                </c:pt>
                <c:pt idx="30">
                  <c:v>1.2595217500488198E-2</c:v>
                </c:pt>
                <c:pt idx="31">
                  <c:v>1.2941209297134411E-2</c:v>
                </c:pt>
                <c:pt idx="32">
                  <c:v>1.3817349814448043E-2</c:v>
                </c:pt>
                <c:pt idx="33">
                  <c:v>1.4358659560813619E-2</c:v>
                </c:pt>
                <c:pt idx="34">
                  <c:v>1.4565138536231545E-2</c:v>
                </c:pt>
                <c:pt idx="35">
                  <c:v>1.3298362119478657E-2</c:v>
                </c:pt>
                <c:pt idx="36">
                  <c:v>1.3594129300482689E-2</c:v>
                </c:pt>
                <c:pt idx="37">
                  <c:v>1.5904461620022819E-2</c:v>
                </c:pt>
                <c:pt idx="38">
                  <c:v>1.5340829822260628E-2</c:v>
                </c:pt>
                <c:pt idx="39">
                  <c:v>1.4699070844610652E-2</c:v>
                </c:pt>
                <c:pt idx="40">
                  <c:v>1.4542816484834908E-2</c:v>
                </c:pt>
                <c:pt idx="41">
                  <c:v>1.6345322135104201E-2</c:v>
                </c:pt>
                <c:pt idx="42">
                  <c:v>1.9425765227824493E-2</c:v>
                </c:pt>
                <c:pt idx="43">
                  <c:v>1.9849884204358448E-2</c:v>
                </c:pt>
                <c:pt idx="44">
                  <c:v>2.099946985127921E-2</c:v>
                </c:pt>
                <c:pt idx="45">
                  <c:v>1.7545132397667466E-2</c:v>
                </c:pt>
                <c:pt idx="46">
                  <c:v>1.7533971371969121E-2</c:v>
                </c:pt>
                <c:pt idx="47">
                  <c:v>2.0419096514969818E-2</c:v>
                </c:pt>
                <c:pt idx="48">
                  <c:v>2.0865537542900159E-2</c:v>
                </c:pt>
                <c:pt idx="49">
                  <c:v>1.8968163174195807E-2</c:v>
                </c:pt>
                <c:pt idx="50">
                  <c:v>1.8359887273640366E-2</c:v>
                </c:pt>
                <c:pt idx="51">
                  <c:v>1.8532883171963561E-2</c:v>
                </c:pt>
                <c:pt idx="52">
                  <c:v>1.8008314964145233E-2</c:v>
                </c:pt>
                <c:pt idx="53">
                  <c:v>1.8198052401015685E-2</c:v>
                </c:pt>
                <c:pt idx="54">
                  <c:v>1.8008314964145233E-2</c:v>
                </c:pt>
                <c:pt idx="55">
                  <c:v>1.533524930941144E-2</c:v>
                </c:pt>
                <c:pt idx="56">
                  <c:v>1.4386562125059177E-2</c:v>
                </c:pt>
                <c:pt idx="57">
                  <c:v>1.5552889310527708E-2</c:v>
                </c:pt>
                <c:pt idx="58">
                  <c:v>1.7522810346270824E-2</c:v>
                </c:pt>
                <c:pt idx="59">
                  <c:v>1.8108764195429623E-2</c:v>
                </c:pt>
                <c:pt idx="60">
                  <c:v>1.7478166243477779E-2</c:v>
                </c:pt>
                <c:pt idx="61">
                  <c:v>1.8270599068054311E-2</c:v>
                </c:pt>
                <c:pt idx="62">
                  <c:v>1.9392282150729738E-2</c:v>
                </c:pt>
                <c:pt idx="63">
                  <c:v>2.2305309857976019E-2</c:v>
                </c:pt>
                <c:pt idx="64">
                  <c:v>2.3722760121655188E-2</c:v>
                </c:pt>
                <c:pt idx="65">
                  <c:v>2.4291972432266631E-2</c:v>
                </c:pt>
                <c:pt idx="66">
                  <c:v>2.2986132425570099E-2</c:v>
                </c:pt>
                <c:pt idx="67">
                  <c:v>2.5994028851251461E-2</c:v>
                </c:pt>
                <c:pt idx="68">
                  <c:v>2.6468372443427649E-2</c:v>
                </c:pt>
                <c:pt idx="69">
                  <c:v>2.8293200145093313E-2</c:v>
                </c:pt>
                <c:pt idx="70">
                  <c:v>2.7562152961857045E-2</c:v>
                </c:pt>
                <c:pt idx="71">
                  <c:v>2.762911911604676E-2</c:v>
                </c:pt>
                <c:pt idx="72">
                  <c:v>2.8360166299282907E-2</c:v>
                </c:pt>
                <c:pt idx="73">
                  <c:v>2.9303272970786089E-2</c:v>
                </c:pt>
                <c:pt idx="74">
                  <c:v>3.0385892463517479E-2</c:v>
                </c:pt>
                <c:pt idx="75">
                  <c:v>3.3176148888082846E-2</c:v>
                </c:pt>
                <c:pt idx="76">
                  <c:v>3.4219704790870359E-2</c:v>
                </c:pt>
                <c:pt idx="77">
                  <c:v>3.5341387873545627E-2</c:v>
                </c:pt>
                <c:pt idx="78">
                  <c:v>3.5380451463489448E-2</c:v>
                </c:pt>
                <c:pt idx="79">
                  <c:v>3.4844722229973105E-2</c:v>
                </c:pt>
                <c:pt idx="80">
                  <c:v>3.3499818633332401E-2</c:v>
                </c:pt>
                <c:pt idx="81">
                  <c:v>3.4548955048968821E-2</c:v>
                </c:pt>
                <c:pt idx="82">
                  <c:v>3.5151650436675175E-2</c:v>
                </c:pt>
                <c:pt idx="83">
                  <c:v>3.1697312983063233E-2</c:v>
                </c:pt>
                <c:pt idx="84">
                  <c:v>3.3393788889198861E-2</c:v>
                </c:pt>
                <c:pt idx="85">
                  <c:v>3.3388208376349732E-2</c:v>
                </c:pt>
                <c:pt idx="86">
                  <c:v>3.5408354027735255E-2</c:v>
                </c:pt>
                <c:pt idx="87">
                  <c:v>3.5397193002036947E-2</c:v>
                </c:pt>
                <c:pt idx="88">
                  <c:v>3.6513295571863093E-2</c:v>
                </c:pt>
                <c:pt idx="89">
                  <c:v>3.9253327380786282E-2</c:v>
                </c:pt>
                <c:pt idx="90">
                  <c:v>4.0040179692513805E-2</c:v>
                </c:pt>
                <c:pt idx="91">
                  <c:v>4.1089316108150246E-2</c:v>
                </c:pt>
                <c:pt idx="92">
                  <c:v>4.1719914060102122E-2</c:v>
                </c:pt>
                <c:pt idx="93">
                  <c:v>4.4326013560646402E-2</c:v>
                </c:pt>
                <c:pt idx="94">
                  <c:v>4.57044002343815E-2</c:v>
                </c:pt>
                <c:pt idx="95">
                  <c:v>4.6870727419849913E-2</c:v>
                </c:pt>
                <c:pt idx="96">
                  <c:v>4.7060464856720524E-2</c:v>
                </c:pt>
                <c:pt idx="97">
                  <c:v>4.7082786908116916E-2</c:v>
                </c:pt>
                <c:pt idx="98">
                  <c:v>4.4454365356176279E-2</c:v>
                </c:pt>
                <c:pt idx="99">
                  <c:v>4.5196573565110525E-2</c:v>
                </c:pt>
                <c:pt idx="100">
                  <c:v>4.5536984848907759E-2</c:v>
                </c:pt>
                <c:pt idx="101">
                  <c:v>4.6513574597505422E-2</c:v>
                </c:pt>
                <c:pt idx="102">
                  <c:v>4.9236864867881446E-2</c:v>
                </c:pt>
                <c:pt idx="103">
                  <c:v>5.0955662825413583E-2</c:v>
                </c:pt>
                <c:pt idx="104">
                  <c:v>5.1162141800831534E-2</c:v>
                </c:pt>
                <c:pt idx="105">
                  <c:v>5.3483635146069949E-2</c:v>
                </c:pt>
                <c:pt idx="106">
                  <c:v>5.234521052484728E-2</c:v>
                </c:pt>
                <c:pt idx="107">
                  <c:v>5.3210190016462544E-2</c:v>
                </c:pt>
                <c:pt idx="108">
                  <c:v>5.3980300789642686E-2</c:v>
                </c:pt>
                <c:pt idx="109">
                  <c:v>5.1893188984067702E-2</c:v>
                </c:pt>
                <c:pt idx="110">
                  <c:v>5.0927760261167965E-2</c:v>
                </c:pt>
                <c:pt idx="111">
                  <c:v>4.9672144870113698E-2</c:v>
                </c:pt>
                <c:pt idx="112">
                  <c:v>4.7484583833254344E-2</c:v>
                </c:pt>
                <c:pt idx="113">
                  <c:v>4.6831663829905876E-2</c:v>
                </c:pt>
                <c:pt idx="114">
                  <c:v>4.7785931527107327E-2</c:v>
                </c:pt>
                <c:pt idx="115">
                  <c:v>4.7043723318172893E-2</c:v>
                </c:pt>
                <c:pt idx="116">
                  <c:v>4.8969000251123218E-2</c:v>
                </c:pt>
                <c:pt idx="117">
                  <c:v>5.0492480258935914E-2</c:v>
                </c:pt>
                <c:pt idx="118">
                  <c:v>5.1078434108094539E-2</c:v>
                </c:pt>
                <c:pt idx="119">
                  <c:v>5.1999218728201305E-2</c:v>
                </c:pt>
                <c:pt idx="120">
                  <c:v>5.1268171544964936E-2</c:v>
                </c:pt>
                <c:pt idx="121">
                  <c:v>5.4415580791874717E-2</c:v>
                </c:pt>
                <c:pt idx="122">
                  <c:v>5.3405507966182153E-2</c:v>
                </c:pt>
                <c:pt idx="123">
                  <c:v>5.2255922319261128E-2</c:v>
                </c:pt>
                <c:pt idx="124">
                  <c:v>5.3221351042160636E-2</c:v>
                </c:pt>
                <c:pt idx="125">
                  <c:v>5.4259326432099186E-2</c:v>
                </c:pt>
                <c:pt idx="126">
                  <c:v>5.4895504896900087E-2</c:v>
                </c:pt>
                <c:pt idx="127">
                  <c:v>5.2875359245514682E-2</c:v>
                </c:pt>
                <c:pt idx="128">
                  <c:v>5.2674460782945909E-2</c:v>
                </c:pt>
                <c:pt idx="129">
                  <c:v>5.2557270013114374E-2</c:v>
                </c:pt>
                <c:pt idx="130">
                  <c:v>5.3360863863388903E-2</c:v>
                </c:pt>
                <c:pt idx="131">
                  <c:v>5.2942325399704115E-2</c:v>
                </c:pt>
                <c:pt idx="132">
                  <c:v>5.1915511035464101E-2</c:v>
                </c:pt>
                <c:pt idx="133">
                  <c:v>5.1764837188537534E-2</c:v>
                </c:pt>
                <c:pt idx="134">
                  <c:v>5.1407684366193362E-2</c:v>
                </c:pt>
                <c:pt idx="135">
                  <c:v>4.9839560255587501E-2</c:v>
                </c:pt>
                <c:pt idx="136">
                  <c:v>4.9605178715923959E-2</c:v>
                </c:pt>
                <c:pt idx="137">
                  <c:v>4.8366304863416996E-2</c:v>
                </c:pt>
                <c:pt idx="138">
                  <c:v>4.7177655626551955E-2</c:v>
                </c:pt>
                <c:pt idx="139">
                  <c:v>4.8550461787438194E-2</c:v>
                </c:pt>
                <c:pt idx="140">
                  <c:v>4.7691062808672177E-2</c:v>
                </c:pt>
                <c:pt idx="141">
                  <c:v>4.7741287424314202E-2</c:v>
                </c:pt>
                <c:pt idx="142">
                  <c:v>4.8667652557270007E-2</c:v>
                </c:pt>
                <c:pt idx="143">
                  <c:v>4.8316080247774791E-2</c:v>
                </c:pt>
                <c:pt idx="144">
                  <c:v>4.8645330505873365E-2</c:v>
                </c:pt>
                <c:pt idx="145">
                  <c:v>4.9878623845531524E-2</c:v>
                </c:pt>
                <c:pt idx="146">
                  <c:v>5.0006975641061345E-2</c:v>
                </c:pt>
                <c:pt idx="147">
                  <c:v>4.9080610508105769E-2</c:v>
                </c:pt>
                <c:pt idx="148">
                  <c:v>4.8991322302519569E-2</c:v>
                </c:pt>
                <c:pt idx="149">
                  <c:v>4.7975668963977855E-2</c:v>
                </c:pt>
                <c:pt idx="150">
                  <c:v>4.7367393063422497E-2</c:v>
                </c:pt>
                <c:pt idx="151">
                  <c:v>4.7026981779625728E-2</c:v>
                </c:pt>
                <c:pt idx="152">
                  <c:v>4.5821591004213354E-2</c:v>
                </c:pt>
                <c:pt idx="153">
                  <c:v>4.6401964340522912E-2</c:v>
                </c:pt>
                <c:pt idx="154">
                  <c:v>4.4822679204218931E-2</c:v>
                </c:pt>
                <c:pt idx="155">
                  <c:v>4.4242305867909316E-2</c:v>
                </c:pt>
                <c:pt idx="156">
                  <c:v>4.3583805351711732E-2</c:v>
                </c:pt>
                <c:pt idx="157">
                  <c:v>4.1362761237757728E-2</c:v>
                </c:pt>
                <c:pt idx="158">
                  <c:v>4.1613884315968581E-2</c:v>
                </c:pt>
                <c:pt idx="159">
                  <c:v>4.0559167387482907E-2</c:v>
                </c:pt>
                <c:pt idx="160">
                  <c:v>4.0006696615419009E-2</c:v>
                </c:pt>
                <c:pt idx="161">
                  <c:v>4.0319205334970409E-2</c:v>
                </c:pt>
                <c:pt idx="162">
                  <c:v>4.1346019699210382E-2</c:v>
                </c:pt>
                <c:pt idx="163">
                  <c:v>4.096654482546952E-2</c:v>
                </c:pt>
                <c:pt idx="164">
                  <c:v>4.0001116102569879E-2</c:v>
                </c:pt>
                <c:pt idx="165">
                  <c:v>3.9465386869053397E-2</c:v>
                </c:pt>
                <c:pt idx="166">
                  <c:v>4.247328329473482E-2</c:v>
                </c:pt>
                <c:pt idx="167">
                  <c:v>4.2478863807583915E-2</c:v>
                </c:pt>
                <c:pt idx="168">
                  <c:v>4.0899578671279746E-2</c:v>
                </c:pt>
                <c:pt idx="169">
                  <c:v>4.0414074053405497E-2</c:v>
                </c:pt>
                <c:pt idx="170">
                  <c:v>3.9437484304807535E-2</c:v>
                </c:pt>
                <c:pt idx="171">
                  <c:v>3.8896174558441993E-2</c:v>
                </c:pt>
                <c:pt idx="172">
                  <c:v>3.5971985825497481E-2</c:v>
                </c:pt>
                <c:pt idx="173">
                  <c:v>3.5201875052317401E-2</c:v>
                </c:pt>
                <c:pt idx="174">
                  <c:v>3.4442925304835531E-2</c:v>
                </c:pt>
                <c:pt idx="175">
                  <c:v>3.362817042886241E-2</c:v>
                </c:pt>
                <c:pt idx="176">
                  <c:v>3.3605848377466011E-2</c:v>
                </c:pt>
                <c:pt idx="177">
                  <c:v>3.3706297608750151E-2</c:v>
                </c:pt>
                <c:pt idx="178">
                  <c:v>3.4046708892547142E-2</c:v>
                </c:pt>
                <c:pt idx="179">
                  <c:v>3.4024386841150722E-2</c:v>
                </c:pt>
                <c:pt idx="180">
                  <c:v>3.6490973520466465E-2</c:v>
                </c:pt>
              </c:numCache>
            </c:numRef>
          </c:val>
        </c:ser>
        <c:ser>
          <c:idx val="1"/>
          <c:order val="1"/>
          <c:tx>
            <c:strRef>
              <c:f>'PAGE5-图表2'!$H$4</c:f>
              <c:strCache>
                <c:ptCount val="1"/>
                <c:pt idx="0">
                  <c:v>货币基金</c:v>
                </c:pt>
              </c:strCache>
            </c:strRef>
          </c:tx>
          <c:marker>
            <c:symbol val="none"/>
          </c:marker>
          <c:cat>
            <c:numRef>
              <c:f>'PAGE5-图表2'!$A$5:$A$185</c:f>
              <c:numCache>
                <c:formatCode>mm/dd</c:formatCode>
                <c:ptCount val="181"/>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numCache>
            </c:numRef>
          </c:cat>
          <c:val>
            <c:numRef>
              <c:f>'PAGE5-图表2'!$H$5:$H$185</c:f>
              <c:numCache>
                <c:formatCode>0.00%</c:formatCode>
                <c:ptCount val="181"/>
                <c:pt idx="0">
                  <c:v>6.2652339592839134E-4</c:v>
                </c:pt>
                <c:pt idx="1">
                  <c:v>7.9817364138823615E-4</c:v>
                </c:pt>
                <c:pt idx="2">
                  <c:v>9.2691132548306052E-4</c:v>
                </c:pt>
                <c:pt idx="3">
                  <c:v>1.2530467918567842E-3</c:v>
                </c:pt>
                <c:pt idx="4">
                  <c:v>1.3646194514056486E-3</c:v>
                </c:pt>
                <c:pt idx="5">
                  <c:v>1.4761921109547351E-3</c:v>
                </c:pt>
                <c:pt idx="6">
                  <c:v>1.6049297950495578E-3</c:v>
                </c:pt>
                <c:pt idx="7">
                  <c:v>1.7508325036903508E-3</c:v>
                </c:pt>
                <c:pt idx="8">
                  <c:v>2.1027155068831242E-3</c:v>
                </c:pt>
                <c:pt idx="9">
                  <c:v>2.2314531909779535E-3</c:v>
                </c:pt>
                <c:pt idx="10">
                  <c:v>2.3601908750730031E-3</c:v>
                </c:pt>
                <c:pt idx="11">
                  <c:v>2.4889285591678289E-3</c:v>
                </c:pt>
                <c:pt idx="12">
                  <c:v>2.6176662432626564E-3</c:v>
                </c:pt>
                <c:pt idx="13">
                  <c:v>3.8878780596656218E-3</c:v>
                </c:pt>
                <c:pt idx="14">
                  <c:v>4.0166157437604433E-3</c:v>
                </c:pt>
                <c:pt idx="15">
                  <c:v>4.1539359401283615E-3</c:v>
                </c:pt>
                <c:pt idx="16">
                  <c:v>4.2826736242232034E-3</c:v>
                </c:pt>
                <c:pt idx="17">
                  <c:v>4.4028287960451535E-3</c:v>
                </c:pt>
                <c:pt idx="18">
                  <c:v>4.7632943115107924E-3</c:v>
                </c:pt>
                <c:pt idx="19">
                  <c:v>4.9263620446977786E-3</c:v>
                </c:pt>
                <c:pt idx="20">
                  <c:v>5.0722647533385599E-3</c:v>
                </c:pt>
                <c:pt idx="21">
                  <c:v>5.218167461979349E-3</c:v>
                </c:pt>
                <c:pt idx="22">
                  <c:v>5.3554876583472499E-3</c:v>
                </c:pt>
                <c:pt idx="23">
                  <c:v>5.7159531738129113E-3</c:v>
                </c:pt>
                <c:pt idx="24">
                  <c:v>5.8618558824539181E-3</c:v>
                </c:pt>
                <c:pt idx="25">
                  <c:v>5.9991760788218424E-3</c:v>
                </c:pt>
                <c:pt idx="26">
                  <c:v>6.1364962751895378E-3</c:v>
                </c:pt>
                <c:pt idx="27">
                  <c:v>6.2652339592845861E-3</c:v>
                </c:pt>
                <c:pt idx="28">
                  <c:v>6.6428644992961913E-3</c:v>
                </c:pt>
                <c:pt idx="29">
                  <c:v>6.7716021833910426E-3</c:v>
                </c:pt>
                <c:pt idx="30">
                  <c:v>6.9003398674860631E-3</c:v>
                </c:pt>
                <c:pt idx="31">
                  <c:v>7.037660063853775E-3</c:v>
                </c:pt>
                <c:pt idx="32">
                  <c:v>7.1835627724947827E-3</c:v>
                </c:pt>
                <c:pt idx="33">
                  <c:v>7.5697758247794764E-3</c:v>
                </c:pt>
                <c:pt idx="34">
                  <c:v>7.7328435579662224E-3</c:v>
                </c:pt>
                <c:pt idx="35">
                  <c:v>7.887328778880107E-3</c:v>
                </c:pt>
                <c:pt idx="36">
                  <c:v>8.0160664629749245E-3</c:v>
                </c:pt>
                <c:pt idx="37">
                  <c:v>8.1448041470699728E-3</c:v>
                </c:pt>
                <c:pt idx="38">
                  <c:v>8.5138521748085068E-3</c:v>
                </c:pt>
                <c:pt idx="39">
                  <c:v>8.6340073466304457E-3</c:v>
                </c:pt>
                <c:pt idx="40">
                  <c:v>8.7627450307253066E-3</c:v>
                </c:pt>
                <c:pt idx="41">
                  <c:v>8.8829002025472698E-3</c:v>
                </c:pt>
                <c:pt idx="42">
                  <c:v>9.0030553743692017E-3</c:v>
                </c:pt>
                <c:pt idx="43">
                  <c:v>9.3377733530157769E-3</c:v>
                </c:pt>
                <c:pt idx="44">
                  <c:v>9.4665110371108408E-3</c:v>
                </c:pt>
                <c:pt idx="45">
                  <c:v>9.5866662089325767E-3</c:v>
                </c:pt>
                <c:pt idx="46">
                  <c:v>9.7068213807545139E-3</c:v>
                </c:pt>
                <c:pt idx="47">
                  <c:v>9.8269765525762758E-3</c:v>
                </c:pt>
                <c:pt idx="48">
                  <c:v>1.017885955576904E-2</c:v>
                </c:pt>
                <c:pt idx="49">
                  <c:v>1.0299014727590976E-2</c:v>
                </c:pt>
                <c:pt idx="50">
                  <c:v>1.0419169899412961E-2</c:v>
                </c:pt>
                <c:pt idx="51">
                  <c:v>1.0539325071234892E-2</c:v>
                </c:pt>
                <c:pt idx="52">
                  <c:v>1.0650897730783541E-2</c:v>
                </c:pt>
                <c:pt idx="53">
                  <c:v>1.0994198221703454E-2</c:v>
                </c:pt>
                <c:pt idx="54">
                  <c:v>1.1140100930344459E-2</c:v>
                </c:pt>
                <c:pt idx="55">
                  <c:v>1.131175117580408E-2</c:v>
                </c:pt>
                <c:pt idx="56">
                  <c:v>1.1466236396717983E-2</c:v>
                </c:pt>
                <c:pt idx="57">
                  <c:v>1.162072161763188E-2</c:v>
                </c:pt>
                <c:pt idx="58">
                  <c:v>1.2375982697655061E-2</c:v>
                </c:pt>
                <c:pt idx="59">
                  <c:v>1.2487555357204163E-2</c:v>
                </c:pt>
                <c:pt idx="60">
                  <c:v>1.2813690823577639E-2</c:v>
                </c:pt>
                <c:pt idx="61">
                  <c:v>1.2933845995399817E-2</c:v>
                </c:pt>
                <c:pt idx="62">
                  <c:v>1.3045418654948461E-2</c:v>
                </c:pt>
                <c:pt idx="63">
                  <c:v>1.3156991314497556E-2</c:v>
                </c:pt>
                <c:pt idx="64">
                  <c:v>1.326856397404641E-2</c:v>
                </c:pt>
                <c:pt idx="65">
                  <c:v>1.3603281952693003E-2</c:v>
                </c:pt>
                <c:pt idx="66">
                  <c:v>1.3714854612242129E-2</c:v>
                </c:pt>
                <c:pt idx="67">
                  <c:v>1.3835009784063844E-2</c:v>
                </c:pt>
                <c:pt idx="68">
                  <c:v>1.3946582443612949E-2</c:v>
                </c:pt>
                <c:pt idx="69">
                  <c:v>1.4058155103161779E-2</c:v>
                </c:pt>
                <c:pt idx="70">
                  <c:v>1.4401455594081477E-2</c:v>
                </c:pt>
                <c:pt idx="71">
                  <c:v>1.4521610765903201E-2</c:v>
                </c:pt>
                <c:pt idx="72">
                  <c:v>1.4633183425452284E-2</c:v>
                </c:pt>
                <c:pt idx="73">
                  <c:v>1.4753338597274013E-2</c:v>
                </c:pt>
                <c:pt idx="74">
                  <c:v>1.4873493769095969E-2</c:v>
                </c:pt>
                <c:pt idx="75">
                  <c:v>1.5431357066840522E-2</c:v>
                </c:pt>
                <c:pt idx="76">
                  <c:v>1.5542929726389402E-2</c:v>
                </c:pt>
                <c:pt idx="77">
                  <c:v>1.5663084898211364E-2</c:v>
                </c:pt>
                <c:pt idx="78">
                  <c:v>1.5989220364585086E-2</c:v>
                </c:pt>
                <c:pt idx="79">
                  <c:v>1.6092210511861049E-2</c:v>
                </c:pt>
                <c:pt idx="80">
                  <c:v>1.6212365683682815E-2</c:v>
                </c:pt>
                <c:pt idx="81">
                  <c:v>1.6323938343231897E-2</c:v>
                </c:pt>
                <c:pt idx="82">
                  <c:v>1.643551100278054E-2</c:v>
                </c:pt>
                <c:pt idx="83">
                  <c:v>1.6753063956881364E-2</c:v>
                </c:pt>
                <c:pt idx="84">
                  <c:v>1.6873219128703321E-2</c:v>
                </c:pt>
                <c:pt idx="85">
                  <c:v>1.7001956812798154E-2</c:v>
                </c:pt>
                <c:pt idx="86">
                  <c:v>1.7104946960073916E-2</c:v>
                </c:pt>
                <c:pt idx="87">
                  <c:v>1.7225102131896104E-2</c:v>
                </c:pt>
                <c:pt idx="88">
                  <c:v>1.7525490061450561E-2</c:v>
                </c:pt>
                <c:pt idx="89">
                  <c:v>1.7628480208726781E-2</c:v>
                </c:pt>
                <c:pt idx="90">
                  <c:v>1.7748635380548508E-2</c:v>
                </c:pt>
                <c:pt idx="91">
                  <c:v>1.7885955576916433E-2</c:v>
                </c:pt>
                <c:pt idx="92">
                  <c:v>1.8006110748738407E-2</c:v>
                </c:pt>
                <c:pt idx="93">
                  <c:v>1.8315081190566154E-2</c:v>
                </c:pt>
                <c:pt idx="94">
                  <c:v>1.8435236362388085E-2</c:v>
                </c:pt>
                <c:pt idx="95">
                  <c:v>1.8581139071028679E-2</c:v>
                </c:pt>
                <c:pt idx="96">
                  <c:v>1.8709876755123721E-2</c:v>
                </c:pt>
                <c:pt idx="97">
                  <c:v>1.8838614439218547E-2</c:v>
                </c:pt>
                <c:pt idx="98">
                  <c:v>1.9173332417865369E-2</c:v>
                </c:pt>
                <c:pt idx="99">
                  <c:v>1.9284905077414233E-2</c:v>
                </c:pt>
                <c:pt idx="100">
                  <c:v>1.9405060249236213E-2</c:v>
                </c:pt>
                <c:pt idx="101">
                  <c:v>1.9508050396512211E-2</c:v>
                </c:pt>
                <c:pt idx="102">
                  <c:v>1.9619623056060801E-2</c:v>
                </c:pt>
                <c:pt idx="103">
                  <c:v>1.9928593497888822E-2</c:v>
                </c:pt>
                <c:pt idx="104">
                  <c:v>2.0048748669710584E-2</c:v>
                </c:pt>
                <c:pt idx="105">
                  <c:v>2.0160321329259597E-2</c:v>
                </c:pt>
                <c:pt idx="106">
                  <c:v>2.0263311476535439E-2</c:v>
                </c:pt>
                <c:pt idx="107">
                  <c:v>2.0357719111538268E-2</c:v>
                </c:pt>
                <c:pt idx="108">
                  <c:v>2.0640942016547047E-2</c:v>
                </c:pt>
                <c:pt idx="109">
                  <c:v>2.073534965154995E-2</c:v>
                </c:pt>
                <c:pt idx="110">
                  <c:v>2.0838339798825919E-2</c:v>
                </c:pt>
                <c:pt idx="111">
                  <c:v>2.0967077482920801E-2</c:v>
                </c:pt>
                <c:pt idx="112">
                  <c:v>2.1361873047478282E-2</c:v>
                </c:pt>
                <c:pt idx="113">
                  <c:v>2.1499193243846196E-2</c:v>
                </c:pt>
                <c:pt idx="114">
                  <c:v>2.1679426001579193E-2</c:v>
                </c:pt>
                <c:pt idx="115">
                  <c:v>2.1971231418861009E-2</c:v>
                </c:pt>
                <c:pt idx="116">
                  <c:v>2.2134299152047673E-2</c:v>
                </c:pt>
                <c:pt idx="117">
                  <c:v>2.2469017130694317E-2</c:v>
                </c:pt>
                <c:pt idx="118">
                  <c:v>2.2580589790243348E-2</c:v>
                </c:pt>
                <c:pt idx="119">
                  <c:v>2.2674997425246358E-2</c:v>
                </c:pt>
                <c:pt idx="120">
                  <c:v>2.2795152597068241E-2</c:v>
                </c:pt>
                <c:pt idx="121">
                  <c:v>2.2889560232070935E-2</c:v>
                </c:pt>
                <c:pt idx="122">
                  <c:v>2.3164200624806949E-2</c:v>
                </c:pt>
                <c:pt idx="123">
                  <c:v>2.3258608259809629E-2</c:v>
                </c:pt>
                <c:pt idx="124">
                  <c:v>2.3353015894812552E-2</c:v>
                </c:pt>
                <c:pt idx="125">
                  <c:v>2.3456006042088501E-2</c:v>
                </c:pt>
                <c:pt idx="126">
                  <c:v>2.3541831164818342E-2</c:v>
                </c:pt>
                <c:pt idx="127">
                  <c:v>2.3807889045281277E-2</c:v>
                </c:pt>
                <c:pt idx="128">
                  <c:v>2.3902296680284211E-2</c:v>
                </c:pt>
                <c:pt idx="129">
                  <c:v>2.4005286827560229E-2</c:v>
                </c:pt>
                <c:pt idx="130">
                  <c:v>2.4091111950290008E-2</c:v>
                </c:pt>
                <c:pt idx="131">
                  <c:v>2.4176937073019888E-2</c:v>
                </c:pt>
                <c:pt idx="132">
                  <c:v>2.4434412441209988E-2</c:v>
                </c:pt>
                <c:pt idx="133">
                  <c:v>2.4528820076212599E-2</c:v>
                </c:pt>
                <c:pt idx="134">
                  <c:v>2.4631810223488412E-2</c:v>
                </c:pt>
                <c:pt idx="135">
                  <c:v>2.4726217858491495E-2</c:v>
                </c:pt>
                <c:pt idx="136">
                  <c:v>2.4829208005767295E-2</c:v>
                </c:pt>
                <c:pt idx="137">
                  <c:v>2.5086683373957142E-2</c:v>
                </c:pt>
                <c:pt idx="138">
                  <c:v>2.5181091008960065E-2</c:v>
                </c:pt>
                <c:pt idx="139">
                  <c:v>2.5284081156235788E-2</c:v>
                </c:pt>
                <c:pt idx="140">
                  <c:v>2.5369906278965852E-2</c:v>
                </c:pt>
                <c:pt idx="141">
                  <c:v>2.5455731401695915E-2</c:v>
                </c:pt>
                <c:pt idx="142">
                  <c:v>2.5704624257612427E-2</c:v>
                </c:pt>
                <c:pt idx="143">
                  <c:v>2.5790449380342473E-2</c:v>
                </c:pt>
                <c:pt idx="144">
                  <c:v>2.5884857015345417E-2</c:v>
                </c:pt>
                <c:pt idx="145">
                  <c:v>2.5962099625802541E-2</c:v>
                </c:pt>
                <c:pt idx="146">
                  <c:v>2.6047924748532351E-2</c:v>
                </c:pt>
                <c:pt idx="147">
                  <c:v>2.6296817604449213E-2</c:v>
                </c:pt>
                <c:pt idx="148">
                  <c:v>2.6391225239452032E-2</c:v>
                </c:pt>
                <c:pt idx="149">
                  <c:v>2.6477050362181842E-2</c:v>
                </c:pt>
                <c:pt idx="150">
                  <c:v>2.6562875484911933E-2</c:v>
                </c:pt>
                <c:pt idx="151">
                  <c:v>2.6657283119914835E-2</c:v>
                </c:pt>
                <c:pt idx="152">
                  <c:v>2.6906175975831597E-2</c:v>
                </c:pt>
                <c:pt idx="153">
                  <c:v>2.6992001098561379E-2</c:v>
                </c:pt>
                <c:pt idx="154">
                  <c:v>2.7086408733564535E-2</c:v>
                </c:pt>
                <c:pt idx="155">
                  <c:v>2.7172233856294359E-2</c:v>
                </c:pt>
                <c:pt idx="156">
                  <c:v>2.7258058979024398E-2</c:v>
                </c:pt>
                <c:pt idx="157">
                  <c:v>2.7506951834941118E-2</c:v>
                </c:pt>
                <c:pt idx="158">
                  <c:v>2.7592776957670963E-2</c:v>
                </c:pt>
                <c:pt idx="159">
                  <c:v>2.7695767104946995E-2</c:v>
                </c:pt>
                <c:pt idx="160">
                  <c:v>2.7781592227676805E-2</c:v>
                </c:pt>
                <c:pt idx="161">
                  <c:v>2.7875999862679954E-2</c:v>
                </c:pt>
                <c:pt idx="162">
                  <c:v>2.8150640255415471E-2</c:v>
                </c:pt>
                <c:pt idx="163">
                  <c:v>2.8227882865872411E-2</c:v>
                </c:pt>
                <c:pt idx="164">
                  <c:v>2.8330873013148405E-2</c:v>
                </c:pt>
                <c:pt idx="165">
                  <c:v>2.8416698135878198E-2</c:v>
                </c:pt>
                <c:pt idx="166">
                  <c:v>2.8502523258607981E-2</c:v>
                </c:pt>
                <c:pt idx="167">
                  <c:v>2.8759998626798157E-2</c:v>
                </c:pt>
                <c:pt idx="168">
                  <c:v>2.8845823749527974E-2</c:v>
                </c:pt>
                <c:pt idx="169">
                  <c:v>2.8931648872257798E-2</c:v>
                </c:pt>
                <c:pt idx="170">
                  <c:v>2.9008891482714749E-2</c:v>
                </c:pt>
                <c:pt idx="171">
                  <c:v>2.9094716605444753E-2</c:v>
                </c:pt>
                <c:pt idx="172">
                  <c:v>2.9343609461361296E-2</c:v>
                </c:pt>
                <c:pt idx="173">
                  <c:v>2.9438017096364462E-2</c:v>
                </c:pt>
                <c:pt idx="174">
                  <c:v>2.9523842219094251E-2</c:v>
                </c:pt>
                <c:pt idx="175">
                  <c:v>2.9609667341824283E-2</c:v>
                </c:pt>
                <c:pt idx="176">
                  <c:v>2.9695492464554107E-2</c:v>
                </c:pt>
                <c:pt idx="177">
                  <c:v>2.9961550345016779E-2</c:v>
                </c:pt>
                <c:pt idx="178">
                  <c:v>3.0073123004565949E-2</c:v>
                </c:pt>
                <c:pt idx="179">
                  <c:v>3.0176113151841655E-2</c:v>
                </c:pt>
                <c:pt idx="180">
                  <c:v>3.029626832366366E-2</c:v>
                </c:pt>
              </c:numCache>
            </c:numRef>
          </c:val>
        </c:ser>
        <c:ser>
          <c:idx val="2"/>
          <c:order val="2"/>
          <c:tx>
            <c:strRef>
              <c:f>'PAGE5-图表2'!$I$4</c:f>
              <c:strCache>
                <c:ptCount val="1"/>
                <c:pt idx="0">
                  <c:v>中债国债</c:v>
                </c:pt>
              </c:strCache>
            </c:strRef>
          </c:tx>
          <c:marker>
            <c:symbol val="none"/>
          </c:marker>
          <c:cat>
            <c:numRef>
              <c:f>'PAGE5-图表2'!$A$5:$A$185</c:f>
              <c:numCache>
                <c:formatCode>mm/dd</c:formatCode>
                <c:ptCount val="181"/>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numCache>
            </c:numRef>
          </c:cat>
          <c:val>
            <c:numRef>
              <c:f>'PAGE5-图表2'!$I$5:$I$185</c:f>
              <c:numCache>
                <c:formatCode>0.00%</c:formatCode>
                <c:ptCount val="181"/>
                <c:pt idx="0">
                  <c:v>2.0611680238413809E-4</c:v>
                </c:pt>
                <c:pt idx="1">
                  <c:v>4.3799820506618207E-4</c:v>
                </c:pt>
                <c:pt idx="2">
                  <c:v>2.0404132069340481E-3</c:v>
                </c:pt>
                <c:pt idx="3">
                  <c:v>2.5048916956400599E-3</c:v>
                </c:pt>
                <c:pt idx="4">
                  <c:v>2.7339103649555241E-3</c:v>
                </c:pt>
                <c:pt idx="5">
                  <c:v>2.0590209738160512E-3</c:v>
                </c:pt>
                <c:pt idx="6">
                  <c:v>2.3689118607339646E-3</c:v>
                </c:pt>
                <c:pt idx="7">
                  <c:v>2.2343633925110459E-3</c:v>
                </c:pt>
                <c:pt idx="8">
                  <c:v>1.7476987202151859E-3</c:v>
                </c:pt>
                <c:pt idx="9">
                  <c:v>2.4018332944477651E-3</c:v>
                </c:pt>
                <c:pt idx="10">
                  <c:v>2.6537538306952192E-3</c:v>
                </c:pt>
                <c:pt idx="11">
                  <c:v>3.8546704779189884E-3</c:v>
                </c:pt>
                <c:pt idx="12">
                  <c:v>4.0915616639924934E-3</c:v>
                </c:pt>
                <c:pt idx="13">
                  <c:v>4.3341783167987202E-3</c:v>
                </c:pt>
                <c:pt idx="14">
                  <c:v>4.3098450831840071E-3</c:v>
                </c:pt>
                <c:pt idx="15">
                  <c:v>2.7968904990174378E-3</c:v>
                </c:pt>
                <c:pt idx="16">
                  <c:v>2.1871282919645541E-3</c:v>
                </c:pt>
                <c:pt idx="17">
                  <c:v>2.5242151458633212E-3</c:v>
                </c:pt>
                <c:pt idx="18">
                  <c:v>8.3377109297733251E-4</c:v>
                </c:pt>
                <c:pt idx="19">
                  <c:v>8.638297933250003E-4</c:v>
                </c:pt>
                <c:pt idx="20">
                  <c:v>-4.5946870531454764E-4</c:v>
                </c:pt>
                <c:pt idx="21">
                  <c:v>-1.8078161209104133E-3</c:v>
                </c:pt>
                <c:pt idx="22">
                  <c:v>-1.0699465957090259E-3</c:v>
                </c:pt>
                <c:pt idx="23">
                  <c:v>2.7195966981308282E-5</c:v>
                </c:pt>
                <c:pt idx="24">
                  <c:v>3.5927303748906135E-4</c:v>
                </c:pt>
                <c:pt idx="25">
                  <c:v>-7.6291844215770109E-4</c:v>
                </c:pt>
                <c:pt idx="26">
                  <c:v>-8.8601597691484728E-4</c:v>
                </c:pt>
                <c:pt idx="27">
                  <c:v>-1.4771704170859494E-3</c:v>
                </c:pt>
                <c:pt idx="28">
                  <c:v>3.3136138716605216E-4</c:v>
                </c:pt>
                <c:pt idx="29">
                  <c:v>2.5979305300505377E-4</c:v>
                </c:pt>
                <c:pt idx="30">
                  <c:v>-1.3383278488132745E-4</c:v>
                </c:pt>
                <c:pt idx="31">
                  <c:v>-3.0058700347668252E-5</c:v>
                </c:pt>
                <c:pt idx="32">
                  <c:v>2.5693031963847112E-4</c:v>
                </c:pt>
                <c:pt idx="33">
                  <c:v>-1.0692309123673249E-3</c:v>
                </c:pt>
                <c:pt idx="34">
                  <c:v>-1.0656524956593749E-3</c:v>
                </c:pt>
                <c:pt idx="35">
                  <c:v>-4.9167445568687473E-4</c:v>
                </c:pt>
                <c:pt idx="36">
                  <c:v>-7.1496765826972893E-4</c:v>
                </c:pt>
                <c:pt idx="37">
                  <c:v>-1.4206314330985638E-3</c:v>
                </c:pt>
                <c:pt idx="38">
                  <c:v>-1.2953868483165402E-3</c:v>
                </c:pt>
                <c:pt idx="39">
                  <c:v>-3.5784167080554866E-4</c:v>
                </c:pt>
                <c:pt idx="40">
                  <c:v>5.9616422356234761E-4</c:v>
                </c:pt>
                <c:pt idx="41">
                  <c:v>9.3253539411963847E-4</c:v>
                </c:pt>
                <c:pt idx="42">
                  <c:v>8.5309454320081743E-4</c:v>
                </c:pt>
                <c:pt idx="43">
                  <c:v>1.7977965541280414E-3</c:v>
                </c:pt>
                <c:pt idx="44">
                  <c:v>1.5365721344398106E-3</c:v>
                </c:pt>
                <c:pt idx="45">
                  <c:v>1.3075534651241227E-3</c:v>
                </c:pt>
                <c:pt idx="46">
                  <c:v>6.3194839064295593E-4</c:v>
                </c:pt>
                <c:pt idx="47">
                  <c:v>1.3454846822296138E-3</c:v>
                </c:pt>
                <c:pt idx="48">
                  <c:v>1.25817131455297E-3</c:v>
                </c:pt>
                <c:pt idx="49">
                  <c:v>1.2510144811368495E-3</c:v>
                </c:pt>
                <c:pt idx="50">
                  <c:v>9.7977049466591048E-4</c:v>
                </c:pt>
                <c:pt idx="51">
                  <c:v>1.5680622014706571E-3</c:v>
                </c:pt>
                <c:pt idx="52">
                  <c:v>2.559999312944154E-3</c:v>
                </c:pt>
                <c:pt idx="53">
                  <c:v>2.9400271673398802E-3</c:v>
                </c:pt>
                <c:pt idx="54">
                  <c:v>2.6752243309435819E-3</c:v>
                </c:pt>
                <c:pt idx="55">
                  <c:v>3.4495937065670661E-3</c:v>
                </c:pt>
                <c:pt idx="56">
                  <c:v>4.1781593483274371E-3</c:v>
                </c:pt>
                <c:pt idx="57">
                  <c:v>4.6920199876046079E-3</c:v>
                </c:pt>
                <c:pt idx="58">
                  <c:v>4.7850588220137505E-3</c:v>
                </c:pt>
                <c:pt idx="59">
                  <c:v>4.7163532212193392E-3</c:v>
                </c:pt>
                <c:pt idx="60">
                  <c:v>4.2568845159047814E-3</c:v>
                </c:pt>
                <c:pt idx="61">
                  <c:v>4.4708738350465304E-3</c:v>
                </c:pt>
                <c:pt idx="62">
                  <c:v>4.8630683062496124E-3</c:v>
                </c:pt>
                <c:pt idx="63">
                  <c:v>4.2847961662275703E-3</c:v>
                </c:pt>
                <c:pt idx="64">
                  <c:v>4.2382767490227848E-3</c:v>
                </c:pt>
                <c:pt idx="65">
                  <c:v>4.4315112512578504E-3</c:v>
                </c:pt>
                <c:pt idx="66">
                  <c:v>4.7456962382252943E-3</c:v>
                </c:pt>
                <c:pt idx="67">
                  <c:v>4.5288441857169815E-3</c:v>
                </c:pt>
                <c:pt idx="68">
                  <c:v>4.0307285799556824E-3</c:v>
                </c:pt>
                <c:pt idx="69">
                  <c:v>4.7571471716911862E-3</c:v>
                </c:pt>
                <c:pt idx="70">
                  <c:v>5.1708121431424114E-3</c:v>
                </c:pt>
                <c:pt idx="71">
                  <c:v>5.6202612816744881E-3</c:v>
                </c:pt>
                <c:pt idx="72">
                  <c:v>5.4420561296131421E-3</c:v>
                </c:pt>
                <c:pt idx="73">
                  <c:v>5.7154471661087286E-3</c:v>
                </c:pt>
                <c:pt idx="74">
                  <c:v>5.806338950493436E-3</c:v>
                </c:pt>
                <c:pt idx="75">
                  <c:v>6.0282007863929959E-3</c:v>
                </c:pt>
                <c:pt idx="76">
                  <c:v>6.0210439529768791E-3</c:v>
                </c:pt>
                <c:pt idx="77">
                  <c:v>5.9859754692377391E-3</c:v>
                </c:pt>
                <c:pt idx="78">
                  <c:v>6.3566994401926995E-3</c:v>
                </c:pt>
                <c:pt idx="79">
                  <c:v>6.4447284912108275E-3</c:v>
                </c:pt>
                <c:pt idx="80">
                  <c:v>6.8626875627118018E-3</c:v>
                </c:pt>
                <c:pt idx="81">
                  <c:v>7.7623015231174123E-3</c:v>
                </c:pt>
                <c:pt idx="82">
                  <c:v>9.7604894128964382E-3</c:v>
                </c:pt>
                <c:pt idx="83">
                  <c:v>1.3593689390567086E-2</c:v>
                </c:pt>
                <c:pt idx="84">
                  <c:v>1.8242052694333249E-2</c:v>
                </c:pt>
                <c:pt idx="85">
                  <c:v>2.0565876504545375E-2</c:v>
                </c:pt>
                <c:pt idx="86">
                  <c:v>1.786059347325409E-2</c:v>
                </c:pt>
                <c:pt idx="87">
                  <c:v>2.0186564333491242E-2</c:v>
                </c:pt>
                <c:pt idx="88">
                  <c:v>1.916886262171992E-2</c:v>
                </c:pt>
                <c:pt idx="89">
                  <c:v>1.911160795439093E-2</c:v>
                </c:pt>
                <c:pt idx="90">
                  <c:v>1.949807695886108E-2</c:v>
                </c:pt>
                <c:pt idx="91">
                  <c:v>2.2053066488413861E-2</c:v>
                </c:pt>
                <c:pt idx="92">
                  <c:v>2.5869090065885805E-2</c:v>
                </c:pt>
                <c:pt idx="93">
                  <c:v>2.4316057214589067E-2</c:v>
                </c:pt>
                <c:pt idx="94">
                  <c:v>2.3047866333253838E-2</c:v>
                </c:pt>
                <c:pt idx="95">
                  <c:v>2.2461005993132489E-2</c:v>
                </c:pt>
                <c:pt idx="96">
                  <c:v>2.3205316668408135E-2</c:v>
                </c:pt>
                <c:pt idx="97">
                  <c:v>2.3642599190132757E-2</c:v>
                </c:pt>
                <c:pt idx="98">
                  <c:v>2.3886647209622212E-2</c:v>
                </c:pt>
                <c:pt idx="99">
                  <c:v>2.3279747735935906E-2</c:v>
                </c:pt>
                <c:pt idx="100">
                  <c:v>2.2905445348273171E-2</c:v>
                </c:pt>
                <c:pt idx="101">
                  <c:v>2.2454564843057828E-2</c:v>
                </c:pt>
                <c:pt idx="102">
                  <c:v>2.6087373485077399E-2</c:v>
                </c:pt>
                <c:pt idx="103">
                  <c:v>2.4220155646813388E-2</c:v>
                </c:pt>
                <c:pt idx="104">
                  <c:v>2.3152356101129087E-2</c:v>
                </c:pt>
                <c:pt idx="105">
                  <c:v>2.2088134972152888E-2</c:v>
                </c:pt>
                <c:pt idx="106">
                  <c:v>2.1529901965696038E-2</c:v>
                </c:pt>
                <c:pt idx="107">
                  <c:v>2.1956449237296328E-2</c:v>
                </c:pt>
                <c:pt idx="108">
                  <c:v>2.0615974338458191E-2</c:v>
                </c:pt>
                <c:pt idx="109">
                  <c:v>2.0623131171874375E-2</c:v>
                </c:pt>
                <c:pt idx="110">
                  <c:v>2.042989666963926E-2</c:v>
                </c:pt>
                <c:pt idx="111">
                  <c:v>2.1267961862666152E-2</c:v>
                </c:pt>
                <c:pt idx="112">
                  <c:v>2.3150209051104199E-2</c:v>
                </c:pt>
                <c:pt idx="113">
                  <c:v>2.3817941608827609E-2</c:v>
                </c:pt>
                <c:pt idx="114">
                  <c:v>2.585978618244502E-2</c:v>
                </c:pt>
                <c:pt idx="115">
                  <c:v>2.6425891705659715E-2</c:v>
                </c:pt>
                <c:pt idx="116">
                  <c:v>2.6712165042304149E-2</c:v>
                </c:pt>
                <c:pt idx="117">
                  <c:v>2.6393685955287131E-2</c:v>
                </c:pt>
                <c:pt idx="118">
                  <c:v>2.7038516646078977E-2</c:v>
                </c:pt>
                <c:pt idx="119">
                  <c:v>2.7180221947717981E-2</c:v>
                </c:pt>
                <c:pt idx="120">
                  <c:v>2.7606053535976817E-2</c:v>
                </c:pt>
                <c:pt idx="121">
                  <c:v>2.9263576155148741E-2</c:v>
                </c:pt>
                <c:pt idx="122">
                  <c:v>3.1012706242047106E-2</c:v>
                </c:pt>
                <c:pt idx="123">
                  <c:v>3.2001064936812582E-2</c:v>
                </c:pt>
                <c:pt idx="124">
                  <c:v>3.2658777927753277E-2</c:v>
                </c:pt>
                <c:pt idx="125">
                  <c:v>3.2753248128846023E-2</c:v>
                </c:pt>
                <c:pt idx="126">
                  <c:v>3.2409004441530852E-2</c:v>
                </c:pt>
                <c:pt idx="127">
                  <c:v>3.197243760314785E-2</c:v>
                </c:pt>
                <c:pt idx="128">
                  <c:v>3.1614595932342171E-2</c:v>
                </c:pt>
                <c:pt idx="129">
                  <c:v>3.1379136112952115E-2</c:v>
                </c:pt>
                <c:pt idx="130">
                  <c:v>3.1301842312058195E-2</c:v>
                </c:pt>
                <c:pt idx="131">
                  <c:v>3.1890849702204412E-2</c:v>
                </c:pt>
                <c:pt idx="132">
                  <c:v>3.2187142605631332E-2</c:v>
                </c:pt>
                <c:pt idx="133">
                  <c:v>3.2296642156897801E-2</c:v>
                </c:pt>
                <c:pt idx="134">
                  <c:v>3.2153505488575637E-2</c:v>
                </c:pt>
                <c:pt idx="135">
                  <c:v>3.1897290852278812E-2</c:v>
                </c:pt>
                <c:pt idx="136">
                  <c:v>3.1786359934329142E-2</c:v>
                </c:pt>
                <c:pt idx="137">
                  <c:v>3.1983172853272297E-2</c:v>
                </c:pt>
                <c:pt idx="138">
                  <c:v>3.1260332678244657E-2</c:v>
                </c:pt>
                <c:pt idx="139">
                  <c:v>3.1240293544679467E-2</c:v>
                </c:pt>
                <c:pt idx="140">
                  <c:v>3.1524419831299388E-2</c:v>
                </c:pt>
                <c:pt idx="141">
                  <c:v>3.1308283462132575E-2</c:v>
                </c:pt>
                <c:pt idx="142">
                  <c:v>3.0594747170545906E-2</c:v>
                </c:pt>
                <c:pt idx="143">
                  <c:v>2.9482575257681942E-2</c:v>
                </c:pt>
                <c:pt idx="144">
                  <c:v>2.8051924257800582E-2</c:v>
                </c:pt>
                <c:pt idx="145">
                  <c:v>2.9509055541321362E-2</c:v>
                </c:pt>
                <c:pt idx="146">
                  <c:v>2.9964230146586335E-2</c:v>
                </c:pt>
                <c:pt idx="147">
                  <c:v>2.9666505876476033E-2</c:v>
                </c:pt>
                <c:pt idx="148">
                  <c:v>2.9171253004081087E-2</c:v>
                </c:pt>
                <c:pt idx="149">
                  <c:v>2.7827915371876427E-2</c:v>
                </c:pt>
                <c:pt idx="150">
                  <c:v>2.7458622767604836E-2</c:v>
                </c:pt>
                <c:pt idx="151">
                  <c:v>2.7585298719069985E-2</c:v>
                </c:pt>
                <c:pt idx="152">
                  <c:v>2.6572606790689991E-2</c:v>
                </c:pt>
                <c:pt idx="153">
                  <c:v>2.6141765419039977E-2</c:v>
                </c:pt>
                <c:pt idx="154">
                  <c:v>2.4117097245621048E-2</c:v>
                </c:pt>
                <c:pt idx="155">
                  <c:v>2.503174055620069E-2</c:v>
                </c:pt>
                <c:pt idx="156">
                  <c:v>2.6787311793173462E-2</c:v>
                </c:pt>
                <c:pt idx="157">
                  <c:v>2.6764409926241628E-2</c:v>
                </c:pt>
                <c:pt idx="158">
                  <c:v>2.6364342938280941E-2</c:v>
                </c:pt>
                <c:pt idx="159">
                  <c:v>2.5610012696222689E-2</c:v>
                </c:pt>
                <c:pt idx="160">
                  <c:v>2.550266019498082E-2</c:v>
                </c:pt>
                <c:pt idx="161">
                  <c:v>2.5541307095427849E-2</c:v>
                </c:pt>
                <c:pt idx="162">
                  <c:v>2.5801815831774412E-2</c:v>
                </c:pt>
                <c:pt idx="163">
                  <c:v>2.6574038157372949E-2</c:v>
                </c:pt>
                <c:pt idx="164">
                  <c:v>2.6334999921274808E-2</c:v>
                </c:pt>
                <c:pt idx="165">
                  <c:v>2.6338578337983032E-2</c:v>
                </c:pt>
                <c:pt idx="166">
                  <c:v>2.4769084769829201E-2</c:v>
                </c:pt>
                <c:pt idx="167">
                  <c:v>2.2801671263739397E-2</c:v>
                </c:pt>
                <c:pt idx="168">
                  <c:v>2.2180458123220597E-2</c:v>
                </c:pt>
                <c:pt idx="169">
                  <c:v>2.0571601971278282E-2</c:v>
                </c:pt>
                <c:pt idx="170">
                  <c:v>2.0650327138855402E-2</c:v>
                </c:pt>
                <c:pt idx="171">
                  <c:v>1.7980112591303291E-2</c:v>
                </c:pt>
                <c:pt idx="172">
                  <c:v>1.7035410580376279E-2</c:v>
                </c:pt>
                <c:pt idx="173">
                  <c:v>1.9145960754788381E-2</c:v>
                </c:pt>
                <c:pt idx="174">
                  <c:v>1.9275499439620064E-2</c:v>
                </c:pt>
                <c:pt idx="175">
                  <c:v>1.9838026546126663E-2</c:v>
                </c:pt>
                <c:pt idx="176">
                  <c:v>2.0636013472023471E-2</c:v>
                </c:pt>
                <c:pt idx="177">
                  <c:v>2.0935169108816896E-2</c:v>
                </c:pt>
                <c:pt idx="178">
                  <c:v>2.2657818912075717E-2</c:v>
                </c:pt>
                <c:pt idx="179">
                  <c:v>2.3368492470295703E-2</c:v>
                </c:pt>
                <c:pt idx="180">
                  <c:v>2.3435766704407206E-2</c:v>
                </c:pt>
              </c:numCache>
            </c:numRef>
          </c:val>
        </c:ser>
        <c:ser>
          <c:idx val="3"/>
          <c:order val="3"/>
          <c:tx>
            <c:strRef>
              <c:f>'PAGE5-图表2'!$J$4</c:f>
              <c:strCache>
                <c:ptCount val="1"/>
                <c:pt idx="0">
                  <c:v>中债企债</c:v>
                </c:pt>
              </c:strCache>
            </c:strRef>
          </c:tx>
          <c:marker>
            <c:symbol val="none"/>
          </c:marker>
          <c:cat>
            <c:numRef>
              <c:f>'PAGE5-图表2'!$A$5:$A$185</c:f>
              <c:numCache>
                <c:formatCode>mm/dd</c:formatCode>
                <c:ptCount val="181"/>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numCache>
            </c:numRef>
          </c:cat>
          <c:val>
            <c:numRef>
              <c:f>'PAGE5-图表2'!$J$5:$J$185</c:f>
              <c:numCache>
                <c:formatCode>0.00%</c:formatCode>
                <c:ptCount val="181"/>
                <c:pt idx="0">
                  <c:v>9.0037276634169603E-4</c:v>
                </c:pt>
                <c:pt idx="1">
                  <c:v>2.1080224157628011E-3</c:v>
                </c:pt>
                <c:pt idx="2">
                  <c:v>4.1525294981517033E-3</c:v>
                </c:pt>
                <c:pt idx="3">
                  <c:v>6.5970115177331791E-3</c:v>
                </c:pt>
                <c:pt idx="4">
                  <c:v>9.7187043215318739E-3</c:v>
                </c:pt>
                <c:pt idx="5">
                  <c:v>1.2218976836644505E-2</c:v>
                </c:pt>
                <c:pt idx="6">
                  <c:v>1.4480637693947048E-2</c:v>
                </c:pt>
                <c:pt idx="7">
                  <c:v>1.4201685216291183E-2</c:v>
                </c:pt>
                <c:pt idx="8">
                  <c:v>1.4534711558846558E-2</c:v>
                </c:pt>
                <c:pt idx="9">
                  <c:v>1.4580202270587438E-2</c:v>
                </c:pt>
                <c:pt idx="10">
                  <c:v>1.4515828621897387E-2</c:v>
                </c:pt>
                <c:pt idx="11">
                  <c:v>1.5205914135852261E-2</c:v>
                </c:pt>
                <c:pt idx="12">
                  <c:v>1.5475425145033778E-2</c:v>
                </c:pt>
                <c:pt idx="13">
                  <c:v>1.8319023786492319E-2</c:v>
                </c:pt>
                <c:pt idx="14">
                  <c:v>1.9591047084603241E-2</c:v>
                </c:pt>
                <c:pt idx="15">
                  <c:v>1.9064041480662465E-2</c:v>
                </c:pt>
                <c:pt idx="16">
                  <c:v>1.8735306714686501E-2</c:v>
                </c:pt>
                <c:pt idx="17">
                  <c:v>1.8549910606459732E-2</c:v>
                </c:pt>
                <c:pt idx="18">
                  <c:v>1.8658916651574698E-2</c:v>
                </c:pt>
                <c:pt idx="19">
                  <c:v>1.8313873894597193E-2</c:v>
                </c:pt>
                <c:pt idx="20">
                  <c:v>1.7001509776640743E-2</c:v>
                </c:pt>
                <c:pt idx="21">
                  <c:v>1.5784418658745056E-2</c:v>
                </c:pt>
                <c:pt idx="22">
                  <c:v>1.5990414334552418E-2</c:v>
                </c:pt>
                <c:pt idx="23">
                  <c:v>1.7161156425391295E-2</c:v>
                </c:pt>
                <c:pt idx="24">
                  <c:v>1.737573525435757E-2</c:v>
                </c:pt>
                <c:pt idx="25">
                  <c:v>1.6716549091773582E-2</c:v>
                </c:pt>
                <c:pt idx="26">
                  <c:v>1.5914024271440629E-2</c:v>
                </c:pt>
                <c:pt idx="27">
                  <c:v>1.4749290387812598E-2</c:v>
                </c:pt>
                <c:pt idx="28">
                  <c:v>1.7353419056145084E-2</c:v>
                </c:pt>
                <c:pt idx="29">
                  <c:v>1.7549114948162175E-2</c:v>
                </c:pt>
                <c:pt idx="30">
                  <c:v>1.7694170236543218E-2</c:v>
                </c:pt>
                <c:pt idx="31">
                  <c:v>1.8140494200792587E-2</c:v>
                </c:pt>
                <c:pt idx="32">
                  <c:v>1.8500986633455591E-2</c:v>
                </c:pt>
                <c:pt idx="33">
                  <c:v>1.8760197858846542E-2</c:v>
                </c:pt>
                <c:pt idx="34">
                  <c:v>1.8320740417124191E-2</c:v>
                </c:pt>
                <c:pt idx="35">
                  <c:v>1.7149998326285068E-2</c:v>
                </c:pt>
                <c:pt idx="36">
                  <c:v>1.7313078236299375E-2</c:v>
                </c:pt>
                <c:pt idx="37">
                  <c:v>1.7244413011030323E-2</c:v>
                </c:pt>
                <c:pt idx="38">
                  <c:v>1.7123390551493364E-2</c:v>
                </c:pt>
                <c:pt idx="39">
                  <c:v>1.7251279533557123E-2</c:v>
                </c:pt>
                <c:pt idx="40">
                  <c:v>1.7502765921105348E-2</c:v>
                </c:pt>
                <c:pt idx="41">
                  <c:v>1.8204009534166708E-2</c:v>
                </c:pt>
                <c:pt idx="42">
                  <c:v>1.8427171516291391E-2</c:v>
                </c:pt>
                <c:pt idx="43">
                  <c:v>1.8916411246334069E-2</c:v>
                </c:pt>
                <c:pt idx="44">
                  <c:v>1.9341277327686673E-2</c:v>
                </c:pt>
                <c:pt idx="45">
                  <c:v>1.9347285534897743E-2</c:v>
                </c:pt>
                <c:pt idx="46">
                  <c:v>1.9615079913447384E-2</c:v>
                </c:pt>
                <c:pt idx="47">
                  <c:v>2.0131785733597848E-2</c:v>
                </c:pt>
                <c:pt idx="48">
                  <c:v>2.0051104093906643E-2</c:v>
                </c:pt>
                <c:pt idx="49">
                  <c:v>1.9440841904327086E-2</c:v>
                </c:pt>
                <c:pt idx="50">
                  <c:v>1.897134342654927E-2</c:v>
                </c:pt>
                <c:pt idx="51">
                  <c:v>1.8325890309019353E-2</c:v>
                </c:pt>
                <c:pt idx="52">
                  <c:v>1.8583384903778435E-2</c:v>
                </c:pt>
                <c:pt idx="53">
                  <c:v>1.887950368775184E-2</c:v>
                </c:pt>
                <c:pt idx="54">
                  <c:v>1.9270895471785982E-2</c:v>
                </c:pt>
                <c:pt idx="55">
                  <c:v>1.9736960688300241E-2</c:v>
                </c:pt>
                <c:pt idx="56">
                  <c:v>2.0035654418221031E-2</c:v>
                </c:pt>
                <c:pt idx="57">
                  <c:v>1.9861416409100469E-2</c:v>
                </c:pt>
                <c:pt idx="58">
                  <c:v>2.06579330222228E-2</c:v>
                </c:pt>
                <c:pt idx="59">
                  <c:v>2.1142881175685972E-2</c:v>
                </c:pt>
                <c:pt idx="60">
                  <c:v>2.1257895428011896E-2</c:v>
                </c:pt>
                <c:pt idx="61">
                  <c:v>2.1644137320150848E-2</c:v>
                </c:pt>
                <c:pt idx="62">
                  <c:v>2.2085311392505066E-2</c:v>
                </c:pt>
                <c:pt idx="63">
                  <c:v>2.2920452194840943E-2</c:v>
                </c:pt>
                <c:pt idx="64">
                  <c:v>2.3035466447166811E-2</c:v>
                </c:pt>
                <c:pt idx="65">
                  <c:v>2.3453466005992837E-2</c:v>
                </c:pt>
                <c:pt idx="66">
                  <c:v>2.3833699690920578E-2</c:v>
                </c:pt>
                <c:pt idx="67">
                  <c:v>2.4477436177818852E-2</c:v>
                </c:pt>
                <c:pt idx="68">
                  <c:v>2.5267086268414146E-2</c:v>
                </c:pt>
                <c:pt idx="69">
                  <c:v>2.5721135070506475E-2</c:v>
                </c:pt>
                <c:pt idx="70">
                  <c:v>2.6465294449360674E-2</c:v>
                </c:pt>
                <c:pt idx="71">
                  <c:v>2.6836086665814E-2</c:v>
                </c:pt>
                <c:pt idx="72">
                  <c:v>2.7103881044363821E-2</c:v>
                </c:pt>
                <c:pt idx="73">
                  <c:v>2.7572521206825639E-2</c:v>
                </c:pt>
                <c:pt idx="74">
                  <c:v>2.7817999387162833E-2</c:v>
                </c:pt>
                <c:pt idx="75">
                  <c:v>2.8852269342779291E-2</c:v>
                </c:pt>
                <c:pt idx="76">
                  <c:v>2.9350092225980617E-2</c:v>
                </c:pt>
                <c:pt idx="77">
                  <c:v>2.9817015757810879E-2</c:v>
                </c:pt>
                <c:pt idx="78">
                  <c:v>3.0469335397867805E-2</c:v>
                </c:pt>
                <c:pt idx="79">
                  <c:v>3.0528559154662401E-2</c:v>
                </c:pt>
                <c:pt idx="80">
                  <c:v>3.0720821785416019E-2</c:v>
                </c:pt>
                <c:pt idx="81">
                  <c:v>3.1440090020110452E-2</c:v>
                </c:pt>
                <c:pt idx="82">
                  <c:v>3.2844293876864362E-2</c:v>
                </c:pt>
                <c:pt idx="83">
                  <c:v>3.5776298995856992E-2</c:v>
                </c:pt>
                <c:pt idx="84">
                  <c:v>3.851604148409575E-2</c:v>
                </c:pt>
                <c:pt idx="85">
                  <c:v>3.9887629358847043E-2</c:v>
                </c:pt>
                <c:pt idx="86">
                  <c:v>4.0548532152062416E-2</c:v>
                </c:pt>
                <c:pt idx="87">
                  <c:v>4.1648034071684686E-2</c:v>
                </c:pt>
                <c:pt idx="88">
                  <c:v>4.3185276802397907E-2</c:v>
                </c:pt>
                <c:pt idx="89">
                  <c:v>4.3647908757648714E-2</c:v>
                </c:pt>
                <c:pt idx="90">
                  <c:v>4.4143156694902375E-2</c:v>
                </c:pt>
                <c:pt idx="91">
                  <c:v>4.5927594236584289E-2</c:v>
                </c:pt>
                <c:pt idx="92">
                  <c:v>4.8378942778692834E-2</c:v>
                </c:pt>
                <c:pt idx="93">
                  <c:v>4.9990858941886124E-2</c:v>
                </c:pt>
                <c:pt idx="94">
                  <c:v>5.0396842086289917E-2</c:v>
                </c:pt>
                <c:pt idx="95">
                  <c:v>5.0513572969247487E-2</c:v>
                </c:pt>
                <c:pt idx="96">
                  <c:v>5.1248290879627234E-2</c:v>
                </c:pt>
                <c:pt idx="97">
                  <c:v>5.1783021321410889E-2</c:v>
                </c:pt>
                <c:pt idx="98">
                  <c:v>5.280012497071003E-2</c:v>
                </c:pt>
                <c:pt idx="99">
                  <c:v>5.3532267935142402E-2</c:v>
                </c:pt>
                <c:pt idx="100">
                  <c:v>5.3967433800285507E-2</c:v>
                </c:pt>
                <c:pt idx="101">
                  <c:v>5.4306468350051929E-2</c:v>
                </c:pt>
                <c:pt idx="102">
                  <c:v>5.9496701065083674E-2</c:v>
                </c:pt>
                <c:pt idx="103">
                  <c:v>6.0407373615215532E-2</c:v>
                </c:pt>
                <c:pt idx="104">
                  <c:v>6.0994461291266837E-2</c:v>
                </c:pt>
                <c:pt idx="105">
                  <c:v>6.0997894552530414E-2</c:v>
                </c:pt>
                <c:pt idx="106">
                  <c:v>6.079533213798629E-2</c:v>
                </c:pt>
                <c:pt idx="107">
                  <c:v>6.0935237534472123E-2</c:v>
                </c:pt>
                <c:pt idx="108">
                  <c:v>6.0272618110624822E-2</c:v>
                </c:pt>
                <c:pt idx="109">
                  <c:v>5.9216890272111855E-2</c:v>
                </c:pt>
                <c:pt idx="110">
                  <c:v>5.8509638451839589E-2</c:v>
                </c:pt>
                <c:pt idx="111">
                  <c:v>5.8579161992424487E-2</c:v>
                </c:pt>
                <c:pt idx="112">
                  <c:v>5.8846956370974146E-2</c:v>
                </c:pt>
                <c:pt idx="113">
                  <c:v>5.8704476028540821E-2</c:v>
                </c:pt>
                <c:pt idx="114">
                  <c:v>5.8929354641297227E-2</c:v>
                </c:pt>
                <c:pt idx="115">
                  <c:v>5.9202298911742141E-2</c:v>
                </c:pt>
                <c:pt idx="116">
                  <c:v>5.9498417695715337E-2</c:v>
                </c:pt>
                <c:pt idx="117">
                  <c:v>6.0025423299655802E-2</c:v>
                </c:pt>
                <c:pt idx="118">
                  <c:v>6.0267468218729713E-2</c:v>
                </c:pt>
                <c:pt idx="119">
                  <c:v>6.0829664750620877E-2</c:v>
                </c:pt>
                <c:pt idx="120">
                  <c:v>6.144936840867464E-2</c:v>
                </c:pt>
                <c:pt idx="121">
                  <c:v>6.370244611281875E-2</c:v>
                </c:pt>
                <c:pt idx="122">
                  <c:v>6.4737574383751134E-2</c:v>
                </c:pt>
                <c:pt idx="123">
                  <c:v>6.4934986906399872E-2</c:v>
                </c:pt>
                <c:pt idx="124">
                  <c:v>6.524312210479509E-2</c:v>
                </c:pt>
                <c:pt idx="125">
                  <c:v>6.5904883213326521E-2</c:v>
                </c:pt>
                <c:pt idx="126">
                  <c:v>6.6303141519887587E-2</c:v>
                </c:pt>
                <c:pt idx="127">
                  <c:v>6.688851256530691E-2</c:v>
                </c:pt>
                <c:pt idx="128">
                  <c:v>6.6502270673168162E-2</c:v>
                </c:pt>
                <c:pt idx="129">
                  <c:v>6.6535744970486893E-2</c:v>
                </c:pt>
                <c:pt idx="130">
                  <c:v>6.6691100042658213E-2</c:v>
                </c:pt>
                <c:pt idx="131">
                  <c:v>6.674088233097851E-2</c:v>
                </c:pt>
                <c:pt idx="132">
                  <c:v>6.7200081024965871E-2</c:v>
                </c:pt>
                <c:pt idx="133">
                  <c:v>6.6952886213997004E-2</c:v>
                </c:pt>
                <c:pt idx="134">
                  <c:v>6.657007758312132E-2</c:v>
                </c:pt>
                <c:pt idx="135">
                  <c:v>6.6098862474711861E-2</c:v>
                </c:pt>
                <c:pt idx="136">
                  <c:v>6.6246492709040483E-2</c:v>
                </c:pt>
                <c:pt idx="137">
                  <c:v>6.6061954916129734E-2</c:v>
                </c:pt>
                <c:pt idx="138">
                  <c:v>6.5095491870466607E-2</c:v>
                </c:pt>
                <c:pt idx="139">
                  <c:v>6.4438022338514464E-2</c:v>
                </c:pt>
                <c:pt idx="140">
                  <c:v>6.3823468572355546E-2</c:v>
                </c:pt>
                <c:pt idx="141">
                  <c:v>6.3518766635223808E-2</c:v>
                </c:pt>
                <c:pt idx="142">
                  <c:v>6.2969444833070543E-2</c:v>
                </c:pt>
                <c:pt idx="143">
                  <c:v>6.1951482868455497E-2</c:v>
                </c:pt>
                <c:pt idx="144">
                  <c:v>6.1284571868028867E-2</c:v>
                </c:pt>
                <c:pt idx="145">
                  <c:v>6.0942962372315002E-2</c:v>
                </c:pt>
                <c:pt idx="146">
                  <c:v>6.0019415092444933E-2</c:v>
                </c:pt>
                <c:pt idx="147">
                  <c:v>6.0683751146923919E-2</c:v>
                </c:pt>
                <c:pt idx="148">
                  <c:v>6.0603069507232599E-2</c:v>
                </c:pt>
                <c:pt idx="149">
                  <c:v>6.0961845309263879E-2</c:v>
                </c:pt>
                <c:pt idx="150">
                  <c:v>6.0804773606460791E-2</c:v>
                </c:pt>
                <c:pt idx="151">
                  <c:v>6.0648560218973468E-2</c:v>
                </c:pt>
                <c:pt idx="152">
                  <c:v>5.978080343463462E-2</c:v>
                </c:pt>
                <c:pt idx="153">
                  <c:v>5.9092434551311586E-2</c:v>
                </c:pt>
                <c:pt idx="154">
                  <c:v>5.8141421181333634E-2</c:v>
                </c:pt>
                <c:pt idx="155">
                  <c:v>5.7929417298315133E-2</c:v>
                </c:pt>
                <c:pt idx="156">
                  <c:v>5.7890793109101453E-2</c:v>
                </c:pt>
                <c:pt idx="157">
                  <c:v>5.7964608226265771E-2</c:v>
                </c:pt>
                <c:pt idx="158">
                  <c:v>5.7668489442292567E-2</c:v>
                </c:pt>
                <c:pt idx="159">
                  <c:v>5.7760329181089996E-2</c:v>
                </c:pt>
                <c:pt idx="160">
                  <c:v>5.7880493325311116E-2</c:v>
                </c:pt>
                <c:pt idx="161">
                  <c:v>5.8118246667805407E-2</c:v>
                </c:pt>
                <c:pt idx="162">
                  <c:v>5.9155091569369489E-2</c:v>
                </c:pt>
                <c:pt idx="163">
                  <c:v>5.9602273848934961E-2</c:v>
                </c:pt>
                <c:pt idx="164">
                  <c:v>5.9898392632908054E-2</c:v>
                </c:pt>
                <c:pt idx="165">
                  <c:v>5.9949033236544061E-2</c:v>
                </c:pt>
                <c:pt idx="166">
                  <c:v>5.9794536479688479E-2</c:v>
                </c:pt>
                <c:pt idx="167">
                  <c:v>5.943146910107782E-2</c:v>
                </c:pt>
                <c:pt idx="168">
                  <c:v>5.9069260037783247E-2</c:v>
                </c:pt>
                <c:pt idx="169">
                  <c:v>5.8273601739976824E-2</c:v>
                </c:pt>
                <c:pt idx="170">
                  <c:v>5.8071039325432894E-2</c:v>
                </c:pt>
                <c:pt idx="171">
                  <c:v>5.6399041090129186E-2</c:v>
                </c:pt>
                <c:pt idx="172">
                  <c:v>5.593383418893072E-2</c:v>
                </c:pt>
                <c:pt idx="173">
                  <c:v>5.5399962062463004E-2</c:v>
                </c:pt>
                <c:pt idx="174">
                  <c:v>5.5437727936361328E-2</c:v>
                </c:pt>
                <c:pt idx="175">
                  <c:v>5.5635140459009857E-2</c:v>
                </c:pt>
                <c:pt idx="176">
                  <c:v>5.6026532243044061E-2</c:v>
                </c:pt>
                <c:pt idx="177">
                  <c:v>5.6446248432501712E-2</c:v>
                </c:pt>
                <c:pt idx="178">
                  <c:v>5.7222165478042895E-2</c:v>
                </c:pt>
                <c:pt idx="179">
                  <c:v>5.8266735217450009E-2</c:v>
                </c:pt>
                <c:pt idx="180">
                  <c:v>5.8821206911498218E-2</c:v>
                </c:pt>
              </c:numCache>
            </c:numRef>
          </c:val>
        </c:ser>
        <c:marker val="1"/>
        <c:axId val="45706240"/>
        <c:axId val="45724416"/>
      </c:lineChart>
      <c:dateAx>
        <c:axId val="45706240"/>
        <c:scaling>
          <c:orientation val="minMax"/>
          <c:max val="41180"/>
          <c:min val="40908"/>
        </c:scaling>
        <c:axPos val="b"/>
        <c:numFmt formatCode="mm/dd" sourceLinked="0"/>
        <c:tickLblPos val="nextTo"/>
        <c:crossAx val="45724416"/>
        <c:crosses val="autoZero"/>
        <c:auto val="1"/>
        <c:lblOffset val="100"/>
        <c:baseTimeUnit val="days"/>
        <c:majorUnit val="1"/>
        <c:majorTimeUnit val="months"/>
      </c:dateAx>
      <c:valAx>
        <c:axId val="45724416"/>
        <c:scaling>
          <c:orientation val="minMax"/>
        </c:scaling>
        <c:axPos val="l"/>
        <c:numFmt formatCode="0.00%" sourceLinked="1"/>
        <c:tickLblPos val="nextTo"/>
        <c:crossAx val="45706240"/>
        <c:crosses val="autoZero"/>
        <c:crossBetween val="between"/>
      </c:valAx>
    </c:plotArea>
    <c:legend>
      <c:legendPos val="t"/>
      <c:layout>
        <c:manualLayout>
          <c:xMode val="edge"/>
          <c:yMode val="edge"/>
          <c:x val="0.14585807986725324"/>
          <c:y val="2.4615384615384615E-2"/>
          <c:w val="0.81431411530815112"/>
          <c:h val="7.4186311326468926E-2"/>
        </c:manualLayout>
      </c:layout>
      <c:txPr>
        <a:bodyPr/>
        <a:lstStyle/>
        <a:p>
          <a:pPr>
            <a:defRPr sz="1200"/>
          </a:pPr>
          <a:endParaRPr lang="zh-CN"/>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6.2613096261754778E-2"/>
          <c:y val="0.19315015609045183"/>
          <c:w val="0.86252459772354062"/>
          <c:h val="0.71287479652415708"/>
        </c:manualLayout>
      </c:layout>
      <c:lineChart>
        <c:grouping val="standard"/>
        <c:ser>
          <c:idx val="0"/>
          <c:order val="0"/>
          <c:tx>
            <c:strRef>
              <c:f>PAGE18分级基金数据!$C$2</c:f>
              <c:strCache>
                <c:ptCount val="1"/>
                <c:pt idx="0">
                  <c:v>国投瑞银瑞和远见</c:v>
                </c:pt>
              </c:strCache>
            </c:strRef>
          </c:tx>
          <c:marker>
            <c:symbol val="none"/>
          </c:marker>
          <c:cat>
            <c:numRef>
              <c:f>PAGE18分级基金数据!$A$3:$A$184</c:f>
              <c:numCache>
                <c:formatCode>m/d</c:formatCode>
                <c:ptCount val="182"/>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formatCode="m/dd">
                  <c:v>41176</c:v>
                </c:pt>
                <c:pt idx="178" formatCode="m/dd">
                  <c:v>41177</c:v>
                </c:pt>
                <c:pt idx="179" formatCode="m/dd">
                  <c:v>41178</c:v>
                </c:pt>
                <c:pt idx="180" formatCode="m/dd">
                  <c:v>41179</c:v>
                </c:pt>
                <c:pt idx="181" formatCode="m/dd">
                  <c:v>41180</c:v>
                </c:pt>
              </c:numCache>
            </c:numRef>
          </c:cat>
          <c:val>
            <c:numRef>
              <c:f>PAGE18分级基金数据!$C$3:$C$184</c:f>
              <c:numCache>
                <c:formatCode>General</c:formatCode>
                <c:ptCount val="182"/>
                <c:pt idx="0">
                  <c:v>7.4370709382151068</c:v>
                </c:pt>
                <c:pt idx="1">
                  <c:v>6.2283737024221599</c:v>
                </c:pt>
                <c:pt idx="2">
                  <c:v>6.4220183486238565</c:v>
                </c:pt>
                <c:pt idx="3">
                  <c:v>5.7777777777777706</c:v>
                </c:pt>
                <c:pt idx="4">
                  <c:v>6.4655172413792803</c:v>
                </c:pt>
                <c:pt idx="5">
                  <c:v>6.4935064935064863</c:v>
                </c:pt>
                <c:pt idx="6">
                  <c:v>6.0606060606060472</c:v>
                </c:pt>
                <c:pt idx="7">
                  <c:v>6.3736263736263732</c:v>
                </c:pt>
                <c:pt idx="8">
                  <c:v>6.3829787234042525</c:v>
                </c:pt>
                <c:pt idx="9">
                  <c:v>6.8595927116827324</c:v>
                </c:pt>
                <c:pt idx="10">
                  <c:v>6.2023939064200118</c:v>
                </c:pt>
                <c:pt idx="11">
                  <c:v>6.4102564102564097</c:v>
                </c:pt>
                <c:pt idx="12">
                  <c:v>5.6842105263157858</c:v>
                </c:pt>
                <c:pt idx="13">
                  <c:v>5.9957173447537482</c:v>
                </c:pt>
                <c:pt idx="14">
                  <c:v>6.4171122994652352</c:v>
                </c:pt>
                <c:pt idx="15">
                  <c:v>6.6160520607375206</c:v>
                </c:pt>
                <c:pt idx="16">
                  <c:v>5.9384941675503704</c:v>
                </c:pt>
                <c:pt idx="17">
                  <c:v>6.315789473684208</c:v>
                </c:pt>
                <c:pt idx="18">
                  <c:v>6.5331928345626915</c:v>
                </c:pt>
                <c:pt idx="19">
                  <c:v>6.8669527896995541</c:v>
                </c:pt>
                <c:pt idx="20">
                  <c:v>6.7920585161964526</c:v>
                </c:pt>
                <c:pt idx="21">
                  <c:v>6.5762004175365334</c:v>
                </c:pt>
                <c:pt idx="22">
                  <c:v>6.7778936392075106</c:v>
                </c:pt>
                <c:pt idx="23">
                  <c:v>6.6805845511482236</c:v>
                </c:pt>
                <c:pt idx="24">
                  <c:v>6.7085953878406794</c:v>
                </c:pt>
                <c:pt idx="25">
                  <c:v>6.6390041493775875</c:v>
                </c:pt>
                <c:pt idx="26">
                  <c:v>7.1949947862356645</c:v>
                </c:pt>
                <c:pt idx="27">
                  <c:v>6.8821689259645424</c:v>
                </c:pt>
                <c:pt idx="28">
                  <c:v>6.9791666666666714</c:v>
                </c:pt>
                <c:pt idx="29">
                  <c:v>7.1354705274043475</c:v>
                </c:pt>
                <c:pt idx="30">
                  <c:v>7.0480081716036924</c:v>
                </c:pt>
                <c:pt idx="31">
                  <c:v>7.8411405295315495</c:v>
                </c:pt>
                <c:pt idx="32">
                  <c:v>7.8156312625250388</c:v>
                </c:pt>
                <c:pt idx="33">
                  <c:v>8.0000000000000071</c:v>
                </c:pt>
                <c:pt idx="34">
                  <c:v>7.99200799200801</c:v>
                </c:pt>
                <c:pt idx="35">
                  <c:v>8.3669354838709751</c:v>
                </c:pt>
                <c:pt idx="36">
                  <c:v>8.8709677419354982</c:v>
                </c:pt>
                <c:pt idx="37">
                  <c:v>8.6739780658026113</c:v>
                </c:pt>
                <c:pt idx="38">
                  <c:v>7.4925074925075164</c:v>
                </c:pt>
                <c:pt idx="39">
                  <c:v>7.4974670719351488</c:v>
                </c:pt>
                <c:pt idx="40">
                  <c:v>7.9510703363914415</c:v>
                </c:pt>
                <c:pt idx="41">
                  <c:v>8.064516129032274</c:v>
                </c:pt>
                <c:pt idx="42">
                  <c:v>6.8931068931069071</c:v>
                </c:pt>
                <c:pt idx="43">
                  <c:v>7.4074074074073959</c:v>
                </c:pt>
                <c:pt idx="44">
                  <c:v>7.8763708873380125</c:v>
                </c:pt>
                <c:pt idx="45">
                  <c:v>7.6452599388379285</c:v>
                </c:pt>
                <c:pt idx="46">
                  <c:v>7.1794871794871762</c:v>
                </c:pt>
                <c:pt idx="47">
                  <c:v>6.7813765182186181</c:v>
                </c:pt>
                <c:pt idx="48">
                  <c:v>6.8686868686868596</c:v>
                </c:pt>
                <c:pt idx="49">
                  <c:v>6.5708418891170517</c:v>
                </c:pt>
                <c:pt idx="50">
                  <c:v>7.0841889117043015</c:v>
                </c:pt>
                <c:pt idx="51">
                  <c:v>6.4748201438849033</c:v>
                </c:pt>
                <c:pt idx="52">
                  <c:v>5.3014553014552854</c:v>
                </c:pt>
                <c:pt idx="53">
                  <c:v>4.8805815160955266</c:v>
                </c:pt>
                <c:pt idx="54">
                  <c:v>5.3124999999999867</c:v>
                </c:pt>
                <c:pt idx="55">
                  <c:v>5.2462526766595294</c:v>
                </c:pt>
                <c:pt idx="56">
                  <c:v>5.4171180931744223</c:v>
                </c:pt>
                <c:pt idx="57">
                  <c:v>4.9622437971952538</c:v>
                </c:pt>
                <c:pt idx="58">
                  <c:v>5.168776371308005</c:v>
                </c:pt>
                <c:pt idx="59">
                  <c:v>5.1524710830704654</c:v>
                </c:pt>
                <c:pt idx="60">
                  <c:v>5.5260361317747142</c:v>
                </c:pt>
                <c:pt idx="61">
                  <c:v>4.5263157894736894</c:v>
                </c:pt>
                <c:pt idx="62">
                  <c:v>5.2631578947368363</c:v>
                </c:pt>
                <c:pt idx="63">
                  <c:v>5.2685950413223095</c:v>
                </c:pt>
                <c:pt idx="64">
                  <c:v>5.3497942386831374</c:v>
                </c:pt>
                <c:pt idx="65">
                  <c:v>5.1599587203302377</c:v>
                </c:pt>
                <c:pt idx="66">
                  <c:v>5.5323590814196377</c:v>
                </c:pt>
                <c:pt idx="67">
                  <c:v>5.3169734151329324</c:v>
                </c:pt>
                <c:pt idx="68">
                  <c:v>5.0153531218014384</c:v>
                </c:pt>
                <c:pt idx="69">
                  <c:v>5.6737588652482085</c:v>
                </c:pt>
                <c:pt idx="70">
                  <c:v>5.7142857142857091</c:v>
                </c:pt>
                <c:pt idx="71">
                  <c:v>6.0204081632653006</c:v>
                </c:pt>
                <c:pt idx="72">
                  <c:v>5.3698074974670718</c:v>
                </c:pt>
                <c:pt idx="73">
                  <c:v>5.2578361981799659</c:v>
                </c:pt>
                <c:pt idx="74">
                  <c:v>5.2631578947368363</c:v>
                </c:pt>
                <c:pt idx="75">
                  <c:v>5.9820538384845579</c:v>
                </c:pt>
                <c:pt idx="76">
                  <c:v>5.4780876494023873</c:v>
                </c:pt>
                <c:pt idx="77">
                  <c:v>5.6547619047619069</c:v>
                </c:pt>
                <c:pt idx="78">
                  <c:v>5.4563492063492092</c:v>
                </c:pt>
                <c:pt idx="79">
                  <c:v>5.660377358490579</c:v>
                </c:pt>
                <c:pt idx="80">
                  <c:v>4.5090180360721321</c:v>
                </c:pt>
                <c:pt idx="81">
                  <c:v>5.2104208416833719</c:v>
                </c:pt>
                <c:pt idx="82">
                  <c:v>5.6565656565656655</c:v>
                </c:pt>
                <c:pt idx="83">
                  <c:v>4.7812817904374434</c:v>
                </c:pt>
                <c:pt idx="84">
                  <c:v>4.9746192893401124</c:v>
                </c:pt>
                <c:pt idx="85">
                  <c:v>5.2631578947368363</c:v>
                </c:pt>
                <c:pt idx="86">
                  <c:v>4.2726347914547311</c:v>
                </c:pt>
                <c:pt idx="87">
                  <c:v>4.540763673890611</c:v>
                </c:pt>
                <c:pt idx="88">
                  <c:v>4.6201232032854085</c:v>
                </c:pt>
                <c:pt idx="89">
                  <c:v>4.2467138523761383</c:v>
                </c:pt>
                <c:pt idx="90">
                  <c:v>4.3610547667342665</c:v>
                </c:pt>
                <c:pt idx="91">
                  <c:v>4.6012269938650334</c:v>
                </c:pt>
                <c:pt idx="92">
                  <c:v>4.5360824742268102</c:v>
                </c:pt>
                <c:pt idx="93">
                  <c:v>4.1582150101419746</c:v>
                </c:pt>
                <c:pt idx="94">
                  <c:v>4.609218436873741</c:v>
                </c:pt>
                <c:pt idx="95">
                  <c:v>4.8289738430583515</c:v>
                </c:pt>
                <c:pt idx="96">
                  <c:v>5.3535353535353449</c:v>
                </c:pt>
                <c:pt idx="97">
                  <c:v>5.1463168516649915</c:v>
                </c:pt>
                <c:pt idx="98">
                  <c:v>4.9792531120332173</c:v>
                </c:pt>
                <c:pt idx="99">
                  <c:v>4.4605809128630547</c:v>
                </c:pt>
                <c:pt idx="100">
                  <c:v>4.3568464730290515</c:v>
                </c:pt>
                <c:pt idx="101">
                  <c:v>4.5833333333333472</c:v>
                </c:pt>
                <c:pt idx="102">
                  <c:v>4.7169811320754755</c:v>
                </c:pt>
                <c:pt idx="103">
                  <c:v>4.2443064182194457</c:v>
                </c:pt>
                <c:pt idx="104">
                  <c:v>4.3704474505723123</c:v>
                </c:pt>
                <c:pt idx="105">
                  <c:v>4.2051282051282168</c:v>
                </c:pt>
                <c:pt idx="106">
                  <c:v>3.8183694530443861</c:v>
                </c:pt>
                <c:pt idx="107">
                  <c:v>4.7325102880658445</c:v>
                </c:pt>
                <c:pt idx="108">
                  <c:v>4.40122824974413</c:v>
                </c:pt>
                <c:pt idx="109">
                  <c:v>4.9535603715170176</c:v>
                </c:pt>
                <c:pt idx="110">
                  <c:v>4.6535677352637084</c:v>
                </c:pt>
                <c:pt idx="111">
                  <c:v>4.7219307450157455</c:v>
                </c:pt>
                <c:pt idx="112">
                  <c:v>4.4919786096256704</c:v>
                </c:pt>
                <c:pt idx="113">
                  <c:v>5.1282051282051055</c:v>
                </c:pt>
                <c:pt idx="114">
                  <c:v>6.6381156316916305</c:v>
                </c:pt>
                <c:pt idx="115">
                  <c:v>6.5874730021598324</c:v>
                </c:pt>
                <c:pt idx="116">
                  <c:v>4.8936170212765955</c:v>
                </c:pt>
                <c:pt idx="117">
                  <c:v>4.6758767268862877</c:v>
                </c:pt>
                <c:pt idx="118">
                  <c:v>4.7720042417815467</c:v>
                </c:pt>
                <c:pt idx="119">
                  <c:v>5.2072263549415521</c:v>
                </c:pt>
                <c:pt idx="120">
                  <c:v>5.3763440860215024</c:v>
                </c:pt>
                <c:pt idx="121">
                  <c:v>5.1797040169133224</c:v>
                </c:pt>
                <c:pt idx="122">
                  <c:v>5.0810810810810816</c:v>
                </c:pt>
                <c:pt idx="123">
                  <c:v>4.9891540130151864</c:v>
                </c:pt>
                <c:pt idx="124">
                  <c:v>5.0537634408602194</c:v>
                </c:pt>
                <c:pt idx="125">
                  <c:v>4.8988285410010768</c:v>
                </c:pt>
                <c:pt idx="126">
                  <c:v>4.7872340425531901</c:v>
                </c:pt>
                <c:pt idx="127">
                  <c:v>5.2060737527114931</c:v>
                </c:pt>
                <c:pt idx="128">
                  <c:v>4.9622437971952538</c:v>
                </c:pt>
                <c:pt idx="129">
                  <c:v>5.0755939524838034</c:v>
                </c:pt>
                <c:pt idx="130">
                  <c:v>4.511278195488722</c:v>
                </c:pt>
                <c:pt idx="131">
                  <c:v>5.5374592833876326</c:v>
                </c:pt>
                <c:pt idx="132">
                  <c:v>5.6105610561055883</c:v>
                </c:pt>
                <c:pt idx="133">
                  <c:v>5.7017543859649065</c:v>
                </c:pt>
                <c:pt idx="134">
                  <c:v>6.0639470782800355</c:v>
                </c:pt>
                <c:pt idx="135">
                  <c:v>6.5410199556541118</c:v>
                </c:pt>
                <c:pt idx="136">
                  <c:v>7.0874861572535846</c:v>
                </c:pt>
                <c:pt idx="137">
                  <c:v>6.8965517241379226</c:v>
                </c:pt>
                <c:pt idx="138">
                  <c:v>6.6666666666666652</c:v>
                </c:pt>
                <c:pt idx="139">
                  <c:v>6.9306930693069164</c:v>
                </c:pt>
                <c:pt idx="140">
                  <c:v>6.6592674805771397</c:v>
                </c:pt>
                <c:pt idx="141">
                  <c:v>6.7254685777287699</c:v>
                </c:pt>
                <c:pt idx="142">
                  <c:v>6.5288356909684255</c:v>
                </c:pt>
                <c:pt idx="143">
                  <c:v>6.0935799782371989</c:v>
                </c:pt>
                <c:pt idx="144">
                  <c:v>5.7671381936887895</c:v>
                </c:pt>
                <c:pt idx="145">
                  <c:v>5.0646551724137865</c:v>
                </c:pt>
                <c:pt idx="146">
                  <c:v>5.0920910075839654</c:v>
                </c:pt>
                <c:pt idx="147">
                  <c:v>4.5303867403314815</c:v>
                </c:pt>
                <c:pt idx="148">
                  <c:v>4.4150110375275862</c:v>
                </c:pt>
                <c:pt idx="149">
                  <c:v>5.0167224080267525</c:v>
                </c:pt>
                <c:pt idx="150">
                  <c:v>4.7032474804031557</c:v>
                </c:pt>
                <c:pt idx="151">
                  <c:v>5.1627384960718281</c:v>
                </c:pt>
                <c:pt idx="152">
                  <c:v>4.7404063205417568</c:v>
                </c:pt>
                <c:pt idx="153">
                  <c:v>5.0561797752809001</c:v>
                </c:pt>
                <c:pt idx="154">
                  <c:v>5.2095130237825718</c:v>
                </c:pt>
                <c:pt idx="155">
                  <c:v>4.5197740112994378</c:v>
                </c:pt>
                <c:pt idx="156">
                  <c:v>4.7945205479451873</c:v>
                </c:pt>
                <c:pt idx="157">
                  <c:v>4.7785547785547777</c:v>
                </c:pt>
                <c:pt idx="158">
                  <c:v>4.2923433874709982</c:v>
                </c:pt>
                <c:pt idx="159">
                  <c:v>4.3376318874560376</c:v>
                </c:pt>
                <c:pt idx="160">
                  <c:v>3.7558685446009488</c:v>
                </c:pt>
                <c:pt idx="161">
                  <c:v>4.0000000000000036</c:v>
                </c:pt>
                <c:pt idx="162">
                  <c:v>3.8416763678696277</c:v>
                </c:pt>
                <c:pt idx="163">
                  <c:v>3.6470588235294237</c:v>
                </c:pt>
                <c:pt idx="164">
                  <c:v>3.6556603773584939</c:v>
                </c:pt>
                <c:pt idx="165">
                  <c:v>3.8596491228070247</c:v>
                </c:pt>
                <c:pt idx="166">
                  <c:v>4.4893378226711658</c:v>
                </c:pt>
                <c:pt idx="167">
                  <c:v>4.0223463687150716</c:v>
                </c:pt>
                <c:pt idx="168">
                  <c:v>3.8245219347581507</c:v>
                </c:pt>
                <c:pt idx="169">
                  <c:v>4.0313549832026938</c:v>
                </c:pt>
                <c:pt idx="170">
                  <c:v>4.2986425339366594</c:v>
                </c:pt>
                <c:pt idx="171">
                  <c:v>3.5914702581369369</c:v>
                </c:pt>
                <c:pt idx="172">
                  <c:v>4.1426927502876909</c:v>
                </c:pt>
                <c:pt idx="173">
                  <c:v>4.767441860465107</c:v>
                </c:pt>
                <c:pt idx="174">
                  <c:v>4.1666666666666741</c:v>
                </c:pt>
                <c:pt idx="175">
                  <c:v>4.6099290780141864</c:v>
                </c:pt>
                <c:pt idx="176">
                  <c:v>4.4917257683215084</c:v>
                </c:pt>
                <c:pt idx="177">
                  <c:v>4.4600938967136328</c:v>
                </c:pt>
                <c:pt idx="178">
                  <c:v>4.117647058823537</c:v>
                </c:pt>
                <c:pt idx="179">
                  <c:v>4.0428061831153439</c:v>
                </c:pt>
                <c:pt idx="180">
                  <c:v>5.5491329479768758</c:v>
                </c:pt>
                <c:pt idx="181">
                  <c:v>5.0000000000000044</c:v>
                </c:pt>
              </c:numCache>
            </c:numRef>
          </c:val>
        </c:ser>
        <c:ser>
          <c:idx val="1"/>
          <c:order val="1"/>
          <c:tx>
            <c:strRef>
              <c:f>PAGE18分级基金数据!$D$2</c:f>
              <c:strCache>
                <c:ptCount val="1"/>
                <c:pt idx="0">
                  <c:v>国联安双禧B中证100</c:v>
                </c:pt>
              </c:strCache>
            </c:strRef>
          </c:tx>
          <c:marker>
            <c:symbol val="none"/>
          </c:marker>
          <c:cat>
            <c:numRef>
              <c:f>PAGE18分级基金数据!$A$3:$A$184</c:f>
              <c:numCache>
                <c:formatCode>m/d</c:formatCode>
                <c:ptCount val="182"/>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formatCode="m/dd">
                  <c:v>41176</c:v>
                </c:pt>
                <c:pt idx="178" formatCode="m/dd">
                  <c:v>41177</c:v>
                </c:pt>
                <c:pt idx="179" formatCode="m/dd">
                  <c:v>41178</c:v>
                </c:pt>
                <c:pt idx="180" formatCode="m/dd">
                  <c:v>41179</c:v>
                </c:pt>
                <c:pt idx="181" formatCode="m/dd">
                  <c:v>41180</c:v>
                </c:pt>
              </c:numCache>
            </c:numRef>
          </c:cat>
          <c:val>
            <c:numRef>
              <c:f>PAGE18分级基金数据!$D$3:$D$184</c:f>
              <c:numCache>
                <c:formatCode>General</c:formatCode>
                <c:ptCount val="182"/>
                <c:pt idx="0">
                  <c:v>19.076005961251855</c:v>
                </c:pt>
                <c:pt idx="1">
                  <c:v>18.535127055306425</c:v>
                </c:pt>
                <c:pt idx="2">
                  <c:v>19.350073855243721</c:v>
                </c:pt>
                <c:pt idx="3">
                  <c:v>19.498607242339762</c:v>
                </c:pt>
                <c:pt idx="4">
                  <c:v>17.018469656992075</c:v>
                </c:pt>
                <c:pt idx="5">
                  <c:v>17.199999999999992</c:v>
                </c:pt>
                <c:pt idx="6">
                  <c:v>16.755319148936149</c:v>
                </c:pt>
                <c:pt idx="7">
                  <c:v>17.166212534059905</c:v>
                </c:pt>
                <c:pt idx="8">
                  <c:v>17.952314165497896</c:v>
                </c:pt>
                <c:pt idx="9">
                  <c:v>19.250645994832027</c:v>
                </c:pt>
                <c:pt idx="10">
                  <c:v>18.7002652519894</c:v>
                </c:pt>
                <c:pt idx="11">
                  <c:v>16.985951468710091</c:v>
                </c:pt>
                <c:pt idx="12">
                  <c:v>15.336658354114707</c:v>
                </c:pt>
                <c:pt idx="13">
                  <c:v>16.258064516129004</c:v>
                </c:pt>
                <c:pt idx="14">
                  <c:v>16.494845360824751</c:v>
                </c:pt>
                <c:pt idx="15">
                  <c:v>18.03713527851459</c:v>
                </c:pt>
                <c:pt idx="16">
                  <c:v>15.929203539823028</c:v>
                </c:pt>
                <c:pt idx="17">
                  <c:v>15.894868585732155</c:v>
                </c:pt>
                <c:pt idx="18">
                  <c:v>14.698492462311545</c:v>
                </c:pt>
                <c:pt idx="19">
                  <c:v>16.2972620599739</c:v>
                </c:pt>
                <c:pt idx="20">
                  <c:v>14.993804213135089</c:v>
                </c:pt>
                <c:pt idx="21">
                  <c:v>15.155279503105579</c:v>
                </c:pt>
                <c:pt idx="22">
                  <c:v>15.155279503105579</c:v>
                </c:pt>
                <c:pt idx="23">
                  <c:v>14.875000000000011</c:v>
                </c:pt>
                <c:pt idx="24">
                  <c:v>14.538558786346398</c:v>
                </c:pt>
                <c:pt idx="25">
                  <c:v>14.054726368159223</c:v>
                </c:pt>
                <c:pt idx="26">
                  <c:v>14.035087719298264</c:v>
                </c:pt>
                <c:pt idx="27">
                  <c:v>14.518147684605751</c:v>
                </c:pt>
                <c:pt idx="28">
                  <c:v>14.694894146948934</c:v>
                </c:pt>
                <c:pt idx="29">
                  <c:v>14.285714285714279</c:v>
                </c:pt>
                <c:pt idx="30">
                  <c:v>13.663845223700122</c:v>
                </c:pt>
                <c:pt idx="31">
                  <c:v>12.98076923076926</c:v>
                </c:pt>
                <c:pt idx="32">
                  <c:v>12.397660818713454</c:v>
                </c:pt>
                <c:pt idx="33">
                  <c:v>11.655011655011659</c:v>
                </c:pt>
                <c:pt idx="34">
                  <c:v>12.63035921205098</c:v>
                </c:pt>
                <c:pt idx="35">
                  <c:v>12.470588235294137</c:v>
                </c:pt>
                <c:pt idx="36">
                  <c:v>12.735849056603772</c:v>
                </c:pt>
                <c:pt idx="37">
                  <c:v>11.595866819747453</c:v>
                </c:pt>
                <c:pt idx="38">
                  <c:v>12.368728121353545</c:v>
                </c:pt>
                <c:pt idx="39">
                  <c:v>12.470023980815338</c:v>
                </c:pt>
                <c:pt idx="40">
                  <c:v>13.01703163017034</c:v>
                </c:pt>
                <c:pt idx="41">
                  <c:v>12.157330154946354</c:v>
                </c:pt>
                <c:pt idx="42">
                  <c:v>11.737089201877925</c:v>
                </c:pt>
                <c:pt idx="43">
                  <c:v>11.995249406175779</c:v>
                </c:pt>
                <c:pt idx="44">
                  <c:v>11.435239206534424</c:v>
                </c:pt>
                <c:pt idx="45">
                  <c:v>13.138686131386867</c:v>
                </c:pt>
                <c:pt idx="46">
                  <c:v>13.423645320197044</c:v>
                </c:pt>
                <c:pt idx="47">
                  <c:v>12.650602409638555</c:v>
                </c:pt>
                <c:pt idx="48">
                  <c:v>12.786489746682772</c:v>
                </c:pt>
                <c:pt idx="49">
                  <c:v>11.41439205955335</c:v>
                </c:pt>
                <c:pt idx="50">
                  <c:v>12.406947890818866</c:v>
                </c:pt>
                <c:pt idx="51">
                  <c:v>12.252475247524767</c:v>
                </c:pt>
                <c:pt idx="52">
                  <c:v>12.972292191435766</c:v>
                </c:pt>
                <c:pt idx="53">
                  <c:v>13.425345043914682</c:v>
                </c:pt>
                <c:pt idx="54">
                  <c:v>13.797468354430372</c:v>
                </c:pt>
                <c:pt idx="55">
                  <c:v>14.966887417218556</c:v>
                </c:pt>
                <c:pt idx="56">
                  <c:v>14.86486486486487</c:v>
                </c:pt>
                <c:pt idx="57">
                  <c:v>13.066666666666686</c:v>
                </c:pt>
                <c:pt idx="58">
                  <c:v>12.708600770218219</c:v>
                </c:pt>
                <c:pt idx="59">
                  <c:v>12.404092071611252</c:v>
                </c:pt>
                <c:pt idx="60">
                  <c:v>13.488975356679633</c:v>
                </c:pt>
                <c:pt idx="61">
                  <c:v>13.299232736572897</c:v>
                </c:pt>
                <c:pt idx="62">
                  <c:v>13.461538461538458</c:v>
                </c:pt>
                <c:pt idx="63">
                  <c:v>13.209876543209864</c:v>
                </c:pt>
                <c:pt idx="64">
                  <c:v>12.63803680981597</c:v>
                </c:pt>
                <c:pt idx="65">
                  <c:v>12.995049504950504</c:v>
                </c:pt>
                <c:pt idx="66">
                  <c:v>13.510101010101017</c:v>
                </c:pt>
                <c:pt idx="67">
                  <c:v>13.106796116504874</c:v>
                </c:pt>
                <c:pt idx="68">
                  <c:v>12.758201701093533</c:v>
                </c:pt>
                <c:pt idx="69">
                  <c:v>11.862396204033246</c:v>
                </c:pt>
                <c:pt idx="70">
                  <c:v>12.394705174488575</c:v>
                </c:pt>
                <c:pt idx="71">
                  <c:v>13.532934131736528</c:v>
                </c:pt>
                <c:pt idx="72">
                  <c:v>13.727810650887568</c:v>
                </c:pt>
                <c:pt idx="73">
                  <c:v>13.074204946996471</c:v>
                </c:pt>
                <c:pt idx="74">
                  <c:v>13.813459268004749</c:v>
                </c:pt>
                <c:pt idx="75">
                  <c:v>13.553530751708436</c:v>
                </c:pt>
                <c:pt idx="76">
                  <c:v>13.181818181818153</c:v>
                </c:pt>
                <c:pt idx="77">
                  <c:v>11.560044893378256</c:v>
                </c:pt>
                <c:pt idx="78">
                  <c:v>10.798650168728891</c:v>
                </c:pt>
                <c:pt idx="79">
                  <c:v>10.657596371882104</c:v>
                </c:pt>
                <c:pt idx="80">
                  <c:v>12.060889929742411</c:v>
                </c:pt>
                <c:pt idx="81">
                  <c:v>11.826697892271676</c:v>
                </c:pt>
                <c:pt idx="82">
                  <c:v>12.11401425178147</c:v>
                </c:pt>
                <c:pt idx="83">
                  <c:v>12.922705314009699</c:v>
                </c:pt>
                <c:pt idx="84">
                  <c:v>12.048192771084349</c:v>
                </c:pt>
                <c:pt idx="85">
                  <c:v>13.011152416356865</c:v>
                </c:pt>
                <c:pt idx="86">
                  <c:v>12.681159420289863</c:v>
                </c:pt>
                <c:pt idx="87">
                  <c:v>13.61386138613859</c:v>
                </c:pt>
                <c:pt idx="88">
                  <c:v>14.127764127764131</c:v>
                </c:pt>
                <c:pt idx="89">
                  <c:v>12.529832935560854</c:v>
                </c:pt>
                <c:pt idx="90">
                  <c:v>12.907117008443922</c:v>
                </c:pt>
                <c:pt idx="91">
                  <c:v>13.602941176470607</c:v>
                </c:pt>
                <c:pt idx="92">
                  <c:v>12.935323383084567</c:v>
                </c:pt>
                <c:pt idx="93">
                  <c:v>12.454655380894808</c:v>
                </c:pt>
                <c:pt idx="94">
                  <c:v>11.597633136094675</c:v>
                </c:pt>
                <c:pt idx="95">
                  <c:v>11.309523809523824</c:v>
                </c:pt>
                <c:pt idx="96">
                  <c:v>11.750599520383727</c:v>
                </c:pt>
                <c:pt idx="97">
                  <c:v>11.137724550898209</c:v>
                </c:pt>
                <c:pt idx="98">
                  <c:v>11.180904522613066</c:v>
                </c:pt>
                <c:pt idx="99">
                  <c:v>11.05527638190955</c:v>
                </c:pt>
                <c:pt idx="100">
                  <c:v>10.275689223057661</c:v>
                </c:pt>
                <c:pt idx="101">
                  <c:v>9.4816687737041487</c:v>
                </c:pt>
                <c:pt idx="102">
                  <c:v>11.0397946084724</c:v>
                </c:pt>
                <c:pt idx="103">
                  <c:v>10.790464240903376</c:v>
                </c:pt>
                <c:pt idx="104">
                  <c:v>10.546378653113056</c:v>
                </c:pt>
                <c:pt idx="105">
                  <c:v>9.6177558569667028</c:v>
                </c:pt>
                <c:pt idx="106">
                  <c:v>10.526315789473658</c:v>
                </c:pt>
                <c:pt idx="107">
                  <c:v>10.532837670384136</c:v>
                </c:pt>
                <c:pt idx="108">
                  <c:v>10.306748466257677</c:v>
                </c:pt>
                <c:pt idx="109">
                  <c:v>10.186335403726709</c:v>
                </c:pt>
                <c:pt idx="110">
                  <c:v>10.834371108343698</c:v>
                </c:pt>
                <c:pt idx="111">
                  <c:v>11.810012836970474</c:v>
                </c:pt>
                <c:pt idx="112">
                  <c:v>12.881806108897734</c:v>
                </c:pt>
                <c:pt idx="113">
                  <c:v>12.599469496021236</c:v>
                </c:pt>
                <c:pt idx="114">
                  <c:v>12.266666666666676</c:v>
                </c:pt>
                <c:pt idx="115">
                  <c:v>12.837837837837842</c:v>
                </c:pt>
                <c:pt idx="116">
                  <c:v>11.41732283464567</c:v>
                </c:pt>
                <c:pt idx="117">
                  <c:v>11.25654450261781</c:v>
                </c:pt>
                <c:pt idx="118">
                  <c:v>11.618798955613556</c:v>
                </c:pt>
                <c:pt idx="119">
                  <c:v>10.835509138381234</c:v>
                </c:pt>
                <c:pt idx="120">
                  <c:v>11.185086551265011</c:v>
                </c:pt>
                <c:pt idx="121">
                  <c:v>10.894941634241254</c:v>
                </c:pt>
                <c:pt idx="122">
                  <c:v>11.096075778078468</c:v>
                </c:pt>
                <c:pt idx="123">
                  <c:v>11.548913043478233</c:v>
                </c:pt>
                <c:pt idx="124">
                  <c:v>11.528150134048246</c:v>
                </c:pt>
                <c:pt idx="125">
                  <c:v>12.830687830687857</c:v>
                </c:pt>
                <c:pt idx="126">
                  <c:v>12.483574244415259</c:v>
                </c:pt>
                <c:pt idx="127">
                  <c:v>12.789115646258498</c:v>
                </c:pt>
                <c:pt idx="128">
                  <c:v>12.920592193808877</c:v>
                </c:pt>
                <c:pt idx="129">
                  <c:v>14.86486486486487</c:v>
                </c:pt>
                <c:pt idx="130">
                  <c:v>15.528781793842018</c:v>
                </c:pt>
                <c:pt idx="131">
                  <c:v>15.890410958904129</c:v>
                </c:pt>
                <c:pt idx="132">
                  <c:v>17.655367231638408</c:v>
                </c:pt>
                <c:pt idx="133">
                  <c:v>17.580872011251756</c:v>
                </c:pt>
                <c:pt idx="134">
                  <c:v>17.988668555240789</c:v>
                </c:pt>
                <c:pt idx="135">
                  <c:v>18.168812589413452</c:v>
                </c:pt>
                <c:pt idx="136">
                  <c:v>17.831669044222533</c:v>
                </c:pt>
                <c:pt idx="137">
                  <c:v>18.507890961262586</c:v>
                </c:pt>
                <c:pt idx="138">
                  <c:v>17.428571428571427</c:v>
                </c:pt>
                <c:pt idx="139">
                  <c:v>16.151685393258475</c:v>
                </c:pt>
                <c:pt idx="140">
                  <c:v>14.857142857142902</c:v>
                </c:pt>
                <c:pt idx="141">
                  <c:v>14.950634696756024</c:v>
                </c:pt>
                <c:pt idx="142">
                  <c:v>14.979195561719827</c:v>
                </c:pt>
                <c:pt idx="143">
                  <c:v>14.285714285714279</c:v>
                </c:pt>
                <c:pt idx="144">
                  <c:v>13.416320885200548</c:v>
                </c:pt>
                <c:pt idx="145">
                  <c:v>13.6425648021828</c:v>
                </c:pt>
                <c:pt idx="146">
                  <c:v>13.950276243093942</c:v>
                </c:pt>
                <c:pt idx="147">
                  <c:v>15.925394548063156</c:v>
                </c:pt>
                <c:pt idx="148">
                  <c:v>15.781922525107619</c:v>
                </c:pt>
                <c:pt idx="149">
                  <c:v>14.516129032258052</c:v>
                </c:pt>
                <c:pt idx="150">
                  <c:v>13.737075332348565</c:v>
                </c:pt>
                <c:pt idx="151">
                  <c:v>12.778603268945021</c:v>
                </c:pt>
                <c:pt idx="152">
                  <c:v>12.481203007518783</c:v>
                </c:pt>
                <c:pt idx="153">
                  <c:v>12.743628185907028</c:v>
                </c:pt>
                <c:pt idx="154">
                  <c:v>11.702127659574458</c:v>
                </c:pt>
                <c:pt idx="155">
                  <c:v>12.443095599393006</c:v>
                </c:pt>
                <c:pt idx="156">
                  <c:v>11.248073959938349</c:v>
                </c:pt>
                <c:pt idx="157">
                  <c:v>9.9518459069021006</c:v>
                </c:pt>
                <c:pt idx="158">
                  <c:v>9.8569157392686986</c:v>
                </c:pt>
                <c:pt idx="159">
                  <c:v>9.6091205211726418</c:v>
                </c:pt>
                <c:pt idx="160">
                  <c:v>9.2382495948136309</c:v>
                </c:pt>
                <c:pt idx="161">
                  <c:v>10.784313725490168</c:v>
                </c:pt>
                <c:pt idx="162">
                  <c:v>10.576923076923062</c:v>
                </c:pt>
                <c:pt idx="163">
                  <c:v>10.655737704918051</c:v>
                </c:pt>
                <c:pt idx="164">
                  <c:v>10.281923714759536</c:v>
                </c:pt>
                <c:pt idx="165">
                  <c:v>9.1353996737357335</c:v>
                </c:pt>
                <c:pt idx="166">
                  <c:v>9.8507462686567422</c:v>
                </c:pt>
                <c:pt idx="167">
                  <c:v>10.000000000000002</c:v>
                </c:pt>
                <c:pt idx="168">
                  <c:v>10.015174506828522</c:v>
                </c:pt>
                <c:pt idx="169">
                  <c:v>10.438729198184561</c:v>
                </c:pt>
                <c:pt idx="170">
                  <c:v>10.445468509984641</c:v>
                </c:pt>
                <c:pt idx="171">
                  <c:v>10.876132930513611</c:v>
                </c:pt>
                <c:pt idx="172">
                  <c:v>10.443037974683534</c:v>
                </c:pt>
                <c:pt idx="173">
                  <c:v>10.696920583468405</c:v>
                </c:pt>
                <c:pt idx="174">
                  <c:v>10.645161290322568</c:v>
                </c:pt>
                <c:pt idx="175">
                  <c:v>13.613445378151294</c:v>
                </c:pt>
                <c:pt idx="176">
                  <c:v>12.374581939799365</c:v>
                </c:pt>
                <c:pt idx="177">
                  <c:v>10.066006600660096</c:v>
                </c:pt>
                <c:pt idx="178">
                  <c:v>9.7682119205297919</c:v>
                </c:pt>
                <c:pt idx="179">
                  <c:v>9.4435075885328956</c:v>
                </c:pt>
                <c:pt idx="180">
                  <c:v>8.5308056872037916</c:v>
                </c:pt>
                <c:pt idx="181">
                  <c:v>8.2317073170731589</c:v>
                </c:pt>
              </c:numCache>
            </c:numRef>
          </c:val>
        </c:ser>
        <c:ser>
          <c:idx val="2"/>
          <c:order val="2"/>
          <c:tx>
            <c:strRef>
              <c:f>PAGE18分级基金数据!$E$2</c:f>
              <c:strCache>
                <c:ptCount val="1"/>
                <c:pt idx="0">
                  <c:v>银华锐进</c:v>
                </c:pt>
              </c:strCache>
            </c:strRef>
          </c:tx>
          <c:marker>
            <c:symbol val="none"/>
          </c:marker>
          <c:cat>
            <c:numRef>
              <c:f>PAGE18分级基金数据!$A$3:$A$184</c:f>
              <c:numCache>
                <c:formatCode>m/d</c:formatCode>
                <c:ptCount val="182"/>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formatCode="m/dd">
                  <c:v>41176</c:v>
                </c:pt>
                <c:pt idx="178" formatCode="m/dd">
                  <c:v>41177</c:v>
                </c:pt>
                <c:pt idx="179" formatCode="m/dd">
                  <c:v>41178</c:v>
                </c:pt>
                <c:pt idx="180" formatCode="m/dd">
                  <c:v>41179</c:v>
                </c:pt>
                <c:pt idx="181" formatCode="m/dd">
                  <c:v>41180</c:v>
                </c:pt>
              </c:numCache>
            </c:numRef>
          </c:cat>
          <c:val>
            <c:numRef>
              <c:f>PAGE18分级基金数据!$E$3:$E$184</c:f>
              <c:numCache>
                <c:formatCode>General</c:formatCode>
                <c:ptCount val="182"/>
                <c:pt idx="0">
                  <c:v>34.635879218472489</c:v>
                </c:pt>
                <c:pt idx="1">
                  <c:v>35.807050092764314</c:v>
                </c:pt>
                <c:pt idx="2">
                  <c:v>38.939670932358311</c:v>
                </c:pt>
                <c:pt idx="3">
                  <c:v>36.666666666666558</c:v>
                </c:pt>
                <c:pt idx="4">
                  <c:v>30.75757575757574</c:v>
                </c:pt>
                <c:pt idx="5">
                  <c:v>30.945121951219502</c:v>
                </c:pt>
                <c:pt idx="6">
                  <c:v>31.999999999999986</c:v>
                </c:pt>
                <c:pt idx="7">
                  <c:v>35.227272727272762</c:v>
                </c:pt>
                <c:pt idx="8">
                  <c:v>37.608318890814637</c:v>
                </c:pt>
                <c:pt idx="9">
                  <c:v>32.876712328767162</c:v>
                </c:pt>
                <c:pt idx="10">
                  <c:v>35.974643423137813</c:v>
                </c:pt>
                <c:pt idx="11">
                  <c:v>33.839150227617544</c:v>
                </c:pt>
                <c:pt idx="12">
                  <c:v>28.905109489051089</c:v>
                </c:pt>
                <c:pt idx="13">
                  <c:v>30.321592649310869</c:v>
                </c:pt>
                <c:pt idx="14">
                  <c:v>30.136986301369852</c:v>
                </c:pt>
                <c:pt idx="15">
                  <c:v>32.704402515723245</c:v>
                </c:pt>
                <c:pt idx="16">
                  <c:v>30.988023952095773</c:v>
                </c:pt>
                <c:pt idx="17">
                  <c:v>29.705882352941124</c:v>
                </c:pt>
                <c:pt idx="18">
                  <c:v>27.485380116959014</c:v>
                </c:pt>
                <c:pt idx="19">
                  <c:v>30.261136712749586</c:v>
                </c:pt>
                <c:pt idx="20">
                  <c:v>28.040057224606613</c:v>
                </c:pt>
                <c:pt idx="21">
                  <c:v>27.027027027027039</c:v>
                </c:pt>
                <c:pt idx="22">
                  <c:v>26.516220028208778</c:v>
                </c:pt>
                <c:pt idx="23">
                  <c:v>26.760563380281667</c:v>
                </c:pt>
                <c:pt idx="24">
                  <c:v>26.062322946175584</c:v>
                </c:pt>
                <c:pt idx="25">
                  <c:v>25.824175824175843</c:v>
                </c:pt>
                <c:pt idx="26">
                  <c:v>26.111111111111157</c:v>
                </c:pt>
                <c:pt idx="27">
                  <c:v>26.323119777158777</c:v>
                </c:pt>
                <c:pt idx="28">
                  <c:v>26.286509040333733</c:v>
                </c:pt>
                <c:pt idx="29">
                  <c:v>25.03401360544219</c:v>
                </c:pt>
                <c:pt idx="30">
                  <c:v>22.164276401564532</c:v>
                </c:pt>
                <c:pt idx="31">
                  <c:v>22.007722007721952</c:v>
                </c:pt>
                <c:pt idx="32">
                  <c:v>21.234567901234591</c:v>
                </c:pt>
                <c:pt idx="33">
                  <c:v>21.026894865525669</c:v>
                </c:pt>
                <c:pt idx="34">
                  <c:v>21.74447174447176</c:v>
                </c:pt>
                <c:pt idx="35">
                  <c:v>22.72727272727273</c:v>
                </c:pt>
                <c:pt idx="36">
                  <c:v>22.950819672131079</c:v>
                </c:pt>
                <c:pt idx="37">
                  <c:v>20.838323353293408</c:v>
                </c:pt>
                <c:pt idx="38">
                  <c:v>21.575757575757528</c:v>
                </c:pt>
                <c:pt idx="39">
                  <c:v>22.291407222914074</c:v>
                </c:pt>
                <c:pt idx="40">
                  <c:v>22.853535353535303</c:v>
                </c:pt>
                <c:pt idx="41">
                  <c:v>21.621621621621621</c:v>
                </c:pt>
                <c:pt idx="42">
                  <c:v>20.714285714285758</c:v>
                </c:pt>
                <c:pt idx="43">
                  <c:v>19.976076555023877</c:v>
                </c:pt>
                <c:pt idx="44">
                  <c:v>19.226260257913204</c:v>
                </c:pt>
                <c:pt idx="45">
                  <c:v>23.07692307692302</c:v>
                </c:pt>
                <c:pt idx="46">
                  <c:v>24.010217113665377</c:v>
                </c:pt>
                <c:pt idx="47">
                  <c:v>21.226993865030693</c:v>
                </c:pt>
                <c:pt idx="48">
                  <c:v>22.073170731707286</c:v>
                </c:pt>
                <c:pt idx="49">
                  <c:v>23.730964467005109</c:v>
                </c:pt>
                <c:pt idx="50">
                  <c:v>22.715736040609084</c:v>
                </c:pt>
                <c:pt idx="51">
                  <c:v>20.641025641025632</c:v>
                </c:pt>
                <c:pt idx="52">
                  <c:v>22.340425531914889</c:v>
                </c:pt>
                <c:pt idx="53">
                  <c:v>22.251655629139091</c:v>
                </c:pt>
                <c:pt idx="54">
                  <c:v>23.283983849259759</c:v>
                </c:pt>
                <c:pt idx="55">
                  <c:v>27.219796215429369</c:v>
                </c:pt>
                <c:pt idx="56">
                  <c:v>27.055306427503726</c:v>
                </c:pt>
                <c:pt idx="57">
                  <c:v>27.177177177177157</c:v>
                </c:pt>
                <c:pt idx="58">
                  <c:v>24.195804195804239</c:v>
                </c:pt>
                <c:pt idx="59">
                  <c:v>22.145804676753777</c:v>
                </c:pt>
                <c:pt idx="60">
                  <c:v>22.925457102672286</c:v>
                </c:pt>
                <c:pt idx="61">
                  <c:v>23.691460055096488</c:v>
                </c:pt>
                <c:pt idx="62">
                  <c:v>25</c:v>
                </c:pt>
                <c:pt idx="63">
                  <c:v>24.278215223097099</c:v>
                </c:pt>
                <c:pt idx="64">
                  <c:v>24.415584415584405</c:v>
                </c:pt>
                <c:pt idx="65">
                  <c:v>25.163826998689377</c:v>
                </c:pt>
                <c:pt idx="66">
                  <c:v>26.322930800542725</c:v>
                </c:pt>
                <c:pt idx="67">
                  <c:v>27.927927927927929</c:v>
                </c:pt>
                <c:pt idx="68">
                  <c:v>28.01556420233462</c:v>
                </c:pt>
                <c:pt idx="69">
                  <c:v>27.00636942675159</c:v>
                </c:pt>
                <c:pt idx="70">
                  <c:v>25.911458333333297</c:v>
                </c:pt>
                <c:pt idx="71">
                  <c:v>25.721784776902879</c:v>
                </c:pt>
                <c:pt idx="72">
                  <c:v>22.820512820512789</c:v>
                </c:pt>
                <c:pt idx="73">
                  <c:v>22.193877551020432</c:v>
                </c:pt>
                <c:pt idx="74">
                  <c:v>23.552123552123497</c:v>
                </c:pt>
                <c:pt idx="75">
                  <c:v>21.664626682986526</c:v>
                </c:pt>
                <c:pt idx="76">
                  <c:v>21.480582524271771</c:v>
                </c:pt>
                <c:pt idx="77">
                  <c:v>19.952494061757719</c:v>
                </c:pt>
                <c:pt idx="78">
                  <c:v>18.941176470588189</c:v>
                </c:pt>
                <c:pt idx="79">
                  <c:v>19.047619047619026</c:v>
                </c:pt>
                <c:pt idx="80">
                  <c:v>21.348314606741528</c:v>
                </c:pt>
                <c:pt idx="81">
                  <c:v>21.722846441947521</c:v>
                </c:pt>
                <c:pt idx="82">
                  <c:v>21.238938053097336</c:v>
                </c:pt>
                <c:pt idx="83">
                  <c:v>21.907216494845329</c:v>
                </c:pt>
                <c:pt idx="84">
                  <c:v>22.250639386189192</c:v>
                </c:pt>
                <c:pt idx="85">
                  <c:v>25.534759358288795</c:v>
                </c:pt>
                <c:pt idx="86">
                  <c:v>24.031007751937985</c:v>
                </c:pt>
                <c:pt idx="87">
                  <c:v>25.335120643431626</c:v>
                </c:pt>
                <c:pt idx="88">
                  <c:v>24.503311258278128</c:v>
                </c:pt>
                <c:pt idx="89">
                  <c:v>22.433460076045609</c:v>
                </c:pt>
                <c:pt idx="90">
                  <c:v>23.057324840764299</c:v>
                </c:pt>
                <c:pt idx="91">
                  <c:v>24.313725490196095</c:v>
                </c:pt>
                <c:pt idx="92">
                  <c:v>25.167336010709487</c:v>
                </c:pt>
                <c:pt idx="93">
                  <c:v>24.872448979591784</c:v>
                </c:pt>
                <c:pt idx="94">
                  <c:v>23.573200992555819</c:v>
                </c:pt>
                <c:pt idx="95">
                  <c:v>23.749999999999982</c:v>
                </c:pt>
                <c:pt idx="96">
                  <c:v>23.624999999999993</c:v>
                </c:pt>
                <c:pt idx="97">
                  <c:v>23.839397741530743</c:v>
                </c:pt>
                <c:pt idx="98">
                  <c:v>26.835781041388508</c:v>
                </c:pt>
                <c:pt idx="99">
                  <c:v>25.975773889636589</c:v>
                </c:pt>
                <c:pt idx="100">
                  <c:v>26.558265582655839</c:v>
                </c:pt>
                <c:pt idx="101">
                  <c:v>25.89041095890412</c:v>
                </c:pt>
                <c:pt idx="102">
                  <c:v>27.562326869806089</c:v>
                </c:pt>
                <c:pt idx="103">
                  <c:v>24.8</c:v>
                </c:pt>
                <c:pt idx="104">
                  <c:v>24.086603518267889</c:v>
                </c:pt>
                <c:pt idx="105">
                  <c:v>22.935779816513708</c:v>
                </c:pt>
                <c:pt idx="106">
                  <c:v>23.169107856191729</c:v>
                </c:pt>
                <c:pt idx="107">
                  <c:v>24.364123159303887</c:v>
                </c:pt>
                <c:pt idx="108">
                  <c:v>22.309711286089229</c:v>
                </c:pt>
                <c:pt idx="109">
                  <c:v>23.584905660377366</c:v>
                </c:pt>
                <c:pt idx="110">
                  <c:v>23.233695652173896</c:v>
                </c:pt>
                <c:pt idx="111">
                  <c:v>24.509803921568633</c:v>
                </c:pt>
                <c:pt idx="112">
                  <c:v>29.323308270676684</c:v>
                </c:pt>
                <c:pt idx="113">
                  <c:v>29.235382308845569</c:v>
                </c:pt>
                <c:pt idx="114">
                  <c:v>30.197268588770854</c:v>
                </c:pt>
                <c:pt idx="115">
                  <c:v>30.816640986132487</c:v>
                </c:pt>
                <c:pt idx="116">
                  <c:v>30.330330330330284</c:v>
                </c:pt>
                <c:pt idx="117">
                  <c:v>27.876106194690255</c:v>
                </c:pt>
                <c:pt idx="118">
                  <c:v>27.126099706744867</c:v>
                </c:pt>
                <c:pt idx="119">
                  <c:v>26.894502228826127</c:v>
                </c:pt>
                <c:pt idx="120">
                  <c:v>28.197226502311214</c:v>
                </c:pt>
                <c:pt idx="121">
                  <c:v>25.035971223021591</c:v>
                </c:pt>
                <c:pt idx="122">
                  <c:v>25.948406676782934</c:v>
                </c:pt>
                <c:pt idx="123">
                  <c:v>26.993865030674847</c:v>
                </c:pt>
                <c:pt idx="124">
                  <c:v>27.611940298507445</c:v>
                </c:pt>
                <c:pt idx="125">
                  <c:v>25.787965616045888</c:v>
                </c:pt>
                <c:pt idx="126">
                  <c:v>25.571428571428577</c:v>
                </c:pt>
                <c:pt idx="127">
                  <c:v>28.637059724349196</c:v>
                </c:pt>
                <c:pt idx="128">
                  <c:v>28.139183055975781</c:v>
                </c:pt>
                <c:pt idx="129">
                  <c:v>28.919330289193251</c:v>
                </c:pt>
                <c:pt idx="130">
                  <c:v>29.135053110773892</c:v>
                </c:pt>
                <c:pt idx="131">
                  <c:v>31.753554502369621</c:v>
                </c:pt>
                <c:pt idx="132">
                  <c:v>33.606557377049185</c:v>
                </c:pt>
                <c:pt idx="133">
                  <c:v>32.15434083601285</c:v>
                </c:pt>
                <c:pt idx="134">
                  <c:v>33.498349834983578</c:v>
                </c:pt>
                <c:pt idx="135">
                  <c:v>35.570469798657726</c:v>
                </c:pt>
                <c:pt idx="136">
                  <c:v>36.379018612521229</c:v>
                </c:pt>
                <c:pt idx="137">
                  <c:v>37.221269296741006</c:v>
                </c:pt>
                <c:pt idx="138">
                  <c:v>36.568457538994863</c:v>
                </c:pt>
                <c:pt idx="139">
                  <c:v>34.280936454849495</c:v>
                </c:pt>
                <c:pt idx="140">
                  <c:v>36.140350877193008</c:v>
                </c:pt>
                <c:pt idx="141">
                  <c:v>33.843537414965994</c:v>
                </c:pt>
                <c:pt idx="142">
                  <c:v>31.921824104234545</c:v>
                </c:pt>
                <c:pt idx="143">
                  <c:v>30.694668820678558</c:v>
                </c:pt>
                <c:pt idx="144">
                  <c:v>30.731707317073177</c:v>
                </c:pt>
                <c:pt idx="145">
                  <c:v>29.541864139020564</c:v>
                </c:pt>
                <c:pt idx="146">
                  <c:v>31.340872374798057</c:v>
                </c:pt>
                <c:pt idx="147">
                  <c:v>33.732876712328867</c:v>
                </c:pt>
                <c:pt idx="148">
                  <c:v>31.925675675675652</c:v>
                </c:pt>
                <c:pt idx="149">
                  <c:v>30.716723549488066</c:v>
                </c:pt>
                <c:pt idx="150">
                  <c:v>32.006920415224926</c:v>
                </c:pt>
                <c:pt idx="151">
                  <c:v>34.042553191489368</c:v>
                </c:pt>
                <c:pt idx="152">
                  <c:v>32.854578096947904</c:v>
                </c:pt>
                <c:pt idx="153">
                  <c:v>32.68206039076378</c:v>
                </c:pt>
                <c:pt idx="154">
                  <c:v>33.517495395948394</c:v>
                </c:pt>
                <c:pt idx="155">
                  <c:v>31.926605504587108</c:v>
                </c:pt>
                <c:pt idx="156">
                  <c:v>34.689922480620147</c:v>
                </c:pt>
                <c:pt idx="157">
                  <c:v>34.854771784232241</c:v>
                </c:pt>
                <c:pt idx="158">
                  <c:v>32.36514522821583</c:v>
                </c:pt>
                <c:pt idx="159">
                  <c:v>35.357917570498842</c:v>
                </c:pt>
                <c:pt idx="160">
                  <c:v>39.024390243902431</c:v>
                </c:pt>
                <c:pt idx="161">
                  <c:v>38.137472283813743</c:v>
                </c:pt>
                <c:pt idx="162">
                  <c:v>35.789473684210463</c:v>
                </c:pt>
                <c:pt idx="163">
                  <c:v>38.766519823788563</c:v>
                </c:pt>
                <c:pt idx="164">
                  <c:v>38.546255506607928</c:v>
                </c:pt>
                <c:pt idx="165">
                  <c:v>37.5</c:v>
                </c:pt>
                <c:pt idx="166">
                  <c:v>32.954545454545354</c:v>
                </c:pt>
                <c:pt idx="167">
                  <c:v>31.910946196660461</c:v>
                </c:pt>
                <c:pt idx="168">
                  <c:v>32.270168855534685</c:v>
                </c:pt>
                <c:pt idx="169">
                  <c:v>31.608133086876126</c:v>
                </c:pt>
                <c:pt idx="170">
                  <c:v>31.931166347992328</c:v>
                </c:pt>
                <c:pt idx="171">
                  <c:v>30.885122410546099</c:v>
                </c:pt>
                <c:pt idx="172">
                  <c:v>33.744855967078202</c:v>
                </c:pt>
                <c:pt idx="173">
                  <c:v>37.288135593220353</c:v>
                </c:pt>
                <c:pt idx="174">
                  <c:v>35.416666666666508</c:v>
                </c:pt>
                <c:pt idx="175">
                  <c:v>40.271493212669675</c:v>
                </c:pt>
                <c:pt idx="176">
                  <c:v>35.990888382687906</c:v>
                </c:pt>
                <c:pt idx="177">
                  <c:v>28.227571115973728</c:v>
                </c:pt>
                <c:pt idx="178">
                  <c:v>28.159645232815929</c:v>
                </c:pt>
                <c:pt idx="179">
                  <c:v>26.97674418604652</c:v>
                </c:pt>
                <c:pt idx="180">
                  <c:v>21.966527196652706</c:v>
                </c:pt>
                <c:pt idx="181">
                  <c:v>19.019607843137212</c:v>
                </c:pt>
              </c:numCache>
            </c:numRef>
          </c:val>
        </c:ser>
        <c:ser>
          <c:idx val="4"/>
          <c:order val="4"/>
          <c:tx>
            <c:strRef>
              <c:f>PAGE18分级基金数据!$G$2</c:f>
              <c:strCache>
                <c:ptCount val="1"/>
                <c:pt idx="0">
                  <c:v>信诚中证500B</c:v>
                </c:pt>
              </c:strCache>
            </c:strRef>
          </c:tx>
          <c:marker>
            <c:symbol val="none"/>
          </c:marker>
          <c:cat>
            <c:numRef>
              <c:f>PAGE18分级基金数据!$A$3:$A$184</c:f>
              <c:numCache>
                <c:formatCode>m/d</c:formatCode>
                <c:ptCount val="182"/>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formatCode="m/dd">
                  <c:v>41176</c:v>
                </c:pt>
                <c:pt idx="178" formatCode="m/dd">
                  <c:v>41177</c:v>
                </c:pt>
                <c:pt idx="179" formatCode="m/dd">
                  <c:v>41178</c:v>
                </c:pt>
                <c:pt idx="180" formatCode="m/dd">
                  <c:v>41179</c:v>
                </c:pt>
                <c:pt idx="181" formatCode="m/dd">
                  <c:v>41180</c:v>
                </c:pt>
              </c:numCache>
            </c:numRef>
          </c:cat>
          <c:val>
            <c:numRef>
              <c:f>PAGE18分级基金数据!$G$3:$G$184</c:f>
              <c:numCache>
                <c:formatCode>General</c:formatCode>
                <c:ptCount val="182"/>
                <c:pt idx="0">
                  <c:v>26.146788990825687</c:v>
                </c:pt>
                <c:pt idx="1">
                  <c:v>28.426395939086287</c:v>
                </c:pt>
                <c:pt idx="2">
                  <c:v>28.787878787878817</c:v>
                </c:pt>
                <c:pt idx="3">
                  <c:v>26.590909090909086</c:v>
                </c:pt>
                <c:pt idx="4">
                  <c:v>25.872689938398313</c:v>
                </c:pt>
                <c:pt idx="5">
                  <c:v>31.416837782340878</c:v>
                </c:pt>
                <c:pt idx="6">
                  <c:v>34.702258726899444</c:v>
                </c:pt>
                <c:pt idx="7">
                  <c:v>37.444933920704862</c:v>
                </c:pt>
                <c:pt idx="8">
                  <c:v>36.941176470588225</c:v>
                </c:pt>
                <c:pt idx="9">
                  <c:v>34.453781512604984</c:v>
                </c:pt>
                <c:pt idx="10">
                  <c:v>35.087719298245595</c:v>
                </c:pt>
                <c:pt idx="11">
                  <c:v>33.547008547008524</c:v>
                </c:pt>
                <c:pt idx="12">
                  <c:v>28.482328482328441</c:v>
                </c:pt>
                <c:pt idx="13">
                  <c:v>26.059322033898312</c:v>
                </c:pt>
                <c:pt idx="14">
                  <c:v>25.211864406779711</c:v>
                </c:pt>
                <c:pt idx="15">
                  <c:v>25.917926565874705</c:v>
                </c:pt>
                <c:pt idx="16">
                  <c:v>28.57142857142858</c:v>
                </c:pt>
                <c:pt idx="17">
                  <c:v>23.856858846918538</c:v>
                </c:pt>
                <c:pt idx="18">
                  <c:v>22.200392927308442</c:v>
                </c:pt>
                <c:pt idx="19">
                  <c:v>23.217922606924628</c:v>
                </c:pt>
                <c:pt idx="20">
                  <c:v>24.038461538461529</c:v>
                </c:pt>
                <c:pt idx="21">
                  <c:v>20.982986767485823</c:v>
                </c:pt>
                <c:pt idx="22">
                  <c:v>20.11173184357542</c:v>
                </c:pt>
                <c:pt idx="23">
                  <c:v>19.525547445255476</c:v>
                </c:pt>
                <c:pt idx="24">
                  <c:v>19.890510948905089</c:v>
                </c:pt>
                <c:pt idx="25">
                  <c:v>19.190140845070442</c:v>
                </c:pt>
                <c:pt idx="26">
                  <c:v>20.210896309314631</c:v>
                </c:pt>
                <c:pt idx="27">
                  <c:v>20.603907637655457</c:v>
                </c:pt>
                <c:pt idx="28">
                  <c:v>21.061946902654881</c:v>
                </c:pt>
                <c:pt idx="29">
                  <c:v>19.68911917098443</c:v>
                </c:pt>
                <c:pt idx="30">
                  <c:v>19.536423841059602</c:v>
                </c:pt>
                <c:pt idx="31">
                  <c:v>16.830065359477135</c:v>
                </c:pt>
                <c:pt idx="32">
                  <c:v>15.923566878980912</c:v>
                </c:pt>
                <c:pt idx="33">
                  <c:v>15.873015873015866</c:v>
                </c:pt>
                <c:pt idx="34">
                  <c:v>16.853932584269632</c:v>
                </c:pt>
                <c:pt idx="35">
                  <c:v>17.520661157024797</c:v>
                </c:pt>
                <c:pt idx="36">
                  <c:v>17.733990147783253</c:v>
                </c:pt>
                <c:pt idx="37">
                  <c:v>16.037735849056631</c:v>
                </c:pt>
                <c:pt idx="38">
                  <c:v>16.194968553459159</c:v>
                </c:pt>
                <c:pt idx="39">
                  <c:v>17.202572347266841</c:v>
                </c:pt>
                <c:pt idx="40">
                  <c:v>16.531604538087507</c:v>
                </c:pt>
                <c:pt idx="41">
                  <c:v>15.698587127158547</c:v>
                </c:pt>
                <c:pt idx="42">
                  <c:v>15.877862595419836</c:v>
                </c:pt>
                <c:pt idx="43">
                  <c:v>15.233785822021105</c:v>
                </c:pt>
                <c:pt idx="44">
                  <c:v>15.680473372781067</c:v>
                </c:pt>
                <c:pt idx="45">
                  <c:v>20.1938610662359</c:v>
                </c:pt>
                <c:pt idx="46">
                  <c:v>20.888157894736803</c:v>
                </c:pt>
                <c:pt idx="47">
                  <c:v>21.439749608763623</c:v>
                </c:pt>
                <c:pt idx="48">
                  <c:v>19.631901840490833</c:v>
                </c:pt>
                <c:pt idx="49">
                  <c:v>18.50079744816582</c:v>
                </c:pt>
                <c:pt idx="50">
                  <c:v>17.405063291139186</c:v>
                </c:pt>
                <c:pt idx="51">
                  <c:v>17.41214057507981</c:v>
                </c:pt>
                <c:pt idx="52">
                  <c:v>17.744610281923649</c:v>
                </c:pt>
                <c:pt idx="53">
                  <c:v>17.578772802653372</c:v>
                </c:pt>
                <c:pt idx="54">
                  <c:v>17.470881863560727</c:v>
                </c:pt>
                <c:pt idx="55">
                  <c:v>20.475319926873812</c:v>
                </c:pt>
                <c:pt idx="56">
                  <c:v>20.722433460076029</c:v>
                </c:pt>
                <c:pt idx="57">
                  <c:v>19.274809160305328</c:v>
                </c:pt>
                <c:pt idx="58">
                  <c:v>20.071684587813611</c:v>
                </c:pt>
                <c:pt idx="59">
                  <c:v>18.584070796460207</c:v>
                </c:pt>
                <c:pt idx="60">
                  <c:v>19.782214156079828</c:v>
                </c:pt>
                <c:pt idx="61">
                  <c:v>20.212765957446834</c:v>
                </c:pt>
                <c:pt idx="62">
                  <c:v>19.33216168717049</c:v>
                </c:pt>
                <c:pt idx="63">
                  <c:v>21.043771043771006</c:v>
                </c:pt>
                <c:pt idx="64">
                  <c:v>19.1735537190083</c:v>
                </c:pt>
                <c:pt idx="65">
                  <c:v>17.898193760262714</c:v>
                </c:pt>
                <c:pt idx="66">
                  <c:v>18.135593220338976</c:v>
                </c:pt>
                <c:pt idx="67">
                  <c:v>19.44894651539704</c:v>
                </c:pt>
                <c:pt idx="68">
                  <c:v>18.699186991869922</c:v>
                </c:pt>
                <c:pt idx="69">
                  <c:v>17.89137380191692</c:v>
                </c:pt>
                <c:pt idx="70">
                  <c:v>17.021276595744684</c:v>
                </c:pt>
                <c:pt idx="71">
                  <c:v>17.304492512479186</c:v>
                </c:pt>
                <c:pt idx="72">
                  <c:v>14.653784219001645</c:v>
                </c:pt>
                <c:pt idx="73">
                  <c:v>15.23500810372771</c:v>
                </c:pt>
                <c:pt idx="74">
                  <c:v>17.218543046357585</c:v>
                </c:pt>
                <c:pt idx="75">
                  <c:v>16.774193548387089</c:v>
                </c:pt>
                <c:pt idx="76">
                  <c:v>16.0513643659711</c:v>
                </c:pt>
                <c:pt idx="77">
                  <c:v>15.031645569620252</c:v>
                </c:pt>
                <c:pt idx="78">
                  <c:v>14.106583072100324</c:v>
                </c:pt>
                <c:pt idx="79">
                  <c:v>13.793103448275849</c:v>
                </c:pt>
                <c:pt idx="80">
                  <c:v>15.309446254071704</c:v>
                </c:pt>
                <c:pt idx="81">
                  <c:v>15.097402597402622</c:v>
                </c:pt>
                <c:pt idx="82">
                  <c:v>15.032679738562084</c:v>
                </c:pt>
                <c:pt idx="83">
                  <c:v>14.215686274509826</c:v>
                </c:pt>
                <c:pt idx="84">
                  <c:v>15.650741350906102</c:v>
                </c:pt>
                <c:pt idx="85">
                  <c:v>15.630252100840318</c:v>
                </c:pt>
                <c:pt idx="86">
                  <c:v>14.845024469820544</c:v>
                </c:pt>
                <c:pt idx="87">
                  <c:v>15.268456375838952</c:v>
                </c:pt>
                <c:pt idx="88">
                  <c:v>16.020236087689689</c:v>
                </c:pt>
                <c:pt idx="89">
                  <c:v>15.650741350906102</c:v>
                </c:pt>
                <c:pt idx="90">
                  <c:v>15.946843853820592</c:v>
                </c:pt>
                <c:pt idx="91">
                  <c:v>16.385135135135087</c:v>
                </c:pt>
                <c:pt idx="92">
                  <c:v>16.23488773747847</c:v>
                </c:pt>
                <c:pt idx="93">
                  <c:v>15.798319327731061</c:v>
                </c:pt>
                <c:pt idx="94">
                  <c:v>14.518760195758537</c:v>
                </c:pt>
                <c:pt idx="95">
                  <c:v>15.721231766612622</c:v>
                </c:pt>
                <c:pt idx="96">
                  <c:v>15.96774193548387</c:v>
                </c:pt>
                <c:pt idx="97">
                  <c:v>16.286644951140023</c:v>
                </c:pt>
                <c:pt idx="98">
                  <c:v>18.118466898954711</c:v>
                </c:pt>
                <c:pt idx="99">
                  <c:v>15.706806282722519</c:v>
                </c:pt>
                <c:pt idx="100">
                  <c:v>16.197183098591591</c:v>
                </c:pt>
                <c:pt idx="101">
                  <c:v>16.370106761565829</c:v>
                </c:pt>
                <c:pt idx="102">
                  <c:v>16.249999999999986</c:v>
                </c:pt>
                <c:pt idx="103">
                  <c:v>16.753022452504329</c:v>
                </c:pt>
                <c:pt idx="104">
                  <c:v>17.781690140845086</c:v>
                </c:pt>
                <c:pt idx="105">
                  <c:v>16.894197952218498</c:v>
                </c:pt>
                <c:pt idx="106">
                  <c:v>16.523235800344217</c:v>
                </c:pt>
                <c:pt idx="107">
                  <c:v>16.068376068376079</c:v>
                </c:pt>
                <c:pt idx="108">
                  <c:v>15.100671140939586</c:v>
                </c:pt>
                <c:pt idx="109">
                  <c:v>15.3321976149915</c:v>
                </c:pt>
                <c:pt idx="110">
                  <c:v>16.151202749140904</c:v>
                </c:pt>
                <c:pt idx="111">
                  <c:v>17.553191489361719</c:v>
                </c:pt>
                <c:pt idx="112">
                  <c:v>20.676691729323316</c:v>
                </c:pt>
                <c:pt idx="113">
                  <c:v>20.300751879699227</c:v>
                </c:pt>
                <c:pt idx="114">
                  <c:v>21.142857142857135</c:v>
                </c:pt>
                <c:pt idx="115">
                  <c:v>24.752475247524721</c:v>
                </c:pt>
                <c:pt idx="116">
                  <c:v>24.324324324324319</c:v>
                </c:pt>
                <c:pt idx="117">
                  <c:v>21.780303030302971</c:v>
                </c:pt>
                <c:pt idx="118">
                  <c:v>21.172022684310022</c:v>
                </c:pt>
                <c:pt idx="119">
                  <c:v>20.229007633587759</c:v>
                </c:pt>
                <c:pt idx="120">
                  <c:v>21.61616161616163</c:v>
                </c:pt>
                <c:pt idx="121">
                  <c:v>20.388349514563011</c:v>
                </c:pt>
                <c:pt idx="122">
                  <c:v>21.074380165289245</c:v>
                </c:pt>
                <c:pt idx="123">
                  <c:v>21.56448202959831</c:v>
                </c:pt>
                <c:pt idx="124">
                  <c:v>21.030927835051539</c:v>
                </c:pt>
                <c:pt idx="125">
                  <c:v>23.353293413173649</c:v>
                </c:pt>
                <c:pt idx="126">
                  <c:v>23.232323232323143</c:v>
                </c:pt>
                <c:pt idx="127">
                  <c:v>26.327433628318591</c:v>
                </c:pt>
                <c:pt idx="128">
                  <c:v>24.728850325379593</c:v>
                </c:pt>
                <c:pt idx="129">
                  <c:v>22.505307855626288</c:v>
                </c:pt>
                <c:pt idx="130">
                  <c:v>20.867768595041312</c:v>
                </c:pt>
                <c:pt idx="131">
                  <c:v>21.085594989561518</c:v>
                </c:pt>
                <c:pt idx="132">
                  <c:v>22.435897435897431</c:v>
                </c:pt>
                <c:pt idx="133">
                  <c:v>23.157894736842156</c:v>
                </c:pt>
                <c:pt idx="134">
                  <c:v>23.340471092077063</c:v>
                </c:pt>
                <c:pt idx="135">
                  <c:v>26.143790849673167</c:v>
                </c:pt>
                <c:pt idx="136">
                  <c:v>25.550660792951518</c:v>
                </c:pt>
                <c:pt idx="137">
                  <c:v>28.538283062645032</c:v>
                </c:pt>
                <c:pt idx="138">
                  <c:v>30.900243309002452</c:v>
                </c:pt>
                <c:pt idx="139">
                  <c:v>27.634660421545711</c:v>
                </c:pt>
                <c:pt idx="140">
                  <c:v>26.252983293556099</c:v>
                </c:pt>
                <c:pt idx="141">
                  <c:v>23.636363636363626</c:v>
                </c:pt>
                <c:pt idx="142">
                  <c:v>23.326133909287229</c:v>
                </c:pt>
                <c:pt idx="143">
                  <c:v>20.21052631578948</c:v>
                </c:pt>
                <c:pt idx="144">
                  <c:v>20.382165605095537</c:v>
                </c:pt>
                <c:pt idx="145">
                  <c:v>20.164609053497927</c:v>
                </c:pt>
                <c:pt idx="146">
                  <c:v>20.206185567010305</c:v>
                </c:pt>
                <c:pt idx="147">
                  <c:v>22.004357298474943</c:v>
                </c:pt>
                <c:pt idx="148">
                  <c:v>20.895522388059689</c:v>
                </c:pt>
                <c:pt idx="149">
                  <c:v>21.663019693654274</c:v>
                </c:pt>
                <c:pt idx="150">
                  <c:v>22.172949002217312</c:v>
                </c:pt>
                <c:pt idx="151">
                  <c:v>21.902654867256643</c:v>
                </c:pt>
                <c:pt idx="152">
                  <c:v>21.681415929203538</c:v>
                </c:pt>
                <c:pt idx="153">
                  <c:v>20.985010706638089</c:v>
                </c:pt>
                <c:pt idx="154">
                  <c:v>20.524017467248935</c:v>
                </c:pt>
                <c:pt idx="155">
                  <c:v>20.386266094420602</c:v>
                </c:pt>
                <c:pt idx="156">
                  <c:v>21.396396396396415</c:v>
                </c:pt>
                <c:pt idx="157">
                  <c:v>22.248803827751189</c:v>
                </c:pt>
                <c:pt idx="158">
                  <c:v>21.563981042654074</c:v>
                </c:pt>
                <c:pt idx="159">
                  <c:v>20.240963855421686</c:v>
                </c:pt>
                <c:pt idx="160">
                  <c:v>24.060150375939809</c:v>
                </c:pt>
                <c:pt idx="161">
                  <c:v>20.749999999999979</c:v>
                </c:pt>
                <c:pt idx="162">
                  <c:v>19.377990430622031</c:v>
                </c:pt>
                <c:pt idx="163">
                  <c:v>20.098039215686242</c:v>
                </c:pt>
                <c:pt idx="164">
                  <c:v>18.886198547215493</c:v>
                </c:pt>
                <c:pt idx="165">
                  <c:v>18.912529550827379</c:v>
                </c:pt>
                <c:pt idx="166">
                  <c:v>19.956616052060703</c:v>
                </c:pt>
                <c:pt idx="167">
                  <c:v>22.174840085287851</c:v>
                </c:pt>
                <c:pt idx="168">
                  <c:v>23.175965665236077</c:v>
                </c:pt>
                <c:pt idx="169">
                  <c:v>21.308016877637083</c:v>
                </c:pt>
                <c:pt idx="170">
                  <c:v>20.742358078602628</c:v>
                </c:pt>
                <c:pt idx="171">
                  <c:v>20.434782608695667</c:v>
                </c:pt>
                <c:pt idx="172">
                  <c:v>20.327102803738299</c:v>
                </c:pt>
                <c:pt idx="173">
                  <c:v>18.266978922716635</c:v>
                </c:pt>
                <c:pt idx="174">
                  <c:v>17.972350230414726</c:v>
                </c:pt>
                <c:pt idx="175">
                  <c:v>23.07692307692302</c:v>
                </c:pt>
                <c:pt idx="176">
                  <c:v>21.464646464646453</c:v>
                </c:pt>
                <c:pt idx="177">
                  <c:v>19.651741293532329</c:v>
                </c:pt>
                <c:pt idx="178">
                  <c:v>17.632241813602011</c:v>
                </c:pt>
                <c:pt idx="179">
                  <c:v>16.666666666666675</c:v>
                </c:pt>
                <c:pt idx="180">
                  <c:v>17.512690355329905</c:v>
                </c:pt>
                <c:pt idx="181">
                  <c:v>15.365853658536576</c:v>
                </c:pt>
              </c:numCache>
            </c:numRef>
          </c:val>
        </c:ser>
        <c:ser>
          <c:idx val="5"/>
          <c:order val="5"/>
          <c:tx>
            <c:strRef>
              <c:f>PAGE18分级基金数据!$H$2</c:f>
              <c:strCache>
                <c:ptCount val="1"/>
                <c:pt idx="0">
                  <c:v>银华鑫利</c:v>
                </c:pt>
              </c:strCache>
            </c:strRef>
          </c:tx>
          <c:marker>
            <c:symbol val="none"/>
          </c:marker>
          <c:cat>
            <c:numRef>
              <c:f>PAGE18分级基金数据!$A$3:$A$184</c:f>
              <c:numCache>
                <c:formatCode>m/d</c:formatCode>
                <c:ptCount val="182"/>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formatCode="m/dd">
                  <c:v>41176</c:v>
                </c:pt>
                <c:pt idx="178" formatCode="m/dd">
                  <c:v>41177</c:v>
                </c:pt>
                <c:pt idx="179" formatCode="m/dd">
                  <c:v>41178</c:v>
                </c:pt>
                <c:pt idx="180" formatCode="m/dd">
                  <c:v>41179</c:v>
                </c:pt>
                <c:pt idx="181" formatCode="m/dd">
                  <c:v>41180</c:v>
                </c:pt>
              </c:numCache>
            </c:numRef>
          </c:cat>
          <c:val>
            <c:numRef>
              <c:f>PAGE18分级基金数据!$H$3:$H$184</c:f>
              <c:numCache>
                <c:formatCode>General</c:formatCode>
                <c:ptCount val="182"/>
                <c:pt idx="0">
                  <c:v>30.434782608695677</c:v>
                </c:pt>
                <c:pt idx="1">
                  <c:v>32.930513595166154</c:v>
                </c:pt>
                <c:pt idx="2">
                  <c:v>29.032258064516135</c:v>
                </c:pt>
                <c:pt idx="3">
                  <c:v>24.102564102564106</c:v>
                </c:pt>
                <c:pt idx="4">
                  <c:v>20.909090909090921</c:v>
                </c:pt>
                <c:pt idx="5">
                  <c:v>30.275229357798132</c:v>
                </c:pt>
                <c:pt idx="6">
                  <c:v>34.633027522935812</c:v>
                </c:pt>
                <c:pt idx="7">
                  <c:v>37.259615384615373</c:v>
                </c:pt>
                <c:pt idx="8">
                  <c:v>43.376623376623321</c:v>
                </c:pt>
                <c:pt idx="9">
                  <c:v>32.244008714596937</c:v>
                </c:pt>
                <c:pt idx="10">
                  <c:v>42.212189616252815</c:v>
                </c:pt>
                <c:pt idx="11">
                  <c:v>38.297872340425648</c:v>
                </c:pt>
                <c:pt idx="12">
                  <c:v>31.404958677685958</c:v>
                </c:pt>
                <c:pt idx="13">
                  <c:v>31.578947368421026</c:v>
                </c:pt>
                <c:pt idx="14">
                  <c:v>33.624454148471663</c:v>
                </c:pt>
                <c:pt idx="15">
                  <c:v>38.940092165898548</c:v>
                </c:pt>
                <c:pt idx="16">
                  <c:v>38.146551724137979</c:v>
                </c:pt>
                <c:pt idx="17">
                  <c:v>35.744680851063755</c:v>
                </c:pt>
                <c:pt idx="18">
                  <c:v>32.762312633833062</c:v>
                </c:pt>
                <c:pt idx="19">
                  <c:v>36.507936507936442</c:v>
                </c:pt>
                <c:pt idx="20">
                  <c:v>34.419551934826913</c:v>
                </c:pt>
                <c:pt idx="21">
                  <c:v>32.238193018480565</c:v>
                </c:pt>
                <c:pt idx="22">
                  <c:v>32.377049180327845</c:v>
                </c:pt>
                <c:pt idx="23">
                  <c:v>32.716049382716044</c:v>
                </c:pt>
                <c:pt idx="24">
                  <c:v>33.125000000000064</c:v>
                </c:pt>
                <c:pt idx="25">
                  <c:v>34.545454545454547</c:v>
                </c:pt>
                <c:pt idx="26">
                  <c:v>34.496919917864481</c:v>
                </c:pt>
                <c:pt idx="27">
                  <c:v>34.086242299794598</c:v>
                </c:pt>
                <c:pt idx="28">
                  <c:v>33.675564681724858</c:v>
                </c:pt>
                <c:pt idx="29">
                  <c:v>32.459677419354769</c:v>
                </c:pt>
                <c:pt idx="30">
                  <c:v>27.325581395348827</c:v>
                </c:pt>
                <c:pt idx="31">
                  <c:v>23.854961832061061</c:v>
                </c:pt>
                <c:pt idx="32">
                  <c:v>21.090909090909086</c:v>
                </c:pt>
                <c:pt idx="33">
                  <c:v>21.621621621621621</c:v>
                </c:pt>
                <c:pt idx="34">
                  <c:v>23.243243243243189</c:v>
                </c:pt>
                <c:pt idx="35">
                  <c:v>24.399260628465804</c:v>
                </c:pt>
                <c:pt idx="36">
                  <c:v>24.581005586592177</c:v>
                </c:pt>
                <c:pt idx="37">
                  <c:v>21.024734982332138</c:v>
                </c:pt>
                <c:pt idx="38">
                  <c:v>21.942446043165379</c:v>
                </c:pt>
                <c:pt idx="39">
                  <c:v>25.757575757575758</c:v>
                </c:pt>
                <c:pt idx="40">
                  <c:v>25.486381322957186</c:v>
                </c:pt>
                <c:pt idx="41">
                  <c:v>23.264540337711011</c:v>
                </c:pt>
                <c:pt idx="42">
                  <c:v>22.686025408348481</c:v>
                </c:pt>
                <c:pt idx="43">
                  <c:v>22.120658135283367</c:v>
                </c:pt>
                <c:pt idx="44">
                  <c:v>21.42857142857142</c:v>
                </c:pt>
                <c:pt idx="45">
                  <c:v>25.096525096525063</c:v>
                </c:pt>
                <c:pt idx="46">
                  <c:v>26.388888888888893</c:v>
                </c:pt>
                <c:pt idx="47">
                  <c:v>23.384030418250944</c:v>
                </c:pt>
                <c:pt idx="48">
                  <c:v>21.86915887850467</c:v>
                </c:pt>
                <c:pt idx="49">
                  <c:v>23.300970873786387</c:v>
                </c:pt>
                <c:pt idx="50">
                  <c:v>20.921305182341627</c:v>
                </c:pt>
                <c:pt idx="51">
                  <c:v>21.247563352826514</c:v>
                </c:pt>
                <c:pt idx="52">
                  <c:v>23.123732251521215</c:v>
                </c:pt>
                <c:pt idx="53">
                  <c:v>23.983739837398282</c:v>
                </c:pt>
                <c:pt idx="54">
                  <c:v>24.081632653061163</c:v>
                </c:pt>
                <c:pt idx="55">
                  <c:v>29.411764705882337</c:v>
                </c:pt>
                <c:pt idx="56">
                  <c:v>31.654676258992833</c:v>
                </c:pt>
                <c:pt idx="57">
                  <c:v>30.732860520094615</c:v>
                </c:pt>
                <c:pt idx="58">
                  <c:v>26.855895196506566</c:v>
                </c:pt>
                <c:pt idx="59">
                  <c:v>25.757575757575736</c:v>
                </c:pt>
                <c:pt idx="60">
                  <c:v>27.17149220489976</c:v>
                </c:pt>
                <c:pt idx="61">
                  <c:v>26.565874730021587</c:v>
                </c:pt>
                <c:pt idx="62">
                  <c:v>27.548806941431629</c:v>
                </c:pt>
                <c:pt idx="63">
                  <c:v>26.272912423625232</c:v>
                </c:pt>
                <c:pt idx="64">
                  <c:v>26.358148893360127</c:v>
                </c:pt>
                <c:pt idx="65">
                  <c:v>27.551020408163232</c:v>
                </c:pt>
                <c:pt idx="66">
                  <c:v>29.787234042553159</c:v>
                </c:pt>
                <c:pt idx="67">
                  <c:v>29.44664031620551</c:v>
                </c:pt>
                <c:pt idx="68">
                  <c:v>29.341317365269461</c:v>
                </c:pt>
                <c:pt idx="69">
                  <c:v>27.745664739884401</c:v>
                </c:pt>
                <c:pt idx="70">
                  <c:v>27.810650887573946</c:v>
                </c:pt>
                <c:pt idx="71">
                  <c:v>29.702970297029687</c:v>
                </c:pt>
                <c:pt idx="72">
                  <c:v>25.675675675675681</c:v>
                </c:pt>
                <c:pt idx="73">
                  <c:v>23.473282442748086</c:v>
                </c:pt>
                <c:pt idx="74">
                  <c:v>25</c:v>
                </c:pt>
                <c:pt idx="75">
                  <c:v>22.71914132379252</c:v>
                </c:pt>
                <c:pt idx="76">
                  <c:v>23.445825932504427</c:v>
                </c:pt>
                <c:pt idx="77">
                  <c:v>21.739130434782616</c:v>
                </c:pt>
                <c:pt idx="78">
                  <c:v>21.006944444444471</c:v>
                </c:pt>
                <c:pt idx="79">
                  <c:v>20.877192982456137</c:v>
                </c:pt>
                <c:pt idx="80">
                  <c:v>25.746268656716431</c:v>
                </c:pt>
                <c:pt idx="81">
                  <c:v>25.325884543761603</c:v>
                </c:pt>
                <c:pt idx="82">
                  <c:v>26.666666666666661</c:v>
                </c:pt>
                <c:pt idx="83">
                  <c:v>27.397260273972602</c:v>
                </c:pt>
                <c:pt idx="84">
                  <c:v>28.88015717092334</c:v>
                </c:pt>
                <c:pt idx="85">
                  <c:v>32.231404958677629</c:v>
                </c:pt>
                <c:pt idx="86">
                  <c:v>28.937007874015727</c:v>
                </c:pt>
                <c:pt idx="87">
                  <c:v>30.452674897119298</c:v>
                </c:pt>
                <c:pt idx="88">
                  <c:v>27.878787878787833</c:v>
                </c:pt>
                <c:pt idx="89">
                  <c:v>26.01941747572813</c:v>
                </c:pt>
                <c:pt idx="90">
                  <c:v>27.416173570019726</c:v>
                </c:pt>
                <c:pt idx="91">
                  <c:v>27.364185110663993</c:v>
                </c:pt>
                <c:pt idx="92">
                  <c:v>27.104722792607806</c:v>
                </c:pt>
                <c:pt idx="93">
                  <c:v>26.3671875</c:v>
                </c:pt>
                <c:pt idx="94">
                  <c:v>24.248120300751818</c:v>
                </c:pt>
                <c:pt idx="95">
                  <c:v>24.904942965779476</c:v>
                </c:pt>
                <c:pt idx="96">
                  <c:v>27.027027027027039</c:v>
                </c:pt>
                <c:pt idx="97">
                  <c:v>26.396917148362228</c:v>
                </c:pt>
                <c:pt idx="98">
                  <c:v>30.526315789473692</c:v>
                </c:pt>
                <c:pt idx="99">
                  <c:v>28.541226215644826</c:v>
                </c:pt>
                <c:pt idx="100">
                  <c:v>27.215189873417703</c:v>
                </c:pt>
                <c:pt idx="101">
                  <c:v>26.293103448275829</c:v>
                </c:pt>
                <c:pt idx="102">
                  <c:v>27.850877192982498</c:v>
                </c:pt>
                <c:pt idx="103">
                  <c:v>26.526315789473685</c:v>
                </c:pt>
                <c:pt idx="104">
                  <c:v>27.311827956989234</c:v>
                </c:pt>
                <c:pt idx="105">
                  <c:v>25.567010309278349</c:v>
                </c:pt>
                <c:pt idx="106">
                  <c:v>27.061310782241009</c:v>
                </c:pt>
                <c:pt idx="107">
                  <c:v>27.882599580712743</c:v>
                </c:pt>
                <c:pt idx="108">
                  <c:v>27.066115702479326</c:v>
                </c:pt>
                <c:pt idx="109">
                  <c:v>28.723404255319135</c:v>
                </c:pt>
                <c:pt idx="110">
                  <c:v>28.63247863247863</c:v>
                </c:pt>
                <c:pt idx="111">
                  <c:v>31.165919282511165</c:v>
                </c:pt>
                <c:pt idx="112">
                  <c:v>37.592137592137618</c:v>
                </c:pt>
                <c:pt idx="113">
                  <c:v>37.897310513447394</c:v>
                </c:pt>
                <c:pt idx="114">
                  <c:v>37.562189054726346</c:v>
                </c:pt>
                <c:pt idx="115">
                  <c:v>39.487179487179496</c:v>
                </c:pt>
                <c:pt idx="116">
                  <c:v>37.745098039215712</c:v>
                </c:pt>
                <c:pt idx="117">
                  <c:v>37.163814180929172</c:v>
                </c:pt>
                <c:pt idx="118">
                  <c:v>36.009732360097352</c:v>
                </c:pt>
                <c:pt idx="119">
                  <c:v>34.306569343065703</c:v>
                </c:pt>
                <c:pt idx="120">
                  <c:v>36.692506459948326</c:v>
                </c:pt>
                <c:pt idx="121">
                  <c:v>33.414043583535047</c:v>
                </c:pt>
                <c:pt idx="122">
                  <c:v>38.35978835978829</c:v>
                </c:pt>
                <c:pt idx="123">
                  <c:v>34.57446808510629</c:v>
                </c:pt>
                <c:pt idx="124">
                  <c:v>32.731958762886592</c:v>
                </c:pt>
                <c:pt idx="125">
                  <c:v>31.265508684863491</c:v>
                </c:pt>
                <c:pt idx="126">
                  <c:v>29.382716049382676</c:v>
                </c:pt>
                <c:pt idx="127">
                  <c:v>32.171581769436919</c:v>
                </c:pt>
                <c:pt idx="128">
                  <c:v>29.765013054830252</c:v>
                </c:pt>
                <c:pt idx="129">
                  <c:v>30.628272251308889</c:v>
                </c:pt>
                <c:pt idx="130">
                  <c:v>30.670103092783506</c:v>
                </c:pt>
                <c:pt idx="131">
                  <c:v>34.054054054053999</c:v>
                </c:pt>
                <c:pt idx="132">
                  <c:v>39.710144927536241</c:v>
                </c:pt>
                <c:pt idx="133">
                  <c:v>39.093484419263326</c:v>
                </c:pt>
                <c:pt idx="134">
                  <c:v>39.650145772594733</c:v>
                </c:pt>
                <c:pt idx="135">
                  <c:v>42.182890855457195</c:v>
                </c:pt>
                <c:pt idx="136">
                  <c:v>40.76246334310855</c:v>
                </c:pt>
                <c:pt idx="137">
                  <c:v>42.469879518072275</c:v>
                </c:pt>
                <c:pt idx="138">
                  <c:v>42.331288343558285</c:v>
                </c:pt>
                <c:pt idx="139">
                  <c:v>38.235294117646994</c:v>
                </c:pt>
                <c:pt idx="140">
                  <c:v>36.085626911314975</c:v>
                </c:pt>
                <c:pt idx="141">
                  <c:v>31.268436578170995</c:v>
                </c:pt>
                <c:pt idx="142">
                  <c:v>30.64066852367689</c:v>
                </c:pt>
                <c:pt idx="143">
                  <c:v>30.110497237569039</c:v>
                </c:pt>
                <c:pt idx="144">
                  <c:v>30.110497237569039</c:v>
                </c:pt>
                <c:pt idx="145">
                  <c:v>30.913978494623677</c:v>
                </c:pt>
                <c:pt idx="146">
                  <c:v>32.142857142857139</c:v>
                </c:pt>
                <c:pt idx="147">
                  <c:v>34.421364985163194</c:v>
                </c:pt>
                <c:pt idx="148">
                  <c:v>33.724340175953081</c:v>
                </c:pt>
                <c:pt idx="149">
                  <c:v>34.650455927051681</c:v>
                </c:pt>
                <c:pt idx="150">
                  <c:v>35.825545171339556</c:v>
                </c:pt>
                <c:pt idx="151">
                  <c:v>36.67711598746088</c:v>
                </c:pt>
                <c:pt idx="152">
                  <c:v>36.624203821656046</c:v>
                </c:pt>
                <c:pt idx="153">
                  <c:v>37.025316455696142</c:v>
                </c:pt>
                <c:pt idx="154">
                  <c:v>35.620915032679882</c:v>
                </c:pt>
                <c:pt idx="155">
                  <c:v>35.369774919614144</c:v>
                </c:pt>
                <c:pt idx="156">
                  <c:v>35.153583617747344</c:v>
                </c:pt>
                <c:pt idx="157">
                  <c:v>34.339622641509429</c:v>
                </c:pt>
                <c:pt idx="158">
                  <c:v>17.647058823529431</c:v>
                </c:pt>
                <c:pt idx="159">
                  <c:v>14.960629921259837</c:v>
                </c:pt>
                <c:pt idx="160">
                  <c:v>14.25</c:v>
                </c:pt>
                <c:pt idx="161">
                  <c:v>13.5</c:v>
                </c:pt>
                <c:pt idx="162">
                  <c:v>12.75</c:v>
                </c:pt>
                <c:pt idx="163">
                  <c:v>12.01201201201202</c:v>
                </c:pt>
                <c:pt idx="164">
                  <c:v>10.674723061429999</c:v>
                </c:pt>
                <c:pt idx="165">
                  <c:v>9.1360476663356671</c:v>
                </c:pt>
                <c:pt idx="166">
                  <c:v>9.4117647058823657</c:v>
                </c:pt>
                <c:pt idx="167">
                  <c:v>7.7678571428571486</c:v>
                </c:pt>
                <c:pt idx="168">
                  <c:v>7.6225045372050548</c:v>
                </c:pt>
                <c:pt idx="169">
                  <c:v>7.4372759856630939</c:v>
                </c:pt>
                <c:pt idx="170">
                  <c:v>7.5729927007299302</c:v>
                </c:pt>
                <c:pt idx="171">
                  <c:v>7.4439461883408189</c:v>
                </c:pt>
                <c:pt idx="172">
                  <c:v>6.9483568075117352</c:v>
                </c:pt>
                <c:pt idx="173">
                  <c:v>7.6034648700673886</c:v>
                </c:pt>
                <c:pt idx="174">
                  <c:v>7.9696394686906924</c:v>
                </c:pt>
                <c:pt idx="175">
                  <c:v>9.5617529880478216</c:v>
                </c:pt>
                <c:pt idx="176">
                  <c:v>9.0099009900990197</c:v>
                </c:pt>
                <c:pt idx="177">
                  <c:v>8.4795321637427072</c:v>
                </c:pt>
                <c:pt idx="178">
                  <c:v>8.3743842364532473</c:v>
                </c:pt>
                <c:pt idx="179">
                  <c:v>7.5376884422110564</c:v>
                </c:pt>
                <c:pt idx="180">
                  <c:v>6.8246445497630299</c:v>
                </c:pt>
                <c:pt idx="181">
                  <c:v>6.1187214611872145</c:v>
                </c:pt>
              </c:numCache>
            </c:numRef>
          </c:val>
        </c:ser>
        <c:marker val="1"/>
        <c:axId val="47861760"/>
        <c:axId val="47863296"/>
      </c:lineChart>
      <c:lineChart>
        <c:grouping val="standard"/>
        <c:ser>
          <c:idx val="3"/>
          <c:order val="3"/>
          <c:tx>
            <c:v>申万菱信深成进取/右</c:v>
          </c:tx>
          <c:marker>
            <c:symbol val="none"/>
          </c:marker>
          <c:cat>
            <c:numRef>
              <c:f>PAGE18分级基金数据!$A$3:$A$184</c:f>
              <c:numCache>
                <c:formatCode>m/d</c:formatCode>
                <c:ptCount val="182"/>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formatCode="m/dd">
                  <c:v>41176</c:v>
                </c:pt>
                <c:pt idx="178" formatCode="m/dd">
                  <c:v>41177</c:v>
                </c:pt>
                <c:pt idx="179" formatCode="m/dd">
                  <c:v>41178</c:v>
                </c:pt>
                <c:pt idx="180" formatCode="m/dd">
                  <c:v>41179</c:v>
                </c:pt>
                <c:pt idx="181" formatCode="m/dd">
                  <c:v>41180</c:v>
                </c:pt>
              </c:numCache>
            </c:numRef>
          </c:cat>
          <c:val>
            <c:numRef>
              <c:f>PAGE18分级基金数据!$F$3:$F$184</c:f>
              <c:numCache>
                <c:formatCode>General</c:formatCode>
                <c:ptCount val="182"/>
                <c:pt idx="0">
                  <c:v>100</c:v>
                </c:pt>
                <c:pt idx="1">
                  <c:v>105.02283105022811</c:v>
                </c:pt>
                <c:pt idx="2">
                  <c:v>104.48430493273544</c:v>
                </c:pt>
                <c:pt idx="3">
                  <c:v>88.931297709923697</c:v>
                </c:pt>
                <c:pt idx="4">
                  <c:v>75.324675324675312</c:v>
                </c:pt>
                <c:pt idx="5">
                  <c:v>80.132450331125654</c:v>
                </c:pt>
                <c:pt idx="6">
                  <c:v>85.135135135135158</c:v>
                </c:pt>
                <c:pt idx="7">
                  <c:v>94.525547445255469</c:v>
                </c:pt>
                <c:pt idx="8">
                  <c:v>107.69230769230771</c:v>
                </c:pt>
                <c:pt idx="9">
                  <c:v>84.918032786885178</c:v>
                </c:pt>
                <c:pt idx="10">
                  <c:v>97.894736842105218</c:v>
                </c:pt>
                <c:pt idx="11">
                  <c:v>87.378640776698816</c:v>
                </c:pt>
                <c:pt idx="12">
                  <c:v>71.818181818181571</c:v>
                </c:pt>
                <c:pt idx="13">
                  <c:v>78.547854785478691</c:v>
                </c:pt>
                <c:pt idx="14">
                  <c:v>78.104575163398678</c:v>
                </c:pt>
                <c:pt idx="15">
                  <c:v>85.517241379310491</c:v>
                </c:pt>
                <c:pt idx="16">
                  <c:v>79.746835443037966</c:v>
                </c:pt>
                <c:pt idx="17">
                  <c:v>75</c:v>
                </c:pt>
                <c:pt idx="18">
                  <c:v>73.993808049535616</c:v>
                </c:pt>
                <c:pt idx="19">
                  <c:v>82.274247491638803</c:v>
                </c:pt>
                <c:pt idx="20">
                  <c:v>73.590504451038626</c:v>
                </c:pt>
                <c:pt idx="21">
                  <c:v>70.501474926253678</c:v>
                </c:pt>
                <c:pt idx="22">
                  <c:v>70.262390670553785</c:v>
                </c:pt>
                <c:pt idx="23">
                  <c:v>73.52941176470587</c:v>
                </c:pt>
                <c:pt idx="24">
                  <c:v>74.251497005988014</c:v>
                </c:pt>
                <c:pt idx="25">
                  <c:v>72.285714285714292</c:v>
                </c:pt>
                <c:pt idx="26">
                  <c:v>73.546511627906995</c:v>
                </c:pt>
                <c:pt idx="27">
                  <c:v>74.635568513119324</c:v>
                </c:pt>
                <c:pt idx="28">
                  <c:v>74.927113702623885</c:v>
                </c:pt>
                <c:pt idx="29">
                  <c:v>72.521246458923528</c:v>
                </c:pt>
                <c:pt idx="30">
                  <c:v>68.364611260053621</c:v>
                </c:pt>
                <c:pt idx="31">
                  <c:v>64.473684210526258</c:v>
                </c:pt>
                <c:pt idx="32">
                  <c:v>58.374384236453196</c:v>
                </c:pt>
                <c:pt idx="33">
                  <c:v>56.038647342995183</c:v>
                </c:pt>
                <c:pt idx="34">
                  <c:v>57.038834951456295</c:v>
                </c:pt>
                <c:pt idx="35">
                  <c:v>60.705289672544055</c:v>
                </c:pt>
                <c:pt idx="36">
                  <c:v>61.209068010075562</c:v>
                </c:pt>
                <c:pt idx="37">
                  <c:v>54.778554778554899</c:v>
                </c:pt>
                <c:pt idx="38">
                  <c:v>58.13397129186604</c:v>
                </c:pt>
                <c:pt idx="39">
                  <c:v>62.250000000000007</c:v>
                </c:pt>
                <c:pt idx="40">
                  <c:v>62.690355329949348</c:v>
                </c:pt>
                <c:pt idx="41">
                  <c:v>60.487804878048728</c:v>
                </c:pt>
                <c:pt idx="42">
                  <c:v>56.046511627907002</c:v>
                </c:pt>
                <c:pt idx="43">
                  <c:v>56.705882352941181</c:v>
                </c:pt>
                <c:pt idx="44">
                  <c:v>53.061224489795848</c:v>
                </c:pt>
                <c:pt idx="45">
                  <c:v>61.654135338345924</c:v>
                </c:pt>
                <c:pt idx="46">
                  <c:v>68.765743073047872</c:v>
                </c:pt>
                <c:pt idx="47">
                  <c:v>56.028368794326262</c:v>
                </c:pt>
                <c:pt idx="48">
                  <c:v>55.896226415094283</c:v>
                </c:pt>
                <c:pt idx="49">
                  <c:v>60.5</c:v>
                </c:pt>
                <c:pt idx="50">
                  <c:v>61.111111111111114</c:v>
                </c:pt>
                <c:pt idx="51">
                  <c:v>60.92544987146529</c:v>
                </c:pt>
                <c:pt idx="52">
                  <c:v>62.059620596205946</c:v>
                </c:pt>
                <c:pt idx="53">
                  <c:v>61.007957559681579</c:v>
                </c:pt>
                <c:pt idx="54">
                  <c:v>66.391184573002747</c:v>
                </c:pt>
                <c:pt idx="55">
                  <c:v>78.437500000000099</c:v>
                </c:pt>
                <c:pt idx="56">
                  <c:v>83.986928104575156</c:v>
                </c:pt>
                <c:pt idx="57">
                  <c:v>81.372549019607789</c:v>
                </c:pt>
                <c:pt idx="58">
                  <c:v>72.011661807580168</c:v>
                </c:pt>
                <c:pt idx="59">
                  <c:v>67.705382436260436</c:v>
                </c:pt>
                <c:pt idx="60">
                  <c:v>69.590643274853775</c:v>
                </c:pt>
                <c:pt idx="61">
                  <c:v>70.056497175141189</c:v>
                </c:pt>
                <c:pt idx="62">
                  <c:v>72.881355932203348</c:v>
                </c:pt>
                <c:pt idx="63">
                  <c:v>70.418848167539068</c:v>
                </c:pt>
                <c:pt idx="64">
                  <c:v>70.466321243523311</c:v>
                </c:pt>
                <c:pt idx="65">
                  <c:v>73.350923482849623</c:v>
                </c:pt>
                <c:pt idx="66">
                  <c:v>77.437325905292681</c:v>
                </c:pt>
                <c:pt idx="67">
                  <c:v>72.493573264781503</c:v>
                </c:pt>
                <c:pt idx="68">
                  <c:v>73.15789473684211</c:v>
                </c:pt>
                <c:pt idx="69">
                  <c:v>67.766497461928935</c:v>
                </c:pt>
                <c:pt idx="70">
                  <c:v>65.463917525773226</c:v>
                </c:pt>
                <c:pt idx="71">
                  <c:v>68.229166666666671</c:v>
                </c:pt>
                <c:pt idx="72">
                  <c:v>62.972292191435763</c:v>
                </c:pt>
                <c:pt idx="73">
                  <c:v>60.794044665012287</c:v>
                </c:pt>
                <c:pt idx="74">
                  <c:v>62.094763092269325</c:v>
                </c:pt>
                <c:pt idx="75">
                  <c:v>57.175925925926038</c:v>
                </c:pt>
                <c:pt idx="76">
                  <c:v>55.479452054794486</c:v>
                </c:pt>
                <c:pt idx="77">
                  <c:v>52.654867256637012</c:v>
                </c:pt>
                <c:pt idx="78">
                  <c:v>51.428571428571466</c:v>
                </c:pt>
                <c:pt idx="79">
                  <c:v>53.950338600451488</c:v>
                </c:pt>
                <c:pt idx="80">
                  <c:v>61.985472154963702</c:v>
                </c:pt>
                <c:pt idx="81">
                  <c:v>61.313868613138617</c:v>
                </c:pt>
                <c:pt idx="82">
                  <c:v>64.83790523690773</c:v>
                </c:pt>
                <c:pt idx="83">
                  <c:v>68.393782383419477</c:v>
                </c:pt>
                <c:pt idx="84">
                  <c:v>67.948717948718027</c:v>
                </c:pt>
                <c:pt idx="85">
                  <c:v>75.824175824175839</c:v>
                </c:pt>
                <c:pt idx="86">
                  <c:v>70.496083550913866</c:v>
                </c:pt>
                <c:pt idx="87">
                  <c:v>75.623268698060954</c:v>
                </c:pt>
                <c:pt idx="88">
                  <c:v>71.544715447154502</c:v>
                </c:pt>
                <c:pt idx="89">
                  <c:v>62.972292191435763</c:v>
                </c:pt>
                <c:pt idx="90">
                  <c:v>65.12820512820511</c:v>
                </c:pt>
                <c:pt idx="91">
                  <c:v>70.27027027027026</c:v>
                </c:pt>
                <c:pt idx="92">
                  <c:v>73.595505617977537</c:v>
                </c:pt>
                <c:pt idx="93">
                  <c:v>68.134715025906729</c:v>
                </c:pt>
                <c:pt idx="94">
                  <c:v>64.912280701754383</c:v>
                </c:pt>
                <c:pt idx="95">
                  <c:v>65.648854961832185</c:v>
                </c:pt>
                <c:pt idx="96">
                  <c:v>66.240409207161122</c:v>
                </c:pt>
                <c:pt idx="97">
                  <c:v>65.72890025575434</c:v>
                </c:pt>
                <c:pt idx="98">
                  <c:v>74.293785310734279</c:v>
                </c:pt>
                <c:pt idx="99">
                  <c:v>70.454545454545467</c:v>
                </c:pt>
                <c:pt idx="100">
                  <c:v>71.098265895953773</c:v>
                </c:pt>
                <c:pt idx="101">
                  <c:v>71.597633136094558</c:v>
                </c:pt>
                <c:pt idx="102">
                  <c:v>74.698795180722726</c:v>
                </c:pt>
                <c:pt idx="103">
                  <c:v>68.945868945868966</c:v>
                </c:pt>
                <c:pt idx="104">
                  <c:v>69.970845481049565</c:v>
                </c:pt>
                <c:pt idx="105">
                  <c:v>65.564738292010958</c:v>
                </c:pt>
                <c:pt idx="106">
                  <c:v>67.60563380281674</c:v>
                </c:pt>
                <c:pt idx="107">
                  <c:v>68.92655367231653</c:v>
                </c:pt>
                <c:pt idx="108">
                  <c:v>65.573770491803288</c:v>
                </c:pt>
                <c:pt idx="109">
                  <c:v>70.285714285714292</c:v>
                </c:pt>
                <c:pt idx="110">
                  <c:v>72.173913043478251</c:v>
                </c:pt>
                <c:pt idx="111">
                  <c:v>75.683890577507441</c:v>
                </c:pt>
                <c:pt idx="112">
                  <c:v>91.126279863481074</c:v>
                </c:pt>
                <c:pt idx="113">
                  <c:v>90.540540540540533</c:v>
                </c:pt>
                <c:pt idx="114">
                  <c:v>91.438356164383578</c:v>
                </c:pt>
                <c:pt idx="115">
                  <c:v>93.4027777777777</c:v>
                </c:pt>
                <c:pt idx="116">
                  <c:v>87.828947368420799</c:v>
                </c:pt>
                <c:pt idx="117">
                  <c:v>83.279742765273298</c:v>
                </c:pt>
                <c:pt idx="118">
                  <c:v>80.441640378548897</c:v>
                </c:pt>
                <c:pt idx="119">
                  <c:v>81.672025723472558</c:v>
                </c:pt>
                <c:pt idx="120">
                  <c:v>88.395904436860079</c:v>
                </c:pt>
                <c:pt idx="121">
                  <c:v>76.737160120846013</c:v>
                </c:pt>
                <c:pt idx="122">
                  <c:v>86.513157894736779</c:v>
                </c:pt>
                <c:pt idx="123">
                  <c:v>88.079470198675295</c:v>
                </c:pt>
                <c:pt idx="124">
                  <c:v>86.075949367088455</c:v>
                </c:pt>
                <c:pt idx="125">
                  <c:v>78.402366863905314</c:v>
                </c:pt>
                <c:pt idx="126">
                  <c:v>76.09329446064153</c:v>
                </c:pt>
                <c:pt idx="127">
                  <c:v>87.70226537216827</c:v>
                </c:pt>
                <c:pt idx="128">
                  <c:v>87.539936102236254</c:v>
                </c:pt>
                <c:pt idx="129">
                  <c:v>92.15686274509801</c:v>
                </c:pt>
                <c:pt idx="130">
                  <c:v>92.483660130718931</c:v>
                </c:pt>
                <c:pt idx="131">
                  <c:v>103.90070921985814</c:v>
                </c:pt>
                <c:pt idx="132">
                  <c:v>114.12213740457995</c:v>
                </c:pt>
                <c:pt idx="133">
                  <c:v>111.439114391144</c:v>
                </c:pt>
                <c:pt idx="134">
                  <c:v>115.56420233463038</c:v>
                </c:pt>
                <c:pt idx="135">
                  <c:v>124.69635627530367</c:v>
                </c:pt>
                <c:pt idx="136">
                  <c:v>123.88663967611339</c:v>
                </c:pt>
                <c:pt idx="137">
                  <c:v>127.04918032786887</c:v>
                </c:pt>
                <c:pt idx="138">
                  <c:v>127.68595041322304</c:v>
                </c:pt>
                <c:pt idx="139">
                  <c:v>119.53125000000011</c:v>
                </c:pt>
                <c:pt idx="140">
                  <c:v>132.05128205128207</c:v>
                </c:pt>
                <c:pt idx="141">
                  <c:v>123.17073170731705</c:v>
                </c:pt>
                <c:pt idx="142">
                  <c:v>114.82889733840277</c:v>
                </c:pt>
                <c:pt idx="143">
                  <c:v>111.3207547169809</c:v>
                </c:pt>
                <c:pt idx="144">
                  <c:v>111.02661596958177</c:v>
                </c:pt>
                <c:pt idx="145">
                  <c:v>101.79211469534071</c:v>
                </c:pt>
                <c:pt idx="146">
                  <c:v>108.64661654135342</c:v>
                </c:pt>
                <c:pt idx="147">
                  <c:v>124.36974789915946</c:v>
                </c:pt>
                <c:pt idx="148">
                  <c:v>114.63414634146341</c:v>
                </c:pt>
                <c:pt idx="149">
                  <c:v>115.00000000000003</c:v>
                </c:pt>
                <c:pt idx="150">
                  <c:v>125.76419213973797</c:v>
                </c:pt>
                <c:pt idx="151">
                  <c:v>139.17050691244239</c:v>
                </c:pt>
                <c:pt idx="152">
                  <c:v>140.75829383886256</c:v>
                </c:pt>
                <c:pt idx="153">
                  <c:v>140.09433962264151</c:v>
                </c:pt>
                <c:pt idx="154">
                  <c:v>154.63917525773195</c:v>
                </c:pt>
                <c:pt idx="155">
                  <c:v>150.51020408163262</c:v>
                </c:pt>
                <c:pt idx="156">
                  <c:v>165.34090909090921</c:v>
                </c:pt>
                <c:pt idx="157">
                  <c:v>196.02649006622542</c:v>
                </c:pt>
                <c:pt idx="158">
                  <c:v>196.02649006622542</c:v>
                </c:pt>
                <c:pt idx="159">
                  <c:v>217.29323308270673</c:v>
                </c:pt>
                <c:pt idx="160">
                  <c:v>237.00787401574792</c:v>
                </c:pt>
                <c:pt idx="161">
                  <c:v>240</c:v>
                </c:pt>
                <c:pt idx="162">
                  <c:v>200</c:v>
                </c:pt>
                <c:pt idx="163">
                  <c:v>225.78125</c:v>
                </c:pt>
                <c:pt idx="164">
                  <c:v>226.5625</c:v>
                </c:pt>
                <c:pt idx="165">
                  <c:v>213.43283582089549</c:v>
                </c:pt>
                <c:pt idx="166">
                  <c:v>147.05882352941177</c:v>
                </c:pt>
                <c:pt idx="167">
                  <c:v>152.82051282051282</c:v>
                </c:pt>
                <c:pt idx="168">
                  <c:v>164.39790575916206</c:v>
                </c:pt>
                <c:pt idx="169">
                  <c:v>164.97461928933996</c:v>
                </c:pt>
                <c:pt idx="170">
                  <c:v>169.56521739130434</c:v>
                </c:pt>
                <c:pt idx="171">
                  <c:v>162.63157894736838</c:v>
                </c:pt>
                <c:pt idx="172">
                  <c:v>196.15384615384616</c:v>
                </c:pt>
                <c:pt idx="173">
                  <c:v>219.58041958042008</c:v>
                </c:pt>
                <c:pt idx="174">
                  <c:v>210.73825503355673</c:v>
                </c:pt>
                <c:pt idx="175">
                  <c:v>266.66666666666708</c:v>
                </c:pt>
                <c:pt idx="176">
                  <c:v>262.39316239316236</c:v>
                </c:pt>
                <c:pt idx="177">
                  <c:v>230.30303030303051</c:v>
                </c:pt>
                <c:pt idx="178">
                  <c:v>232.8125</c:v>
                </c:pt>
                <c:pt idx="179">
                  <c:v>259.48275862068908</c:v>
                </c:pt>
                <c:pt idx="180">
                  <c:v>197.40259740259765</c:v>
                </c:pt>
                <c:pt idx="181">
                  <c:v>171.11111111111092</c:v>
                </c:pt>
              </c:numCache>
            </c:numRef>
          </c:val>
        </c:ser>
        <c:marker val="1"/>
        <c:axId val="47864832"/>
        <c:axId val="47878912"/>
      </c:lineChart>
      <c:dateAx>
        <c:axId val="47861760"/>
        <c:scaling>
          <c:orientation val="minMax"/>
          <c:max val="41180"/>
          <c:min val="40909"/>
        </c:scaling>
        <c:axPos val="b"/>
        <c:numFmt formatCode="m/d" sourceLinked="0"/>
        <c:tickLblPos val="nextTo"/>
        <c:crossAx val="47863296"/>
        <c:crosses val="autoZero"/>
        <c:lblOffset val="100"/>
        <c:baseTimeUnit val="days"/>
        <c:majorUnit val="1"/>
        <c:majorTimeUnit val="months"/>
      </c:dateAx>
      <c:valAx>
        <c:axId val="47863296"/>
        <c:scaling>
          <c:orientation val="minMax"/>
        </c:scaling>
        <c:axPos val="l"/>
        <c:majorGridlines>
          <c:spPr>
            <a:ln>
              <a:prstDash val="lgDash"/>
            </a:ln>
          </c:spPr>
        </c:majorGridlines>
        <c:numFmt formatCode="General" sourceLinked="1"/>
        <c:tickLblPos val="nextTo"/>
        <c:crossAx val="47861760"/>
        <c:crosses val="autoZero"/>
        <c:crossBetween val="between"/>
      </c:valAx>
      <c:dateAx>
        <c:axId val="47864832"/>
        <c:scaling>
          <c:orientation val="minMax"/>
        </c:scaling>
        <c:delete val="1"/>
        <c:axPos val="b"/>
        <c:numFmt formatCode="m/d" sourceLinked="1"/>
        <c:tickLblPos val="none"/>
        <c:crossAx val="47878912"/>
        <c:crosses val="autoZero"/>
        <c:auto val="1"/>
        <c:lblOffset val="100"/>
        <c:baseTimeUnit val="days"/>
      </c:dateAx>
      <c:valAx>
        <c:axId val="47878912"/>
        <c:scaling>
          <c:orientation val="minMax"/>
        </c:scaling>
        <c:axPos val="r"/>
        <c:numFmt formatCode="General" sourceLinked="1"/>
        <c:tickLblPos val="nextTo"/>
        <c:crossAx val="47864832"/>
        <c:crosses val="max"/>
        <c:crossBetween val="between"/>
      </c:valAx>
    </c:plotArea>
    <c:legend>
      <c:legendPos val="t"/>
      <c:layout>
        <c:manualLayout>
          <c:xMode val="edge"/>
          <c:yMode val="edge"/>
          <c:x val="2.5199825590155142E-2"/>
          <c:y val="1.612713138270239E-2"/>
          <c:w val="0.94580796197682748"/>
          <c:h val="0.15544417325818621"/>
        </c:manualLayout>
      </c:layout>
      <c:txPr>
        <a:bodyPr/>
        <a:lstStyle/>
        <a:p>
          <a:pPr>
            <a:defRPr sz="1050" b="1"/>
          </a:pPr>
          <a:endParaRPr lang="zh-CN"/>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货币!$BU$3</c:f>
              <c:strCache>
                <c:ptCount val="1"/>
                <c:pt idx="0">
                  <c:v>货基7日年化收益</c:v>
                </c:pt>
              </c:strCache>
            </c:strRef>
          </c:tx>
          <c:marker>
            <c:symbol val="none"/>
          </c:marker>
          <c:cat>
            <c:numRef>
              <c:f>货币!$A$4:$A$671</c:f>
              <c:numCache>
                <c:formatCode>yyyy/mm/dd</c:formatCode>
                <c:ptCount val="668"/>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40231</c:v>
                </c:pt>
                <c:pt idx="31">
                  <c:v>40232</c:v>
                </c:pt>
                <c:pt idx="32">
                  <c:v>40233</c:v>
                </c:pt>
                <c:pt idx="33">
                  <c:v>40234</c:v>
                </c:pt>
                <c:pt idx="34">
                  <c:v>40235</c:v>
                </c:pt>
                <c:pt idx="35">
                  <c:v>40238</c:v>
                </c:pt>
                <c:pt idx="36">
                  <c:v>40239</c:v>
                </c:pt>
                <c:pt idx="37">
                  <c:v>40240</c:v>
                </c:pt>
                <c:pt idx="38">
                  <c:v>40241</c:v>
                </c:pt>
                <c:pt idx="39">
                  <c:v>40242</c:v>
                </c:pt>
                <c:pt idx="40">
                  <c:v>40245</c:v>
                </c:pt>
                <c:pt idx="41">
                  <c:v>40246</c:v>
                </c:pt>
                <c:pt idx="42">
                  <c:v>40247</c:v>
                </c:pt>
                <c:pt idx="43">
                  <c:v>40248</c:v>
                </c:pt>
                <c:pt idx="44">
                  <c:v>40249</c:v>
                </c:pt>
                <c:pt idx="45">
                  <c:v>40252</c:v>
                </c:pt>
                <c:pt idx="46">
                  <c:v>40253</c:v>
                </c:pt>
                <c:pt idx="47">
                  <c:v>40254</c:v>
                </c:pt>
                <c:pt idx="48">
                  <c:v>40255</c:v>
                </c:pt>
                <c:pt idx="49">
                  <c:v>40256</c:v>
                </c:pt>
                <c:pt idx="50">
                  <c:v>40259</c:v>
                </c:pt>
                <c:pt idx="51">
                  <c:v>40260</c:v>
                </c:pt>
                <c:pt idx="52">
                  <c:v>40261</c:v>
                </c:pt>
                <c:pt idx="53">
                  <c:v>40262</c:v>
                </c:pt>
                <c:pt idx="54">
                  <c:v>40263</c:v>
                </c:pt>
                <c:pt idx="55">
                  <c:v>40266</c:v>
                </c:pt>
                <c:pt idx="56">
                  <c:v>40267</c:v>
                </c:pt>
                <c:pt idx="57">
                  <c:v>40268</c:v>
                </c:pt>
                <c:pt idx="58">
                  <c:v>40269</c:v>
                </c:pt>
                <c:pt idx="59">
                  <c:v>40270</c:v>
                </c:pt>
                <c:pt idx="60">
                  <c:v>40274</c:v>
                </c:pt>
                <c:pt idx="61">
                  <c:v>40275</c:v>
                </c:pt>
                <c:pt idx="62">
                  <c:v>40276</c:v>
                </c:pt>
                <c:pt idx="63">
                  <c:v>40277</c:v>
                </c:pt>
                <c:pt idx="64">
                  <c:v>40280</c:v>
                </c:pt>
                <c:pt idx="65">
                  <c:v>40281</c:v>
                </c:pt>
                <c:pt idx="66">
                  <c:v>40282</c:v>
                </c:pt>
                <c:pt idx="67">
                  <c:v>40283</c:v>
                </c:pt>
                <c:pt idx="68">
                  <c:v>40284</c:v>
                </c:pt>
                <c:pt idx="69">
                  <c:v>40287</c:v>
                </c:pt>
                <c:pt idx="70">
                  <c:v>40288</c:v>
                </c:pt>
                <c:pt idx="71">
                  <c:v>40289</c:v>
                </c:pt>
                <c:pt idx="72">
                  <c:v>40290</c:v>
                </c:pt>
                <c:pt idx="73">
                  <c:v>40291</c:v>
                </c:pt>
                <c:pt idx="74">
                  <c:v>40294</c:v>
                </c:pt>
                <c:pt idx="75">
                  <c:v>40295</c:v>
                </c:pt>
                <c:pt idx="76">
                  <c:v>40296</c:v>
                </c:pt>
                <c:pt idx="77">
                  <c:v>40297</c:v>
                </c:pt>
                <c:pt idx="78">
                  <c:v>40298</c:v>
                </c:pt>
                <c:pt idx="79">
                  <c:v>40302</c:v>
                </c:pt>
                <c:pt idx="80">
                  <c:v>40303</c:v>
                </c:pt>
                <c:pt idx="81">
                  <c:v>40304</c:v>
                </c:pt>
                <c:pt idx="82">
                  <c:v>40305</c:v>
                </c:pt>
                <c:pt idx="83">
                  <c:v>40308</c:v>
                </c:pt>
                <c:pt idx="84">
                  <c:v>40309</c:v>
                </c:pt>
                <c:pt idx="85">
                  <c:v>40310</c:v>
                </c:pt>
                <c:pt idx="86">
                  <c:v>40311</c:v>
                </c:pt>
                <c:pt idx="87">
                  <c:v>40312</c:v>
                </c:pt>
                <c:pt idx="88">
                  <c:v>40315</c:v>
                </c:pt>
                <c:pt idx="89">
                  <c:v>40316</c:v>
                </c:pt>
                <c:pt idx="90">
                  <c:v>40317</c:v>
                </c:pt>
                <c:pt idx="91">
                  <c:v>40318</c:v>
                </c:pt>
                <c:pt idx="92">
                  <c:v>40319</c:v>
                </c:pt>
                <c:pt idx="93">
                  <c:v>40322</c:v>
                </c:pt>
                <c:pt idx="94">
                  <c:v>40323</c:v>
                </c:pt>
                <c:pt idx="95">
                  <c:v>40324</c:v>
                </c:pt>
                <c:pt idx="96">
                  <c:v>40325</c:v>
                </c:pt>
                <c:pt idx="97">
                  <c:v>40326</c:v>
                </c:pt>
                <c:pt idx="98">
                  <c:v>40329</c:v>
                </c:pt>
                <c:pt idx="99">
                  <c:v>40330</c:v>
                </c:pt>
                <c:pt idx="100">
                  <c:v>40331</c:v>
                </c:pt>
                <c:pt idx="101">
                  <c:v>40332</c:v>
                </c:pt>
                <c:pt idx="102">
                  <c:v>40333</c:v>
                </c:pt>
                <c:pt idx="103">
                  <c:v>40336</c:v>
                </c:pt>
                <c:pt idx="104">
                  <c:v>40337</c:v>
                </c:pt>
                <c:pt idx="105">
                  <c:v>40338</c:v>
                </c:pt>
                <c:pt idx="106">
                  <c:v>40339</c:v>
                </c:pt>
                <c:pt idx="107">
                  <c:v>40340</c:v>
                </c:pt>
                <c:pt idx="108">
                  <c:v>40346</c:v>
                </c:pt>
                <c:pt idx="109">
                  <c:v>40347</c:v>
                </c:pt>
                <c:pt idx="110">
                  <c:v>40350</c:v>
                </c:pt>
                <c:pt idx="111">
                  <c:v>40351</c:v>
                </c:pt>
                <c:pt idx="112">
                  <c:v>40352</c:v>
                </c:pt>
                <c:pt idx="113">
                  <c:v>40353</c:v>
                </c:pt>
                <c:pt idx="114">
                  <c:v>40354</c:v>
                </c:pt>
                <c:pt idx="115">
                  <c:v>40357</c:v>
                </c:pt>
                <c:pt idx="116">
                  <c:v>40358</c:v>
                </c:pt>
                <c:pt idx="117">
                  <c:v>40359</c:v>
                </c:pt>
                <c:pt idx="118">
                  <c:v>40360</c:v>
                </c:pt>
                <c:pt idx="119">
                  <c:v>40361</c:v>
                </c:pt>
                <c:pt idx="120">
                  <c:v>40364</c:v>
                </c:pt>
                <c:pt idx="121">
                  <c:v>40365</c:v>
                </c:pt>
                <c:pt idx="122">
                  <c:v>40366</c:v>
                </c:pt>
                <c:pt idx="123">
                  <c:v>40367</c:v>
                </c:pt>
                <c:pt idx="124">
                  <c:v>40368</c:v>
                </c:pt>
                <c:pt idx="125">
                  <c:v>40371</c:v>
                </c:pt>
                <c:pt idx="126">
                  <c:v>40372</c:v>
                </c:pt>
                <c:pt idx="127">
                  <c:v>40373</c:v>
                </c:pt>
                <c:pt idx="128">
                  <c:v>40374</c:v>
                </c:pt>
                <c:pt idx="129">
                  <c:v>40375</c:v>
                </c:pt>
                <c:pt idx="130">
                  <c:v>40378</c:v>
                </c:pt>
                <c:pt idx="131">
                  <c:v>40379</c:v>
                </c:pt>
                <c:pt idx="132">
                  <c:v>40380</c:v>
                </c:pt>
                <c:pt idx="133">
                  <c:v>40381</c:v>
                </c:pt>
                <c:pt idx="134">
                  <c:v>40382</c:v>
                </c:pt>
                <c:pt idx="135">
                  <c:v>40385</c:v>
                </c:pt>
                <c:pt idx="136">
                  <c:v>40386</c:v>
                </c:pt>
                <c:pt idx="137">
                  <c:v>40387</c:v>
                </c:pt>
                <c:pt idx="138">
                  <c:v>40388</c:v>
                </c:pt>
                <c:pt idx="139">
                  <c:v>40389</c:v>
                </c:pt>
                <c:pt idx="140">
                  <c:v>40392</c:v>
                </c:pt>
                <c:pt idx="141">
                  <c:v>40393</c:v>
                </c:pt>
                <c:pt idx="142">
                  <c:v>40394</c:v>
                </c:pt>
                <c:pt idx="143">
                  <c:v>40395</c:v>
                </c:pt>
                <c:pt idx="144">
                  <c:v>40396</c:v>
                </c:pt>
                <c:pt idx="145">
                  <c:v>40399</c:v>
                </c:pt>
                <c:pt idx="146">
                  <c:v>40400</c:v>
                </c:pt>
                <c:pt idx="147">
                  <c:v>40401</c:v>
                </c:pt>
                <c:pt idx="148">
                  <c:v>40402</c:v>
                </c:pt>
                <c:pt idx="149">
                  <c:v>40403</c:v>
                </c:pt>
                <c:pt idx="150">
                  <c:v>40406</c:v>
                </c:pt>
                <c:pt idx="151">
                  <c:v>40407</c:v>
                </c:pt>
                <c:pt idx="152">
                  <c:v>40408</c:v>
                </c:pt>
                <c:pt idx="153">
                  <c:v>40409</c:v>
                </c:pt>
                <c:pt idx="154">
                  <c:v>40410</c:v>
                </c:pt>
                <c:pt idx="155">
                  <c:v>40413</c:v>
                </c:pt>
                <c:pt idx="156">
                  <c:v>40414</c:v>
                </c:pt>
                <c:pt idx="157">
                  <c:v>40415</c:v>
                </c:pt>
                <c:pt idx="158">
                  <c:v>40416</c:v>
                </c:pt>
                <c:pt idx="159">
                  <c:v>40417</c:v>
                </c:pt>
                <c:pt idx="160">
                  <c:v>40420</c:v>
                </c:pt>
                <c:pt idx="161">
                  <c:v>40421</c:v>
                </c:pt>
                <c:pt idx="162">
                  <c:v>40422</c:v>
                </c:pt>
                <c:pt idx="163">
                  <c:v>40423</c:v>
                </c:pt>
                <c:pt idx="164">
                  <c:v>40424</c:v>
                </c:pt>
                <c:pt idx="165">
                  <c:v>40427</c:v>
                </c:pt>
                <c:pt idx="166">
                  <c:v>40428</c:v>
                </c:pt>
                <c:pt idx="167">
                  <c:v>40429</c:v>
                </c:pt>
                <c:pt idx="168">
                  <c:v>40430</c:v>
                </c:pt>
                <c:pt idx="169">
                  <c:v>40431</c:v>
                </c:pt>
                <c:pt idx="170">
                  <c:v>40434</c:v>
                </c:pt>
                <c:pt idx="171">
                  <c:v>40435</c:v>
                </c:pt>
                <c:pt idx="172">
                  <c:v>40436</c:v>
                </c:pt>
                <c:pt idx="173">
                  <c:v>40437</c:v>
                </c:pt>
                <c:pt idx="174">
                  <c:v>40438</c:v>
                </c:pt>
                <c:pt idx="175">
                  <c:v>40441</c:v>
                </c:pt>
                <c:pt idx="176">
                  <c:v>40442</c:v>
                </c:pt>
                <c:pt idx="177">
                  <c:v>40448</c:v>
                </c:pt>
                <c:pt idx="178">
                  <c:v>40449</c:v>
                </c:pt>
                <c:pt idx="179">
                  <c:v>40450</c:v>
                </c:pt>
                <c:pt idx="180">
                  <c:v>40451</c:v>
                </c:pt>
                <c:pt idx="181">
                  <c:v>40459</c:v>
                </c:pt>
                <c:pt idx="182">
                  <c:v>40462</c:v>
                </c:pt>
                <c:pt idx="183">
                  <c:v>40463</c:v>
                </c:pt>
                <c:pt idx="184">
                  <c:v>40464</c:v>
                </c:pt>
                <c:pt idx="185">
                  <c:v>40465</c:v>
                </c:pt>
                <c:pt idx="186">
                  <c:v>40466</c:v>
                </c:pt>
                <c:pt idx="187">
                  <c:v>40469</c:v>
                </c:pt>
                <c:pt idx="188">
                  <c:v>40470</c:v>
                </c:pt>
                <c:pt idx="189">
                  <c:v>40471</c:v>
                </c:pt>
                <c:pt idx="190">
                  <c:v>40472</c:v>
                </c:pt>
                <c:pt idx="191">
                  <c:v>40473</c:v>
                </c:pt>
                <c:pt idx="192">
                  <c:v>40476</c:v>
                </c:pt>
                <c:pt idx="193">
                  <c:v>40477</c:v>
                </c:pt>
                <c:pt idx="194">
                  <c:v>40478</c:v>
                </c:pt>
                <c:pt idx="195">
                  <c:v>40479</c:v>
                </c:pt>
                <c:pt idx="196">
                  <c:v>40480</c:v>
                </c:pt>
                <c:pt idx="197">
                  <c:v>40483</c:v>
                </c:pt>
                <c:pt idx="198">
                  <c:v>40484</c:v>
                </c:pt>
                <c:pt idx="199">
                  <c:v>40485</c:v>
                </c:pt>
                <c:pt idx="200">
                  <c:v>40486</c:v>
                </c:pt>
                <c:pt idx="201">
                  <c:v>40487</c:v>
                </c:pt>
                <c:pt idx="202">
                  <c:v>40490</c:v>
                </c:pt>
                <c:pt idx="203">
                  <c:v>40491</c:v>
                </c:pt>
                <c:pt idx="204">
                  <c:v>40492</c:v>
                </c:pt>
                <c:pt idx="205">
                  <c:v>40493</c:v>
                </c:pt>
                <c:pt idx="206">
                  <c:v>40494</c:v>
                </c:pt>
                <c:pt idx="207">
                  <c:v>40497</c:v>
                </c:pt>
                <c:pt idx="208">
                  <c:v>40498</c:v>
                </c:pt>
                <c:pt idx="209">
                  <c:v>40499</c:v>
                </c:pt>
                <c:pt idx="210">
                  <c:v>40500</c:v>
                </c:pt>
                <c:pt idx="211">
                  <c:v>40501</c:v>
                </c:pt>
                <c:pt idx="212">
                  <c:v>40504</c:v>
                </c:pt>
                <c:pt idx="213">
                  <c:v>40505</c:v>
                </c:pt>
                <c:pt idx="214">
                  <c:v>40506</c:v>
                </c:pt>
                <c:pt idx="215">
                  <c:v>40507</c:v>
                </c:pt>
                <c:pt idx="216">
                  <c:v>40508</c:v>
                </c:pt>
                <c:pt idx="217">
                  <c:v>40511</c:v>
                </c:pt>
                <c:pt idx="218">
                  <c:v>40512</c:v>
                </c:pt>
                <c:pt idx="219">
                  <c:v>40513</c:v>
                </c:pt>
                <c:pt idx="220">
                  <c:v>40514</c:v>
                </c:pt>
                <c:pt idx="221">
                  <c:v>40515</c:v>
                </c:pt>
                <c:pt idx="222">
                  <c:v>40518</c:v>
                </c:pt>
                <c:pt idx="223">
                  <c:v>40519</c:v>
                </c:pt>
                <c:pt idx="224">
                  <c:v>40520</c:v>
                </c:pt>
                <c:pt idx="225">
                  <c:v>40521</c:v>
                </c:pt>
                <c:pt idx="226">
                  <c:v>40522</c:v>
                </c:pt>
                <c:pt idx="227">
                  <c:v>40525</c:v>
                </c:pt>
                <c:pt idx="228">
                  <c:v>40526</c:v>
                </c:pt>
                <c:pt idx="229">
                  <c:v>40527</c:v>
                </c:pt>
                <c:pt idx="230">
                  <c:v>40528</c:v>
                </c:pt>
                <c:pt idx="231">
                  <c:v>40529</c:v>
                </c:pt>
                <c:pt idx="232">
                  <c:v>40532</c:v>
                </c:pt>
                <c:pt idx="233">
                  <c:v>40533</c:v>
                </c:pt>
                <c:pt idx="234">
                  <c:v>40534</c:v>
                </c:pt>
                <c:pt idx="235">
                  <c:v>40535</c:v>
                </c:pt>
                <c:pt idx="236">
                  <c:v>40536</c:v>
                </c:pt>
                <c:pt idx="237">
                  <c:v>40539</c:v>
                </c:pt>
                <c:pt idx="238">
                  <c:v>40540</c:v>
                </c:pt>
                <c:pt idx="239">
                  <c:v>40541</c:v>
                </c:pt>
                <c:pt idx="240">
                  <c:v>40542</c:v>
                </c:pt>
                <c:pt idx="241">
                  <c:v>40543</c:v>
                </c:pt>
                <c:pt idx="242">
                  <c:v>40547</c:v>
                </c:pt>
                <c:pt idx="243">
                  <c:v>40548</c:v>
                </c:pt>
                <c:pt idx="244">
                  <c:v>40549</c:v>
                </c:pt>
                <c:pt idx="245">
                  <c:v>40550</c:v>
                </c:pt>
                <c:pt idx="246">
                  <c:v>40553</c:v>
                </c:pt>
                <c:pt idx="247">
                  <c:v>40554</c:v>
                </c:pt>
                <c:pt idx="248">
                  <c:v>40555</c:v>
                </c:pt>
                <c:pt idx="249">
                  <c:v>40556</c:v>
                </c:pt>
                <c:pt idx="250">
                  <c:v>40557</c:v>
                </c:pt>
                <c:pt idx="251">
                  <c:v>40560</c:v>
                </c:pt>
                <c:pt idx="252">
                  <c:v>40561</c:v>
                </c:pt>
                <c:pt idx="253">
                  <c:v>40562</c:v>
                </c:pt>
                <c:pt idx="254">
                  <c:v>40563</c:v>
                </c:pt>
                <c:pt idx="255">
                  <c:v>40564</c:v>
                </c:pt>
                <c:pt idx="256">
                  <c:v>40567</c:v>
                </c:pt>
                <c:pt idx="257">
                  <c:v>40568</c:v>
                </c:pt>
                <c:pt idx="258">
                  <c:v>40569</c:v>
                </c:pt>
                <c:pt idx="259">
                  <c:v>40570</c:v>
                </c:pt>
                <c:pt idx="260">
                  <c:v>40571</c:v>
                </c:pt>
                <c:pt idx="261">
                  <c:v>40574</c:v>
                </c:pt>
                <c:pt idx="262">
                  <c:v>40575</c:v>
                </c:pt>
                <c:pt idx="263">
                  <c:v>40583</c:v>
                </c:pt>
                <c:pt idx="264">
                  <c:v>40584</c:v>
                </c:pt>
                <c:pt idx="265">
                  <c:v>40585</c:v>
                </c:pt>
                <c:pt idx="266">
                  <c:v>40588</c:v>
                </c:pt>
                <c:pt idx="267">
                  <c:v>40589</c:v>
                </c:pt>
                <c:pt idx="268">
                  <c:v>40590</c:v>
                </c:pt>
                <c:pt idx="269">
                  <c:v>40591</c:v>
                </c:pt>
                <c:pt idx="270">
                  <c:v>40592</c:v>
                </c:pt>
                <c:pt idx="271">
                  <c:v>40595</c:v>
                </c:pt>
                <c:pt idx="272">
                  <c:v>40596</c:v>
                </c:pt>
                <c:pt idx="273">
                  <c:v>40597</c:v>
                </c:pt>
                <c:pt idx="274">
                  <c:v>40598</c:v>
                </c:pt>
                <c:pt idx="275">
                  <c:v>40599</c:v>
                </c:pt>
                <c:pt idx="276">
                  <c:v>40602</c:v>
                </c:pt>
                <c:pt idx="277">
                  <c:v>40603</c:v>
                </c:pt>
                <c:pt idx="278">
                  <c:v>40604</c:v>
                </c:pt>
                <c:pt idx="279">
                  <c:v>40605</c:v>
                </c:pt>
                <c:pt idx="280">
                  <c:v>40606</c:v>
                </c:pt>
                <c:pt idx="281">
                  <c:v>40609</c:v>
                </c:pt>
                <c:pt idx="282">
                  <c:v>40610</c:v>
                </c:pt>
                <c:pt idx="283">
                  <c:v>40611</c:v>
                </c:pt>
                <c:pt idx="284">
                  <c:v>40612</c:v>
                </c:pt>
                <c:pt idx="285">
                  <c:v>40613</c:v>
                </c:pt>
                <c:pt idx="286">
                  <c:v>40616</c:v>
                </c:pt>
                <c:pt idx="287">
                  <c:v>40617</c:v>
                </c:pt>
                <c:pt idx="288">
                  <c:v>40618</c:v>
                </c:pt>
                <c:pt idx="289">
                  <c:v>40619</c:v>
                </c:pt>
                <c:pt idx="290">
                  <c:v>40620</c:v>
                </c:pt>
                <c:pt idx="291">
                  <c:v>40623</c:v>
                </c:pt>
                <c:pt idx="292">
                  <c:v>40624</c:v>
                </c:pt>
                <c:pt idx="293">
                  <c:v>40625</c:v>
                </c:pt>
                <c:pt idx="294">
                  <c:v>40626</c:v>
                </c:pt>
                <c:pt idx="295">
                  <c:v>40627</c:v>
                </c:pt>
                <c:pt idx="296">
                  <c:v>40630</c:v>
                </c:pt>
                <c:pt idx="297">
                  <c:v>40631</c:v>
                </c:pt>
                <c:pt idx="298">
                  <c:v>40632</c:v>
                </c:pt>
                <c:pt idx="299">
                  <c:v>40633</c:v>
                </c:pt>
                <c:pt idx="300">
                  <c:v>40634</c:v>
                </c:pt>
                <c:pt idx="301">
                  <c:v>40639</c:v>
                </c:pt>
                <c:pt idx="302">
                  <c:v>40640</c:v>
                </c:pt>
                <c:pt idx="303">
                  <c:v>40641</c:v>
                </c:pt>
                <c:pt idx="304">
                  <c:v>40644</c:v>
                </c:pt>
                <c:pt idx="305">
                  <c:v>40645</c:v>
                </c:pt>
                <c:pt idx="306">
                  <c:v>40646</c:v>
                </c:pt>
                <c:pt idx="307">
                  <c:v>40647</c:v>
                </c:pt>
                <c:pt idx="308">
                  <c:v>40648</c:v>
                </c:pt>
                <c:pt idx="309">
                  <c:v>40651</c:v>
                </c:pt>
                <c:pt idx="310">
                  <c:v>40652</c:v>
                </c:pt>
                <c:pt idx="311">
                  <c:v>40653</c:v>
                </c:pt>
                <c:pt idx="312">
                  <c:v>40654</c:v>
                </c:pt>
                <c:pt idx="313">
                  <c:v>40655</c:v>
                </c:pt>
                <c:pt idx="314">
                  <c:v>40658</c:v>
                </c:pt>
                <c:pt idx="315">
                  <c:v>40659</c:v>
                </c:pt>
                <c:pt idx="316">
                  <c:v>40660</c:v>
                </c:pt>
                <c:pt idx="317">
                  <c:v>40661</c:v>
                </c:pt>
                <c:pt idx="318">
                  <c:v>40662</c:v>
                </c:pt>
                <c:pt idx="319">
                  <c:v>40666</c:v>
                </c:pt>
                <c:pt idx="320">
                  <c:v>40667</c:v>
                </c:pt>
                <c:pt idx="321">
                  <c:v>40668</c:v>
                </c:pt>
                <c:pt idx="322">
                  <c:v>40669</c:v>
                </c:pt>
                <c:pt idx="323">
                  <c:v>40672</c:v>
                </c:pt>
                <c:pt idx="324">
                  <c:v>40673</c:v>
                </c:pt>
                <c:pt idx="325">
                  <c:v>40674</c:v>
                </c:pt>
                <c:pt idx="326">
                  <c:v>40675</c:v>
                </c:pt>
                <c:pt idx="327">
                  <c:v>40676</c:v>
                </c:pt>
                <c:pt idx="328">
                  <c:v>40679</c:v>
                </c:pt>
                <c:pt idx="329">
                  <c:v>40680</c:v>
                </c:pt>
                <c:pt idx="330">
                  <c:v>40681</c:v>
                </c:pt>
                <c:pt idx="331">
                  <c:v>40682</c:v>
                </c:pt>
                <c:pt idx="332">
                  <c:v>40683</c:v>
                </c:pt>
                <c:pt idx="333">
                  <c:v>40686</c:v>
                </c:pt>
                <c:pt idx="334">
                  <c:v>40687</c:v>
                </c:pt>
                <c:pt idx="335">
                  <c:v>40688</c:v>
                </c:pt>
                <c:pt idx="336">
                  <c:v>40689</c:v>
                </c:pt>
                <c:pt idx="337">
                  <c:v>40690</c:v>
                </c:pt>
                <c:pt idx="338">
                  <c:v>40693</c:v>
                </c:pt>
                <c:pt idx="339">
                  <c:v>40694</c:v>
                </c:pt>
                <c:pt idx="340">
                  <c:v>40695</c:v>
                </c:pt>
                <c:pt idx="341">
                  <c:v>40696</c:v>
                </c:pt>
                <c:pt idx="342">
                  <c:v>40697</c:v>
                </c:pt>
                <c:pt idx="343">
                  <c:v>40701</c:v>
                </c:pt>
                <c:pt idx="344">
                  <c:v>40702</c:v>
                </c:pt>
                <c:pt idx="345">
                  <c:v>40703</c:v>
                </c:pt>
                <c:pt idx="346">
                  <c:v>40704</c:v>
                </c:pt>
                <c:pt idx="347">
                  <c:v>40707</c:v>
                </c:pt>
                <c:pt idx="348">
                  <c:v>40708</c:v>
                </c:pt>
                <c:pt idx="349">
                  <c:v>40709</c:v>
                </c:pt>
                <c:pt idx="350">
                  <c:v>40710</c:v>
                </c:pt>
                <c:pt idx="351">
                  <c:v>40711</c:v>
                </c:pt>
                <c:pt idx="352">
                  <c:v>40714</c:v>
                </c:pt>
                <c:pt idx="353">
                  <c:v>40715</c:v>
                </c:pt>
                <c:pt idx="354">
                  <c:v>40716</c:v>
                </c:pt>
                <c:pt idx="355">
                  <c:v>40717</c:v>
                </c:pt>
                <c:pt idx="356">
                  <c:v>40718</c:v>
                </c:pt>
                <c:pt idx="357">
                  <c:v>40721</c:v>
                </c:pt>
                <c:pt idx="358">
                  <c:v>40722</c:v>
                </c:pt>
                <c:pt idx="359">
                  <c:v>40723</c:v>
                </c:pt>
                <c:pt idx="360">
                  <c:v>40724</c:v>
                </c:pt>
                <c:pt idx="361">
                  <c:v>40725</c:v>
                </c:pt>
                <c:pt idx="362">
                  <c:v>40728</c:v>
                </c:pt>
                <c:pt idx="363">
                  <c:v>40729</c:v>
                </c:pt>
                <c:pt idx="364">
                  <c:v>40730</c:v>
                </c:pt>
                <c:pt idx="365">
                  <c:v>40731</c:v>
                </c:pt>
                <c:pt idx="366">
                  <c:v>40732</c:v>
                </c:pt>
                <c:pt idx="367">
                  <c:v>40735</c:v>
                </c:pt>
                <c:pt idx="368">
                  <c:v>40736</c:v>
                </c:pt>
                <c:pt idx="369">
                  <c:v>40737</c:v>
                </c:pt>
                <c:pt idx="370">
                  <c:v>40738</c:v>
                </c:pt>
                <c:pt idx="371">
                  <c:v>40739</c:v>
                </c:pt>
                <c:pt idx="372">
                  <c:v>40742</c:v>
                </c:pt>
                <c:pt idx="373">
                  <c:v>40743</c:v>
                </c:pt>
                <c:pt idx="374">
                  <c:v>40744</c:v>
                </c:pt>
                <c:pt idx="375">
                  <c:v>40745</c:v>
                </c:pt>
                <c:pt idx="376">
                  <c:v>40746</c:v>
                </c:pt>
                <c:pt idx="377">
                  <c:v>40749</c:v>
                </c:pt>
                <c:pt idx="378">
                  <c:v>40750</c:v>
                </c:pt>
                <c:pt idx="379">
                  <c:v>40751</c:v>
                </c:pt>
                <c:pt idx="380">
                  <c:v>40752</c:v>
                </c:pt>
                <c:pt idx="381">
                  <c:v>40753</c:v>
                </c:pt>
                <c:pt idx="382">
                  <c:v>40756</c:v>
                </c:pt>
                <c:pt idx="383">
                  <c:v>40757</c:v>
                </c:pt>
                <c:pt idx="384">
                  <c:v>40758</c:v>
                </c:pt>
                <c:pt idx="385">
                  <c:v>40759</c:v>
                </c:pt>
                <c:pt idx="386">
                  <c:v>40760</c:v>
                </c:pt>
                <c:pt idx="387">
                  <c:v>40763</c:v>
                </c:pt>
                <c:pt idx="388">
                  <c:v>40764</c:v>
                </c:pt>
                <c:pt idx="389">
                  <c:v>40765</c:v>
                </c:pt>
                <c:pt idx="390">
                  <c:v>40766</c:v>
                </c:pt>
                <c:pt idx="391">
                  <c:v>40767</c:v>
                </c:pt>
                <c:pt idx="392">
                  <c:v>40770</c:v>
                </c:pt>
                <c:pt idx="393">
                  <c:v>40771</c:v>
                </c:pt>
                <c:pt idx="394">
                  <c:v>40772</c:v>
                </c:pt>
                <c:pt idx="395">
                  <c:v>40773</c:v>
                </c:pt>
                <c:pt idx="396">
                  <c:v>40774</c:v>
                </c:pt>
                <c:pt idx="397">
                  <c:v>40777</c:v>
                </c:pt>
                <c:pt idx="398">
                  <c:v>40778</c:v>
                </c:pt>
                <c:pt idx="399">
                  <c:v>40779</c:v>
                </c:pt>
                <c:pt idx="400">
                  <c:v>40780</c:v>
                </c:pt>
                <c:pt idx="401">
                  <c:v>40781</c:v>
                </c:pt>
                <c:pt idx="402">
                  <c:v>40784</c:v>
                </c:pt>
                <c:pt idx="403">
                  <c:v>40785</c:v>
                </c:pt>
                <c:pt idx="404">
                  <c:v>40786</c:v>
                </c:pt>
                <c:pt idx="405">
                  <c:v>40787</c:v>
                </c:pt>
                <c:pt idx="406">
                  <c:v>40788</c:v>
                </c:pt>
                <c:pt idx="407">
                  <c:v>40791</c:v>
                </c:pt>
                <c:pt idx="408">
                  <c:v>40792</c:v>
                </c:pt>
                <c:pt idx="409">
                  <c:v>40793</c:v>
                </c:pt>
                <c:pt idx="410">
                  <c:v>40794</c:v>
                </c:pt>
                <c:pt idx="411">
                  <c:v>40795</c:v>
                </c:pt>
                <c:pt idx="412">
                  <c:v>40799</c:v>
                </c:pt>
                <c:pt idx="413">
                  <c:v>40800</c:v>
                </c:pt>
                <c:pt idx="414">
                  <c:v>40801</c:v>
                </c:pt>
                <c:pt idx="415">
                  <c:v>40802</c:v>
                </c:pt>
                <c:pt idx="416">
                  <c:v>40805</c:v>
                </c:pt>
                <c:pt idx="417">
                  <c:v>40806</c:v>
                </c:pt>
                <c:pt idx="418">
                  <c:v>40807</c:v>
                </c:pt>
                <c:pt idx="419">
                  <c:v>40808</c:v>
                </c:pt>
                <c:pt idx="420">
                  <c:v>40809</c:v>
                </c:pt>
                <c:pt idx="421">
                  <c:v>40812</c:v>
                </c:pt>
                <c:pt idx="422">
                  <c:v>40813</c:v>
                </c:pt>
                <c:pt idx="423">
                  <c:v>40814</c:v>
                </c:pt>
                <c:pt idx="424">
                  <c:v>40815</c:v>
                </c:pt>
                <c:pt idx="425">
                  <c:v>40816</c:v>
                </c:pt>
                <c:pt idx="426">
                  <c:v>40826</c:v>
                </c:pt>
                <c:pt idx="427">
                  <c:v>40827</c:v>
                </c:pt>
                <c:pt idx="428">
                  <c:v>40828</c:v>
                </c:pt>
                <c:pt idx="429">
                  <c:v>40829</c:v>
                </c:pt>
                <c:pt idx="430">
                  <c:v>40830</c:v>
                </c:pt>
                <c:pt idx="431">
                  <c:v>40833</c:v>
                </c:pt>
                <c:pt idx="432">
                  <c:v>40834</c:v>
                </c:pt>
                <c:pt idx="433">
                  <c:v>40835</c:v>
                </c:pt>
                <c:pt idx="434">
                  <c:v>40836</c:v>
                </c:pt>
                <c:pt idx="435">
                  <c:v>40837</c:v>
                </c:pt>
                <c:pt idx="436">
                  <c:v>40840</c:v>
                </c:pt>
                <c:pt idx="437">
                  <c:v>40841</c:v>
                </c:pt>
                <c:pt idx="438">
                  <c:v>40842</c:v>
                </c:pt>
                <c:pt idx="439">
                  <c:v>40843</c:v>
                </c:pt>
                <c:pt idx="440">
                  <c:v>40844</c:v>
                </c:pt>
                <c:pt idx="441">
                  <c:v>40847</c:v>
                </c:pt>
                <c:pt idx="442">
                  <c:v>40848</c:v>
                </c:pt>
                <c:pt idx="443">
                  <c:v>40849</c:v>
                </c:pt>
                <c:pt idx="444">
                  <c:v>40850</c:v>
                </c:pt>
                <c:pt idx="445">
                  <c:v>40851</c:v>
                </c:pt>
                <c:pt idx="446">
                  <c:v>40854</c:v>
                </c:pt>
                <c:pt idx="447">
                  <c:v>40855</c:v>
                </c:pt>
                <c:pt idx="448">
                  <c:v>40856</c:v>
                </c:pt>
                <c:pt idx="449">
                  <c:v>40857</c:v>
                </c:pt>
                <c:pt idx="450">
                  <c:v>40858</c:v>
                </c:pt>
                <c:pt idx="451">
                  <c:v>40861</c:v>
                </c:pt>
                <c:pt idx="452">
                  <c:v>40862</c:v>
                </c:pt>
                <c:pt idx="453">
                  <c:v>40863</c:v>
                </c:pt>
                <c:pt idx="454">
                  <c:v>40864</c:v>
                </c:pt>
                <c:pt idx="455">
                  <c:v>40865</c:v>
                </c:pt>
                <c:pt idx="456">
                  <c:v>40868</c:v>
                </c:pt>
                <c:pt idx="457">
                  <c:v>40869</c:v>
                </c:pt>
                <c:pt idx="458">
                  <c:v>40870</c:v>
                </c:pt>
                <c:pt idx="459">
                  <c:v>40871</c:v>
                </c:pt>
                <c:pt idx="460">
                  <c:v>40872</c:v>
                </c:pt>
                <c:pt idx="461">
                  <c:v>40875</c:v>
                </c:pt>
                <c:pt idx="462">
                  <c:v>40876</c:v>
                </c:pt>
                <c:pt idx="463">
                  <c:v>40877</c:v>
                </c:pt>
                <c:pt idx="464">
                  <c:v>40878</c:v>
                </c:pt>
                <c:pt idx="465">
                  <c:v>40879</c:v>
                </c:pt>
                <c:pt idx="466">
                  <c:v>40882</c:v>
                </c:pt>
                <c:pt idx="467">
                  <c:v>40883</c:v>
                </c:pt>
                <c:pt idx="468">
                  <c:v>40884</c:v>
                </c:pt>
                <c:pt idx="469">
                  <c:v>40885</c:v>
                </c:pt>
                <c:pt idx="470">
                  <c:v>40886</c:v>
                </c:pt>
                <c:pt idx="471">
                  <c:v>40889</c:v>
                </c:pt>
                <c:pt idx="472">
                  <c:v>40890</c:v>
                </c:pt>
                <c:pt idx="473">
                  <c:v>40891</c:v>
                </c:pt>
                <c:pt idx="474">
                  <c:v>40892</c:v>
                </c:pt>
                <c:pt idx="475">
                  <c:v>40893</c:v>
                </c:pt>
                <c:pt idx="476">
                  <c:v>40896</c:v>
                </c:pt>
                <c:pt idx="477">
                  <c:v>40897</c:v>
                </c:pt>
                <c:pt idx="478">
                  <c:v>40898</c:v>
                </c:pt>
                <c:pt idx="479">
                  <c:v>40899</c:v>
                </c:pt>
                <c:pt idx="480">
                  <c:v>40900</c:v>
                </c:pt>
                <c:pt idx="481">
                  <c:v>40903</c:v>
                </c:pt>
                <c:pt idx="482">
                  <c:v>40904</c:v>
                </c:pt>
                <c:pt idx="483">
                  <c:v>40905</c:v>
                </c:pt>
                <c:pt idx="484">
                  <c:v>40906</c:v>
                </c:pt>
                <c:pt idx="485">
                  <c:v>40907</c:v>
                </c:pt>
                <c:pt idx="486">
                  <c:v>40912</c:v>
                </c:pt>
                <c:pt idx="487">
                  <c:v>40913</c:v>
                </c:pt>
                <c:pt idx="488">
                  <c:v>40914</c:v>
                </c:pt>
                <c:pt idx="489">
                  <c:v>40917</c:v>
                </c:pt>
                <c:pt idx="490">
                  <c:v>40918</c:v>
                </c:pt>
                <c:pt idx="491">
                  <c:v>40919</c:v>
                </c:pt>
                <c:pt idx="492">
                  <c:v>40920</c:v>
                </c:pt>
                <c:pt idx="493">
                  <c:v>40921</c:v>
                </c:pt>
                <c:pt idx="494">
                  <c:v>40924</c:v>
                </c:pt>
                <c:pt idx="495">
                  <c:v>40925</c:v>
                </c:pt>
                <c:pt idx="496">
                  <c:v>40926</c:v>
                </c:pt>
                <c:pt idx="497">
                  <c:v>40927</c:v>
                </c:pt>
                <c:pt idx="498">
                  <c:v>40928</c:v>
                </c:pt>
                <c:pt idx="499">
                  <c:v>40938</c:v>
                </c:pt>
                <c:pt idx="500">
                  <c:v>40939</c:v>
                </c:pt>
                <c:pt idx="501">
                  <c:v>40940</c:v>
                </c:pt>
                <c:pt idx="502">
                  <c:v>40941</c:v>
                </c:pt>
                <c:pt idx="503">
                  <c:v>40942</c:v>
                </c:pt>
                <c:pt idx="504">
                  <c:v>40945</c:v>
                </c:pt>
                <c:pt idx="505">
                  <c:v>40946</c:v>
                </c:pt>
                <c:pt idx="506">
                  <c:v>40947</c:v>
                </c:pt>
                <c:pt idx="507">
                  <c:v>40948</c:v>
                </c:pt>
                <c:pt idx="508">
                  <c:v>40949</c:v>
                </c:pt>
                <c:pt idx="509">
                  <c:v>40952</c:v>
                </c:pt>
                <c:pt idx="510">
                  <c:v>40953</c:v>
                </c:pt>
                <c:pt idx="511">
                  <c:v>40954</c:v>
                </c:pt>
                <c:pt idx="512">
                  <c:v>40955</c:v>
                </c:pt>
                <c:pt idx="513">
                  <c:v>40956</c:v>
                </c:pt>
                <c:pt idx="514">
                  <c:v>40959</c:v>
                </c:pt>
                <c:pt idx="515">
                  <c:v>40960</c:v>
                </c:pt>
                <c:pt idx="516">
                  <c:v>40961</c:v>
                </c:pt>
                <c:pt idx="517">
                  <c:v>40962</c:v>
                </c:pt>
                <c:pt idx="518">
                  <c:v>40963</c:v>
                </c:pt>
                <c:pt idx="519">
                  <c:v>40966</c:v>
                </c:pt>
                <c:pt idx="520">
                  <c:v>40967</c:v>
                </c:pt>
                <c:pt idx="521">
                  <c:v>40968</c:v>
                </c:pt>
                <c:pt idx="522">
                  <c:v>40969</c:v>
                </c:pt>
                <c:pt idx="523">
                  <c:v>40970</c:v>
                </c:pt>
                <c:pt idx="524">
                  <c:v>40973</c:v>
                </c:pt>
                <c:pt idx="525">
                  <c:v>40974</c:v>
                </c:pt>
                <c:pt idx="526">
                  <c:v>40975</c:v>
                </c:pt>
                <c:pt idx="527">
                  <c:v>40976</c:v>
                </c:pt>
                <c:pt idx="528">
                  <c:v>40977</c:v>
                </c:pt>
                <c:pt idx="529">
                  <c:v>40980</c:v>
                </c:pt>
                <c:pt idx="530">
                  <c:v>40981</c:v>
                </c:pt>
                <c:pt idx="531">
                  <c:v>40982</c:v>
                </c:pt>
                <c:pt idx="532">
                  <c:v>40983</c:v>
                </c:pt>
                <c:pt idx="533">
                  <c:v>40984</c:v>
                </c:pt>
                <c:pt idx="534">
                  <c:v>40987</c:v>
                </c:pt>
                <c:pt idx="535">
                  <c:v>40988</c:v>
                </c:pt>
                <c:pt idx="536">
                  <c:v>40989</c:v>
                </c:pt>
                <c:pt idx="537">
                  <c:v>40990</c:v>
                </c:pt>
                <c:pt idx="538">
                  <c:v>40991</c:v>
                </c:pt>
                <c:pt idx="539">
                  <c:v>40994</c:v>
                </c:pt>
                <c:pt idx="540">
                  <c:v>40995</c:v>
                </c:pt>
                <c:pt idx="541">
                  <c:v>40996</c:v>
                </c:pt>
                <c:pt idx="542">
                  <c:v>40997</c:v>
                </c:pt>
                <c:pt idx="543">
                  <c:v>40998</c:v>
                </c:pt>
                <c:pt idx="544">
                  <c:v>41004</c:v>
                </c:pt>
                <c:pt idx="545">
                  <c:v>41005</c:v>
                </c:pt>
                <c:pt idx="546">
                  <c:v>41008</c:v>
                </c:pt>
                <c:pt idx="547">
                  <c:v>41009</c:v>
                </c:pt>
                <c:pt idx="548">
                  <c:v>41010</c:v>
                </c:pt>
                <c:pt idx="549">
                  <c:v>41011</c:v>
                </c:pt>
                <c:pt idx="550">
                  <c:v>41012</c:v>
                </c:pt>
                <c:pt idx="551">
                  <c:v>41015</c:v>
                </c:pt>
                <c:pt idx="552">
                  <c:v>41016</c:v>
                </c:pt>
                <c:pt idx="553">
                  <c:v>41017</c:v>
                </c:pt>
                <c:pt idx="554">
                  <c:v>41018</c:v>
                </c:pt>
                <c:pt idx="555">
                  <c:v>41019</c:v>
                </c:pt>
                <c:pt idx="556">
                  <c:v>41022</c:v>
                </c:pt>
                <c:pt idx="557">
                  <c:v>41023</c:v>
                </c:pt>
                <c:pt idx="558">
                  <c:v>41024</c:v>
                </c:pt>
                <c:pt idx="559">
                  <c:v>41025</c:v>
                </c:pt>
                <c:pt idx="560">
                  <c:v>41026</c:v>
                </c:pt>
                <c:pt idx="561">
                  <c:v>41031</c:v>
                </c:pt>
                <c:pt idx="562">
                  <c:v>41032</c:v>
                </c:pt>
                <c:pt idx="563">
                  <c:v>41033</c:v>
                </c:pt>
                <c:pt idx="564">
                  <c:v>41036</c:v>
                </c:pt>
                <c:pt idx="565">
                  <c:v>41037</c:v>
                </c:pt>
                <c:pt idx="566">
                  <c:v>41038</c:v>
                </c:pt>
                <c:pt idx="567">
                  <c:v>41039</c:v>
                </c:pt>
                <c:pt idx="568">
                  <c:v>41040</c:v>
                </c:pt>
                <c:pt idx="569">
                  <c:v>41043</c:v>
                </c:pt>
                <c:pt idx="570">
                  <c:v>41044</c:v>
                </c:pt>
                <c:pt idx="571">
                  <c:v>41045</c:v>
                </c:pt>
                <c:pt idx="572">
                  <c:v>41046</c:v>
                </c:pt>
                <c:pt idx="573">
                  <c:v>41047</c:v>
                </c:pt>
                <c:pt idx="574">
                  <c:v>41050</c:v>
                </c:pt>
                <c:pt idx="575">
                  <c:v>41051</c:v>
                </c:pt>
                <c:pt idx="576">
                  <c:v>41052</c:v>
                </c:pt>
                <c:pt idx="577">
                  <c:v>41053</c:v>
                </c:pt>
                <c:pt idx="578">
                  <c:v>41054</c:v>
                </c:pt>
                <c:pt idx="579">
                  <c:v>41057</c:v>
                </c:pt>
                <c:pt idx="580">
                  <c:v>41058</c:v>
                </c:pt>
                <c:pt idx="581">
                  <c:v>41059</c:v>
                </c:pt>
                <c:pt idx="582">
                  <c:v>41060</c:v>
                </c:pt>
                <c:pt idx="583">
                  <c:v>41061</c:v>
                </c:pt>
                <c:pt idx="584">
                  <c:v>41064</c:v>
                </c:pt>
                <c:pt idx="585">
                  <c:v>41065</c:v>
                </c:pt>
                <c:pt idx="586">
                  <c:v>41066</c:v>
                </c:pt>
                <c:pt idx="587">
                  <c:v>41067</c:v>
                </c:pt>
                <c:pt idx="588">
                  <c:v>41068</c:v>
                </c:pt>
                <c:pt idx="589">
                  <c:v>41071</c:v>
                </c:pt>
                <c:pt idx="590">
                  <c:v>41072</c:v>
                </c:pt>
                <c:pt idx="591">
                  <c:v>41073</c:v>
                </c:pt>
                <c:pt idx="592">
                  <c:v>41074</c:v>
                </c:pt>
                <c:pt idx="593">
                  <c:v>41075</c:v>
                </c:pt>
                <c:pt idx="594">
                  <c:v>41078</c:v>
                </c:pt>
                <c:pt idx="595">
                  <c:v>41079</c:v>
                </c:pt>
                <c:pt idx="596">
                  <c:v>41080</c:v>
                </c:pt>
                <c:pt idx="597">
                  <c:v>41081</c:v>
                </c:pt>
                <c:pt idx="598">
                  <c:v>41085</c:v>
                </c:pt>
                <c:pt idx="599">
                  <c:v>41086</c:v>
                </c:pt>
                <c:pt idx="600">
                  <c:v>41087</c:v>
                </c:pt>
                <c:pt idx="601">
                  <c:v>41088</c:v>
                </c:pt>
                <c:pt idx="602">
                  <c:v>41089</c:v>
                </c:pt>
                <c:pt idx="603">
                  <c:v>41092</c:v>
                </c:pt>
                <c:pt idx="604">
                  <c:v>41093</c:v>
                </c:pt>
                <c:pt idx="605">
                  <c:v>41094</c:v>
                </c:pt>
                <c:pt idx="606">
                  <c:v>41095</c:v>
                </c:pt>
                <c:pt idx="607">
                  <c:v>41096</c:v>
                </c:pt>
                <c:pt idx="608">
                  <c:v>41099</c:v>
                </c:pt>
                <c:pt idx="609">
                  <c:v>41100</c:v>
                </c:pt>
                <c:pt idx="610">
                  <c:v>41101</c:v>
                </c:pt>
                <c:pt idx="611">
                  <c:v>41102</c:v>
                </c:pt>
                <c:pt idx="612">
                  <c:v>41103</c:v>
                </c:pt>
                <c:pt idx="613">
                  <c:v>41106</c:v>
                </c:pt>
                <c:pt idx="614">
                  <c:v>41107</c:v>
                </c:pt>
                <c:pt idx="615">
                  <c:v>41108</c:v>
                </c:pt>
                <c:pt idx="616">
                  <c:v>41109</c:v>
                </c:pt>
                <c:pt idx="617">
                  <c:v>41110</c:v>
                </c:pt>
                <c:pt idx="618">
                  <c:v>41113</c:v>
                </c:pt>
                <c:pt idx="619">
                  <c:v>41114</c:v>
                </c:pt>
                <c:pt idx="620">
                  <c:v>41115</c:v>
                </c:pt>
                <c:pt idx="621">
                  <c:v>41116</c:v>
                </c:pt>
                <c:pt idx="622">
                  <c:v>41117</c:v>
                </c:pt>
                <c:pt idx="623">
                  <c:v>41120</c:v>
                </c:pt>
                <c:pt idx="624">
                  <c:v>41121</c:v>
                </c:pt>
                <c:pt idx="625">
                  <c:v>41122</c:v>
                </c:pt>
                <c:pt idx="626">
                  <c:v>41123</c:v>
                </c:pt>
                <c:pt idx="627">
                  <c:v>41124</c:v>
                </c:pt>
                <c:pt idx="628">
                  <c:v>41127</c:v>
                </c:pt>
                <c:pt idx="629">
                  <c:v>41128</c:v>
                </c:pt>
                <c:pt idx="630">
                  <c:v>41129</c:v>
                </c:pt>
                <c:pt idx="631">
                  <c:v>41130</c:v>
                </c:pt>
                <c:pt idx="632">
                  <c:v>41131</c:v>
                </c:pt>
                <c:pt idx="633">
                  <c:v>41134</c:v>
                </c:pt>
                <c:pt idx="634">
                  <c:v>41135</c:v>
                </c:pt>
                <c:pt idx="635">
                  <c:v>41136</c:v>
                </c:pt>
                <c:pt idx="636">
                  <c:v>41137</c:v>
                </c:pt>
                <c:pt idx="637">
                  <c:v>41138</c:v>
                </c:pt>
                <c:pt idx="638">
                  <c:v>41141</c:v>
                </c:pt>
                <c:pt idx="639">
                  <c:v>41142</c:v>
                </c:pt>
                <c:pt idx="640">
                  <c:v>41143</c:v>
                </c:pt>
                <c:pt idx="641">
                  <c:v>41144</c:v>
                </c:pt>
                <c:pt idx="642">
                  <c:v>41145</c:v>
                </c:pt>
                <c:pt idx="643">
                  <c:v>41148</c:v>
                </c:pt>
                <c:pt idx="644">
                  <c:v>41149</c:v>
                </c:pt>
                <c:pt idx="645">
                  <c:v>41150</c:v>
                </c:pt>
                <c:pt idx="646">
                  <c:v>41151</c:v>
                </c:pt>
                <c:pt idx="647">
                  <c:v>41152</c:v>
                </c:pt>
                <c:pt idx="648">
                  <c:v>41155</c:v>
                </c:pt>
                <c:pt idx="649">
                  <c:v>41156</c:v>
                </c:pt>
                <c:pt idx="650">
                  <c:v>41157</c:v>
                </c:pt>
                <c:pt idx="651">
                  <c:v>41158</c:v>
                </c:pt>
                <c:pt idx="652">
                  <c:v>41159</c:v>
                </c:pt>
                <c:pt idx="653">
                  <c:v>41162</c:v>
                </c:pt>
                <c:pt idx="654">
                  <c:v>41163</c:v>
                </c:pt>
                <c:pt idx="655">
                  <c:v>41164</c:v>
                </c:pt>
                <c:pt idx="656">
                  <c:v>41165</c:v>
                </c:pt>
                <c:pt idx="657">
                  <c:v>41166</c:v>
                </c:pt>
                <c:pt idx="658">
                  <c:v>41169</c:v>
                </c:pt>
                <c:pt idx="659">
                  <c:v>41170</c:v>
                </c:pt>
                <c:pt idx="660">
                  <c:v>41171</c:v>
                </c:pt>
                <c:pt idx="661">
                  <c:v>41172</c:v>
                </c:pt>
                <c:pt idx="662">
                  <c:v>41173</c:v>
                </c:pt>
                <c:pt idx="663">
                  <c:v>41176</c:v>
                </c:pt>
                <c:pt idx="664">
                  <c:v>41177</c:v>
                </c:pt>
                <c:pt idx="665">
                  <c:v>41178</c:v>
                </c:pt>
                <c:pt idx="666">
                  <c:v>41179</c:v>
                </c:pt>
                <c:pt idx="667">
                  <c:v>41180</c:v>
                </c:pt>
              </c:numCache>
            </c:numRef>
          </c:cat>
          <c:val>
            <c:numRef>
              <c:f>货币!$BU$4:$BU$671</c:f>
              <c:numCache>
                <c:formatCode>General</c:formatCode>
                <c:ptCount val="668"/>
                <c:pt idx="0">
                  <c:v>1.1663720930232573</c:v>
                </c:pt>
                <c:pt idx="1">
                  <c:v>1.1292093023255814</c:v>
                </c:pt>
                <c:pt idx="2">
                  <c:v>1.0428372093023255</c:v>
                </c:pt>
                <c:pt idx="3">
                  <c:v>1.0186279069767468</c:v>
                </c:pt>
                <c:pt idx="4">
                  <c:v>1.1080232558139536</c:v>
                </c:pt>
                <c:pt idx="5">
                  <c:v>1.1360232558139538</c:v>
                </c:pt>
                <c:pt idx="6">
                  <c:v>1.1825813953488373</c:v>
                </c:pt>
                <c:pt idx="7">
                  <c:v>1.2046046511627884</c:v>
                </c:pt>
                <c:pt idx="8">
                  <c:v>1.184906976744186</c:v>
                </c:pt>
                <c:pt idx="9">
                  <c:v>1.1643023255813973</c:v>
                </c:pt>
                <c:pt idx="10">
                  <c:v>1.2049302325581375</c:v>
                </c:pt>
                <c:pt idx="11">
                  <c:v>1.1430697674418606</c:v>
                </c:pt>
                <c:pt idx="12">
                  <c:v>1.1785813953488373</c:v>
                </c:pt>
                <c:pt idx="13">
                  <c:v>1.1740697674418605</c:v>
                </c:pt>
                <c:pt idx="14">
                  <c:v>1.303232558139535</c:v>
                </c:pt>
                <c:pt idx="15">
                  <c:v>1.3082558139534881</c:v>
                </c:pt>
                <c:pt idx="16">
                  <c:v>1.4012558139534879</c:v>
                </c:pt>
                <c:pt idx="17">
                  <c:v>1.482953488372093</c:v>
                </c:pt>
                <c:pt idx="18">
                  <c:v>1.6387906976744155</c:v>
                </c:pt>
                <c:pt idx="19">
                  <c:v>1.5112325581395354</c:v>
                </c:pt>
                <c:pt idx="20">
                  <c:v>1.5476279069767462</c:v>
                </c:pt>
                <c:pt idx="21">
                  <c:v>1.5519534883720918</c:v>
                </c:pt>
                <c:pt idx="22">
                  <c:v>1.4985581395348841</c:v>
                </c:pt>
                <c:pt idx="23">
                  <c:v>1.440395348837209</c:v>
                </c:pt>
                <c:pt idx="24">
                  <c:v>1.4683255813953489</c:v>
                </c:pt>
                <c:pt idx="25">
                  <c:v>1.4384651162790698</c:v>
                </c:pt>
                <c:pt idx="26">
                  <c:v>1.3717674418604648</c:v>
                </c:pt>
                <c:pt idx="27">
                  <c:v>1.3527674418604649</c:v>
                </c:pt>
                <c:pt idx="28">
                  <c:v>1.2978604651162788</c:v>
                </c:pt>
                <c:pt idx="29">
                  <c:v>1.2327674418604653</c:v>
                </c:pt>
                <c:pt idx="30">
                  <c:v>1.1846279069767482</c:v>
                </c:pt>
                <c:pt idx="31">
                  <c:v>1.291767441860465</c:v>
                </c:pt>
                <c:pt idx="32">
                  <c:v>1.291325581395349</c:v>
                </c:pt>
                <c:pt idx="33">
                  <c:v>1.3763023255813975</c:v>
                </c:pt>
                <c:pt idx="34">
                  <c:v>1.4281627906976728</c:v>
                </c:pt>
                <c:pt idx="35">
                  <c:v>1.404790697674414</c:v>
                </c:pt>
                <c:pt idx="36">
                  <c:v>1.3877906976744145</c:v>
                </c:pt>
                <c:pt idx="37">
                  <c:v>1.4245581395348841</c:v>
                </c:pt>
                <c:pt idx="38">
                  <c:v>1.3751395348837241</c:v>
                </c:pt>
                <c:pt idx="39">
                  <c:v>1.391581395348837</c:v>
                </c:pt>
                <c:pt idx="40">
                  <c:v>1.4112558139534879</c:v>
                </c:pt>
                <c:pt idx="41">
                  <c:v>1.4012558139534879</c:v>
                </c:pt>
                <c:pt idx="42">
                  <c:v>1.5091627906976719</c:v>
                </c:pt>
                <c:pt idx="43">
                  <c:v>1.6464418604651161</c:v>
                </c:pt>
                <c:pt idx="44">
                  <c:v>1.6009302325581396</c:v>
                </c:pt>
                <c:pt idx="45">
                  <c:v>1.5594651162790698</c:v>
                </c:pt>
                <c:pt idx="46">
                  <c:v>1.544488372093024</c:v>
                </c:pt>
                <c:pt idx="47">
                  <c:v>1.4441627906976726</c:v>
                </c:pt>
                <c:pt idx="48">
                  <c:v>1.3659534883720932</c:v>
                </c:pt>
                <c:pt idx="49">
                  <c:v>1.4161395348837229</c:v>
                </c:pt>
                <c:pt idx="50">
                  <c:v>1.4513023255813953</c:v>
                </c:pt>
                <c:pt idx="51">
                  <c:v>1.5770465116279073</c:v>
                </c:pt>
                <c:pt idx="52">
                  <c:v>1.6526279069767478</c:v>
                </c:pt>
                <c:pt idx="53">
                  <c:v>1.6482093023255815</c:v>
                </c:pt>
                <c:pt idx="54">
                  <c:v>1.7336046511627876</c:v>
                </c:pt>
                <c:pt idx="55">
                  <c:v>2.1307906976744202</c:v>
                </c:pt>
                <c:pt idx="56">
                  <c:v>2.3230465116279082</c:v>
                </c:pt>
                <c:pt idx="57">
                  <c:v>2.3847674418604652</c:v>
                </c:pt>
                <c:pt idx="58">
                  <c:v>2.4349534883720931</c:v>
                </c:pt>
                <c:pt idx="59">
                  <c:v>2.3013488372092978</c:v>
                </c:pt>
                <c:pt idx="60">
                  <c:v>1.784279069767442</c:v>
                </c:pt>
                <c:pt idx="61">
                  <c:v>1.6773720930232561</c:v>
                </c:pt>
                <c:pt idx="62">
                  <c:v>1.7004883720930237</c:v>
                </c:pt>
                <c:pt idx="63">
                  <c:v>1.7182093023255816</c:v>
                </c:pt>
                <c:pt idx="64">
                  <c:v>1.8438604651162791</c:v>
                </c:pt>
                <c:pt idx="65">
                  <c:v>1.6038139534883713</c:v>
                </c:pt>
                <c:pt idx="66">
                  <c:v>1.6769767441860481</c:v>
                </c:pt>
                <c:pt idx="67">
                  <c:v>1.5883023255813968</c:v>
                </c:pt>
                <c:pt idx="68">
                  <c:v>1.5786046511627898</c:v>
                </c:pt>
                <c:pt idx="69">
                  <c:v>1.4924418604651166</c:v>
                </c:pt>
                <c:pt idx="70">
                  <c:v>1.488651162790698</c:v>
                </c:pt>
                <c:pt idx="71">
                  <c:v>1.4697674418604656</c:v>
                </c:pt>
                <c:pt idx="72">
                  <c:v>1.4299534883720912</c:v>
                </c:pt>
                <c:pt idx="73">
                  <c:v>1.4629302325581375</c:v>
                </c:pt>
                <c:pt idx="74">
                  <c:v>1.5777209302325579</c:v>
                </c:pt>
                <c:pt idx="75">
                  <c:v>1.6609302325581397</c:v>
                </c:pt>
                <c:pt idx="76">
                  <c:v>1.6249767441860481</c:v>
                </c:pt>
                <c:pt idx="77">
                  <c:v>1.6512558139534881</c:v>
                </c:pt>
                <c:pt idx="78">
                  <c:v>1.6443255813953501</c:v>
                </c:pt>
                <c:pt idx="79">
                  <c:v>1.4812093023255795</c:v>
                </c:pt>
                <c:pt idx="80">
                  <c:v>1.5378604651162791</c:v>
                </c:pt>
                <c:pt idx="81">
                  <c:v>1.514511627906977</c:v>
                </c:pt>
                <c:pt idx="82">
                  <c:v>1.5588604651162801</c:v>
                </c:pt>
                <c:pt idx="83">
                  <c:v>1.7133023255813951</c:v>
                </c:pt>
                <c:pt idx="84">
                  <c:v>1.7297674418604654</c:v>
                </c:pt>
                <c:pt idx="85">
                  <c:v>1.6839767441860465</c:v>
                </c:pt>
                <c:pt idx="86">
                  <c:v>1.7286046511627888</c:v>
                </c:pt>
                <c:pt idx="87">
                  <c:v>1.6817954545454539</c:v>
                </c:pt>
                <c:pt idx="88">
                  <c:v>1.5405909090909091</c:v>
                </c:pt>
                <c:pt idx="89">
                  <c:v>1.4686818181818182</c:v>
                </c:pt>
                <c:pt idx="90">
                  <c:v>1.4203863636363641</c:v>
                </c:pt>
                <c:pt idx="91">
                  <c:v>1.377772727272728</c:v>
                </c:pt>
                <c:pt idx="92">
                  <c:v>1.3942272727272726</c:v>
                </c:pt>
                <c:pt idx="93">
                  <c:v>1.5153409090909087</c:v>
                </c:pt>
                <c:pt idx="94">
                  <c:v>1.570909090909089</c:v>
                </c:pt>
                <c:pt idx="95">
                  <c:v>1.5592272727272718</c:v>
                </c:pt>
                <c:pt idx="96">
                  <c:v>1.9322272727272727</c:v>
                </c:pt>
                <c:pt idx="97">
                  <c:v>1.8817045454545458</c:v>
                </c:pt>
                <c:pt idx="98">
                  <c:v>1.8244772727272727</c:v>
                </c:pt>
                <c:pt idx="99">
                  <c:v>1.9144999999999994</c:v>
                </c:pt>
                <c:pt idx="100">
                  <c:v>1.9120227272727293</c:v>
                </c:pt>
                <c:pt idx="101">
                  <c:v>1.6314090909090895</c:v>
                </c:pt>
                <c:pt idx="102">
                  <c:v>1.642931818181818</c:v>
                </c:pt>
                <c:pt idx="103">
                  <c:v>1.6872499999999997</c:v>
                </c:pt>
                <c:pt idx="104">
                  <c:v>1.58575</c:v>
                </c:pt>
                <c:pt idx="105">
                  <c:v>1.6118181818181823</c:v>
                </c:pt>
                <c:pt idx="106">
                  <c:v>1.5402272727272726</c:v>
                </c:pt>
                <c:pt idx="107">
                  <c:v>1.5198409090909093</c:v>
                </c:pt>
                <c:pt idx="108">
                  <c:v>1.3891363636363641</c:v>
                </c:pt>
                <c:pt idx="109">
                  <c:v>1.397</c:v>
                </c:pt>
                <c:pt idx="110">
                  <c:v>1.4884545454545453</c:v>
                </c:pt>
                <c:pt idx="111">
                  <c:v>1.6191590909090898</c:v>
                </c:pt>
                <c:pt idx="112">
                  <c:v>1.6337272727272718</c:v>
                </c:pt>
                <c:pt idx="113">
                  <c:v>1.6629090909090898</c:v>
                </c:pt>
                <c:pt idx="114">
                  <c:v>1.6653863636363657</c:v>
                </c:pt>
                <c:pt idx="115">
                  <c:v>1.702545454545455</c:v>
                </c:pt>
                <c:pt idx="116">
                  <c:v>1.6666363636363641</c:v>
                </c:pt>
                <c:pt idx="117">
                  <c:v>1.7374772727272718</c:v>
                </c:pt>
                <c:pt idx="118">
                  <c:v>1.7268409090909089</c:v>
                </c:pt>
                <c:pt idx="119">
                  <c:v>1.7489090909090887</c:v>
                </c:pt>
                <c:pt idx="120">
                  <c:v>1.8036590909090893</c:v>
                </c:pt>
                <c:pt idx="121">
                  <c:v>1.7958636363636358</c:v>
                </c:pt>
                <c:pt idx="122">
                  <c:v>1.784681818181818</c:v>
                </c:pt>
                <c:pt idx="123">
                  <c:v>1.8232954545454552</c:v>
                </c:pt>
                <c:pt idx="124">
                  <c:v>1.8427954545454546</c:v>
                </c:pt>
                <c:pt idx="125">
                  <c:v>1.750772727272728</c:v>
                </c:pt>
                <c:pt idx="126">
                  <c:v>1.7505227272727273</c:v>
                </c:pt>
                <c:pt idx="127">
                  <c:v>1.8199545454545438</c:v>
                </c:pt>
                <c:pt idx="128">
                  <c:v>1.7762045454545456</c:v>
                </c:pt>
                <c:pt idx="129">
                  <c:v>1.8499545454545456</c:v>
                </c:pt>
                <c:pt idx="130">
                  <c:v>1.8737272727272718</c:v>
                </c:pt>
                <c:pt idx="131">
                  <c:v>1.9389090909090898</c:v>
                </c:pt>
                <c:pt idx="132">
                  <c:v>1.8562045454545453</c:v>
                </c:pt>
                <c:pt idx="133">
                  <c:v>1.9159772727272726</c:v>
                </c:pt>
                <c:pt idx="134">
                  <c:v>1.8658181818181809</c:v>
                </c:pt>
                <c:pt idx="135">
                  <c:v>1.836522727272728</c:v>
                </c:pt>
                <c:pt idx="136">
                  <c:v>1.7962045454545459</c:v>
                </c:pt>
                <c:pt idx="137">
                  <c:v>1.8469545454545453</c:v>
                </c:pt>
                <c:pt idx="138">
                  <c:v>1.9938181818181844</c:v>
                </c:pt>
                <c:pt idx="139">
                  <c:v>2.0332222222222214</c:v>
                </c:pt>
                <c:pt idx="140">
                  <c:v>2.0995681818181771</c:v>
                </c:pt>
                <c:pt idx="141">
                  <c:v>2.06725</c:v>
                </c:pt>
                <c:pt idx="142">
                  <c:v>2.0082499999999968</c:v>
                </c:pt>
                <c:pt idx="143">
                  <c:v>1.79728888888889</c:v>
                </c:pt>
                <c:pt idx="144">
                  <c:v>1.7457111111111108</c:v>
                </c:pt>
                <c:pt idx="145">
                  <c:v>1.7503555555555561</c:v>
                </c:pt>
                <c:pt idx="146">
                  <c:v>1.7607111111111107</c:v>
                </c:pt>
                <c:pt idx="147">
                  <c:v>1.8856888888888885</c:v>
                </c:pt>
                <c:pt idx="148">
                  <c:v>1.9246888888888909</c:v>
                </c:pt>
                <c:pt idx="149">
                  <c:v>1.9052666666666671</c:v>
                </c:pt>
                <c:pt idx="150">
                  <c:v>1.8559777777777775</c:v>
                </c:pt>
                <c:pt idx="151">
                  <c:v>1.802777777777778</c:v>
                </c:pt>
                <c:pt idx="152">
                  <c:v>1.7138222222222201</c:v>
                </c:pt>
                <c:pt idx="153">
                  <c:v>1.7106666666666659</c:v>
                </c:pt>
                <c:pt idx="154">
                  <c:v>1.7329111111111113</c:v>
                </c:pt>
                <c:pt idx="155">
                  <c:v>1.8526000000000005</c:v>
                </c:pt>
                <c:pt idx="156">
                  <c:v>1.9119333333333342</c:v>
                </c:pt>
                <c:pt idx="157">
                  <c:v>1.9162666666666661</c:v>
                </c:pt>
                <c:pt idx="158">
                  <c:v>1.9033777777777781</c:v>
                </c:pt>
                <c:pt idx="159">
                  <c:v>1.9692666666666681</c:v>
                </c:pt>
                <c:pt idx="160">
                  <c:v>2.0258666666666665</c:v>
                </c:pt>
                <c:pt idx="161">
                  <c:v>2.0876666666666672</c:v>
                </c:pt>
                <c:pt idx="162">
                  <c:v>2.2381111111111145</c:v>
                </c:pt>
                <c:pt idx="163">
                  <c:v>2.2410666666666672</c:v>
                </c:pt>
                <c:pt idx="164">
                  <c:v>2.2058888888888877</c:v>
                </c:pt>
                <c:pt idx="165">
                  <c:v>2.1895555555555584</c:v>
                </c:pt>
                <c:pt idx="166">
                  <c:v>2.1164444444444399</c:v>
                </c:pt>
                <c:pt idx="167">
                  <c:v>1.9759111111111121</c:v>
                </c:pt>
                <c:pt idx="168">
                  <c:v>1.9530444444444444</c:v>
                </c:pt>
                <c:pt idx="169">
                  <c:v>2.0036444444444448</c:v>
                </c:pt>
                <c:pt idx="170">
                  <c:v>1.918622222222222</c:v>
                </c:pt>
                <c:pt idx="171">
                  <c:v>2.0193777777777817</c:v>
                </c:pt>
                <c:pt idx="172">
                  <c:v>2.0077111111111159</c:v>
                </c:pt>
                <c:pt idx="173">
                  <c:v>2.0055777777777823</c:v>
                </c:pt>
                <c:pt idx="174">
                  <c:v>1.9073555555555561</c:v>
                </c:pt>
                <c:pt idx="175">
                  <c:v>1.9518888888888901</c:v>
                </c:pt>
                <c:pt idx="176">
                  <c:v>1.8357777777777771</c:v>
                </c:pt>
                <c:pt idx="177">
                  <c:v>1.7420222222222219</c:v>
                </c:pt>
                <c:pt idx="178">
                  <c:v>1.8565555555555573</c:v>
                </c:pt>
                <c:pt idx="179">
                  <c:v>2.0234000000000001</c:v>
                </c:pt>
                <c:pt idx="180">
                  <c:v>2.0884888888888877</c:v>
                </c:pt>
                <c:pt idx="181">
                  <c:v>1.7857333333333338</c:v>
                </c:pt>
                <c:pt idx="182">
                  <c:v>2.0208444444444447</c:v>
                </c:pt>
                <c:pt idx="183">
                  <c:v>2.0917999999999997</c:v>
                </c:pt>
                <c:pt idx="184">
                  <c:v>2.2665333333333342</c:v>
                </c:pt>
                <c:pt idx="185">
                  <c:v>2.3676888888888867</c:v>
                </c:pt>
                <c:pt idx="186">
                  <c:v>2.4156888888888819</c:v>
                </c:pt>
                <c:pt idx="187">
                  <c:v>2.1423111111111144</c:v>
                </c:pt>
                <c:pt idx="188">
                  <c:v>2.2166666666666668</c:v>
                </c:pt>
                <c:pt idx="189">
                  <c:v>2.1119777777777817</c:v>
                </c:pt>
                <c:pt idx="190">
                  <c:v>2.1189777777777832</c:v>
                </c:pt>
                <c:pt idx="191">
                  <c:v>2.3445333333333331</c:v>
                </c:pt>
                <c:pt idx="192">
                  <c:v>2.4018666666666637</c:v>
                </c:pt>
                <c:pt idx="193">
                  <c:v>2.5967999999999987</c:v>
                </c:pt>
                <c:pt idx="194">
                  <c:v>2.7328666666666668</c:v>
                </c:pt>
                <c:pt idx="195">
                  <c:v>2.7160888888888852</c:v>
                </c:pt>
                <c:pt idx="196">
                  <c:v>2.5663999999999998</c:v>
                </c:pt>
                <c:pt idx="197">
                  <c:v>2.6021777777777833</c:v>
                </c:pt>
                <c:pt idx="198">
                  <c:v>2.3432888888888868</c:v>
                </c:pt>
                <c:pt idx="199">
                  <c:v>2.1298000000000004</c:v>
                </c:pt>
                <c:pt idx="200">
                  <c:v>2.0457555555555551</c:v>
                </c:pt>
                <c:pt idx="201">
                  <c:v>1.9145333333333341</c:v>
                </c:pt>
                <c:pt idx="202">
                  <c:v>1.857</c:v>
                </c:pt>
                <c:pt idx="203">
                  <c:v>1.8601999999999999</c:v>
                </c:pt>
                <c:pt idx="204">
                  <c:v>1.8565333333333329</c:v>
                </c:pt>
                <c:pt idx="205">
                  <c:v>1.867177777777778</c:v>
                </c:pt>
                <c:pt idx="206">
                  <c:v>1.9432666666666667</c:v>
                </c:pt>
                <c:pt idx="207">
                  <c:v>1.9875111111111121</c:v>
                </c:pt>
                <c:pt idx="208">
                  <c:v>1.9149555555555573</c:v>
                </c:pt>
                <c:pt idx="209">
                  <c:v>1.899777777777778</c:v>
                </c:pt>
                <c:pt idx="210">
                  <c:v>1.8623333333333341</c:v>
                </c:pt>
                <c:pt idx="211">
                  <c:v>1.8501333333333341</c:v>
                </c:pt>
                <c:pt idx="212">
                  <c:v>1.7496666666666658</c:v>
                </c:pt>
                <c:pt idx="213">
                  <c:v>1.7149111111111108</c:v>
                </c:pt>
                <c:pt idx="214">
                  <c:v>1.7369333333333334</c:v>
                </c:pt>
                <c:pt idx="215">
                  <c:v>1.7442666666666671</c:v>
                </c:pt>
                <c:pt idx="216">
                  <c:v>1.6799999999999979</c:v>
                </c:pt>
                <c:pt idx="217">
                  <c:v>1.7136956521739095</c:v>
                </c:pt>
                <c:pt idx="218">
                  <c:v>1.7883695652173908</c:v>
                </c:pt>
                <c:pt idx="219">
                  <c:v>1.8358043478260853</c:v>
                </c:pt>
                <c:pt idx="220">
                  <c:v>1.8820434782608706</c:v>
                </c:pt>
                <c:pt idx="221">
                  <c:v>1.8811521739130466</c:v>
                </c:pt>
                <c:pt idx="222">
                  <c:v>1.9743695652173909</c:v>
                </c:pt>
                <c:pt idx="223">
                  <c:v>1.9569347826086958</c:v>
                </c:pt>
                <c:pt idx="224">
                  <c:v>1.9683695652173909</c:v>
                </c:pt>
                <c:pt idx="225">
                  <c:v>1.9739782608695651</c:v>
                </c:pt>
                <c:pt idx="226">
                  <c:v>1.9797391304347822</c:v>
                </c:pt>
                <c:pt idx="227">
                  <c:v>1.9843043478260871</c:v>
                </c:pt>
                <c:pt idx="228">
                  <c:v>1.9969999999999999</c:v>
                </c:pt>
                <c:pt idx="229">
                  <c:v>1.9824782608695661</c:v>
                </c:pt>
                <c:pt idx="230">
                  <c:v>1.9897173913043475</c:v>
                </c:pt>
                <c:pt idx="231">
                  <c:v>2.0307173913043481</c:v>
                </c:pt>
                <c:pt idx="232">
                  <c:v>2.1902826086956519</c:v>
                </c:pt>
                <c:pt idx="233">
                  <c:v>2.2278260869565258</c:v>
                </c:pt>
                <c:pt idx="234">
                  <c:v>2.3489565217391304</c:v>
                </c:pt>
                <c:pt idx="235">
                  <c:v>2.4979130434782597</c:v>
                </c:pt>
                <c:pt idx="236">
                  <c:v>2.5755217391304375</c:v>
                </c:pt>
                <c:pt idx="237">
                  <c:v>2.6576304347826083</c:v>
                </c:pt>
                <c:pt idx="238">
                  <c:v>2.6660217391304388</c:v>
                </c:pt>
                <c:pt idx="239">
                  <c:v>2.6216956521739152</c:v>
                </c:pt>
                <c:pt idx="240">
                  <c:v>2.5499782608695654</c:v>
                </c:pt>
                <c:pt idx="241">
                  <c:v>2.5678434782608677</c:v>
                </c:pt>
                <c:pt idx="242">
                  <c:v>2.7551086956521744</c:v>
                </c:pt>
                <c:pt idx="243">
                  <c:v>2.7997608695652172</c:v>
                </c:pt>
                <c:pt idx="244">
                  <c:v>2.8839782608695641</c:v>
                </c:pt>
                <c:pt idx="245">
                  <c:v>2.8921304347826067</c:v>
                </c:pt>
                <c:pt idx="246">
                  <c:v>2.7638478260869603</c:v>
                </c:pt>
                <c:pt idx="247">
                  <c:v>2.8362608695652129</c:v>
                </c:pt>
                <c:pt idx="248">
                  <c:v>2.9428695652173911</c:v>
                </c:pt>
                <c:pt idx="249">
                  <c:v>2.8939782608695648</c:v>
                </c:pt>
                <c:pt idx="250">
                  <c:v>2.8866521739130353</c:v>
                </c:pt>
                <c:pt idx="251">
                  <c:v>2.8387608695652169</c:v>
                </c:pt>
                <c:pt idx="252">
                  <c:v>2.7466304347826083</c:v>
                </c:pt>
                <c:pt idx="253">
                  <c:v>2.6184782608695647</c:v>
                </c:pt>
                <c:pt idx="254">
                  <c:v>2.5936739130434767</c:v>
                </c:pt>
                <c:pt idx="255">
                  <c:v>2.5704565217391262</c:v>
                </c:pt>
                <c:pt idx="256">
                  <c:v>2.7745652173913085</c:v>
                </c:pt>
                <c:pt idx="257">
                  <c:v>2.9165434782608624</c:v>
                </c:pt>
                <c:pt idx="258">
                  <c:v>3.0231739130434789</c:v>
                </c:pt>
                <c:pt idx="259">
                  <c:v>3.1087608695652182</c:v>
                </c:pt>
                <c:pt idx="260">
                  <c:v>3.1630638297872342</c:v>
                </c:pt>
                <c:pt idx="261">
                  <c:v>3.3420652173913048</c:v>
                </c:pt>
                <c:pt idx="262">
                  <c:v>3.3483260869565212</c:v>
                </c:pt>
                <c:pt idx="263">
                  <c:v>3.4986304347826067</c:v>
                </c:pt>
                <c:pt idx="264">
                  <c:v>3.495586956521739</c:v>
                </c:pt>
                <c:pt idx="265">
                  <c:v>3.4369999999999967</c:v>
                </c:pt>
                <c:pt idx="266">
                  <c:v>3.3594999999999966</c:v>
                </c:pt>
                <c:pt idx="267">
                  <c:v>3.3060212765957449</c:v>
                </c:pt>
                <c:pt idx="268">
                  <c:v>3.2345957446808553</c:v>
                </c:pt>
                <c:pt idx="269">
                  <c:v>3.2209574468085149</c:v>
                </c:pt>
                <c:pt idx="270">
                  <c:v>3.2757021276595748</c:v>
                </c:pt>
                <c:pt idx="271">
                  <c:v>3.1898297872340442</c:v>
                </c:pt>
                <c:pt idx="272">
                  <c:v>3.2178510638297868</c:v>
                </c:pt>
                <c:pt idx="273">
                  <c:v>3.22929787234043</c:v>
                </c:pt>
                <c:pt idx="274">
                  <c:v>3.3564468085106367</c:v>
                </c:pt>
                <c:pt idx="275">
                  <c:v>3.6268297872340418</c:v>
                </c:pt>
                <c:pt idx="276">
                  <c:v>3.8548723404255325</c:v>
                </c:pt>
                <c:pt idx="277">
                  <c:v>3.8383404255319129</c:v>
                </c:pt>
                <c:pt idx="278">
                  <c:v>3.7551914893617009</c:v>
                </c:pt>
                <c:pt idx="279">
                  <c:v>3.6406808510638298</c:v>
                </c:pt>
                <c:pt idx="280">
                  <c:v>3.2664042553191481</c:v>
                </c:pt>
                <c:pt idx="281">
                  <c:v>2.9657659574468078</c:v>
                </c:pt>
                <c:pt idx="282">
                  <c:v>2.8431914893617019</c:v>
                </c:pt>
                <c:pt idx="283">
                  <c:v>2.8031489361702127</c:v>
                </c:pt>
                <c:pt idx="284">
                  <c:v>2.7272340425531998</c:v>
                </c:pt>
                <c:pt idx="285">
                  <c:v>2.7926382978723412</c:v>
                </c:pt>
                <c:pt idx="286">
                  <c:v>2.6728936170212769</c:v>
                </c:pt>
                <c:pt idx="287">
                  <c:v>2.6810624999999977</c:v>
                </c:pt>
                <c:pt idx="288">
                  <c:v>2.6622978723404298</c:v>
                </c:pt>
                <c:pt idx="289">
                  <c:v>2.6357659574468078</c:v>
                </c:pt>
                <c:pt idx="290">
                  <c:v>2.5579999999999994</c:v>
                </c:pt>
                <c:pt idx="291">
                  <c:v>2.6020638297872338</c:v>
                </c:pt>
                <c:pt idx="292">
                  <c:v>2.6277708333333352</c:v>
                </c:pt>
                <c:pt idx="293">
                  <c:v>2.7042708333333336</c:v>
                </c:pt>
                <c:pt idx="294">
                  <c:v>2.7177708333333341</c:v>
                </c:pt>
                <c:pt idx="295">
                  <c:v>2.6857959183673517</c:v>
                </c:pt>
                <c:pt idx="296">
                  <c:v>2.8018749999999977</c:v>
                </c:pt>
                <c:pt idx="297">
                  <c:v>3.0996041666666647</c:v>
                </c:pt>
                <c:pt idx="298">
                  <c:v>3.4610000000000007</c:v>
                </c:pt>
                <c:pt idx="299">
                  <c:v>3.7678124999999993</c:v>
                </c:pt>
                <c:pt idx="300">
                  <c:v>3.7502448979591843</c:v>
                </c:pt>
                <c:pt idx="301">
                  <c:v>3.0880204081632647</c:v>
                </c:pt>
                <c:pt idx="302">
                  <c:v>2.7959183673469412</c:v>
                </c:pt>
                <c:pt idx="303">
                  <c:v>2.8155510204081593</c:v>
                </c:pt>
                <c:pt idx="304">
                  <c:v>2.8277142857142872</c:v>
                </c:pt>
                <c:pt idx="305">
                  <c:v>2.8441224489795958</c:v>
                </c:pt>
                <c:pt idx="306">
                  <c:v>2.7132857142857141</c:v>
                </c:pt>
                <c:pt idx="307">
                  <c:v>2.7327959183673491</c:v>
                </c:pt>
                <c:pt idx="308">
                  <c:v>2.7675102040816397</c:v>
                </c:pt>
                <c:pt idx="309">
                  <c:v>2.7707142857142855</c:v>
                </c:pt>
                <c:pt idx="310">
                  <c:v>2.8455714285714286</c:v>
                </c:pt>
                <c:pt idx="311">
                  <c:v>2.9112448979591794</c:v>
                </c:pt>
                <c:pt idx="312">
                  <c:v>2.9271836734693881</c:v>
                </c:pt>
                <c:pt idx="313">
                  <c:v>2.9262040816326542</c:v>
                </c:pt>
                <c:pt idx="314">
                  <c:v>2.9309591836734632</c:v>
                </c:pt>
                <c:pt idx="315">
                  <c:v>2.8777346938775552</c:v>
                </c:pt>
                <c:pt idx="316">
                  <c:v>2.9589183673469392</c:v>
                </c:pt>
                <c:pt idx="317">
                  <c:v>3.0152244897959175</c:v>
                </c:pt>
                <c:pt idx="318">
                  <c:v>3.1202244897959202</c:v>
                </c:pt>
                <c:pt idx="319">
                  <c:v>3.2191428571428582</c:v>
                </c:pt>
                <c:pt idx="320">
                  <c:v>3.1083673469387794</c:v>
                </c:pt>
                <c:pt idx="321">
                  <c:v>3.0453469387755105</c:v>
                </c:pt>
                <c:pt idx="322">
                  <c:v>2.9289183673469412</c:v>
                </c:pt>
                <c:pt idx="323">
                  <c:v>2.9241224489795949</c:v>
                </c:pt>
                <c:pt idx="324">
                  <c:v>2.9690000000000003</c:v>
                </c:pt>
                <c:pt idx="325">
                  <c:v>3.0117142857142847</c:v>
                </c:pt>
                <c:pt idx="326">
                  <c:v>2.9993673469387772</c:v>
                </c:pt>
                <c:pt idx="327">
                  <c:v>3.0202244897959192</c:v>
                </c:pt>
                <c:pt idx="328">
                  <c:v>3.014000000000002</c:v>
                </c:pt>
                <c:pt idx="329">
                  <c:v>3.0071224489795978</c:v>
                </c:pt>
                <c:pt idx="330">
                  <c:v>2.977448979591832</c:v>
                </c:pt>
                <c:pt idx="331">
                  <c:v>3.025469387755102</c:v>
                </c:pt>
                <c:pt idx="332">
                  <c:v>3.0155510204081604</c:v>
                </c:pt>
                <c:pt idx="333">
                  <c:v>3.067244897959184</c:v>
                </c:pt>
                <c:pt idx="334">
                  <c:v>3.0742857142857138</c:v>
                </c:pt>
                <c:pt idx="335">
                  <c:v>3.0993469387755077</c:v>
                </c:pt>
                <c:pt idx="336">
                  <c:v>3.0884285714285706</c:v>
                </c:pt>
                <c:pt idx="337">
                  <c:v>3.1135714285714315</c:v>
                </c:pt>
                <c:pt idx="338">
                  <c:v>3.2229183673469417</c:v>
                </c:pt>
                <c:pt idx="339">
                  <c:v>3.2987755102040808</c:v>
                </c:pt>
                <c:pt idx="340">
                  <c:v>3.4243469387755106</c:v>
                </c:pt>
                <c:pt idx="341">
                  <c:v>3.4077142857142859</c:v>
                </c:pt>
                <c:pt idx="342">
                  <c:v>3.5494489795918329</c:v>
                </c:pt>
                <c:pt idx="343">
                  <c:v>3.4003061224489799</c:v>
                </c:pt>
                <c:pt idx="344">
                  <c:v>3.3435714285714315</c:v>
                </c:pt>
                <c:pt idx="345">
                  <c:v>3.3503673469387762</c:v>
                </c:pt>
                <c:pt idx="346">
                  <c:v>3.1822857142857148</c:v>
                </c:pt>
                <c:pt idx="347">
                  <c:v>3.2156326530612227</c:v>
                </c:pt>
                <c:pt idx="348">
                  <c:v>3.1403061224489814</c:v>
                </c:pt>
                <c:pt idx="349">
                  <c:v>3.068979591836738</c:v>
                </c:pt>
                <c:pt idx="350">
                  <c:v>3.06522448979592</c:v>
                </c:pt>
                <c:pt idx="351">
                  <c:v>3.1076122448979637</c:v>
                </c:pt>
                <c:pt idx="352">
                  <c:v>3.2345510204081633</c:v>
                </c:pt>
                <c:pt idx="353">
                  <c:v>3.3689795918367342</c:v>
                </c:pt>
                <c:pt idx="354">
                  <c:v>3.3872244897959192</c:v>
                </c:pt>
                <c:pt idx="355">
                  <c:v>3.3896938775510201</c:v>
                </c:pt>
                <c:pt idx="356">
                  <c:v>3.3619183673469402</c:v>
                </c:pt>
                <c:pt idx="357">
                  <c:v>3.5076530612244885</c:v>
                </c:pt>
                <c:pt idx="358">
                  <c:v>3.4900612244897937</c:v>
                </c:pt>
                <c:pt idx="359">
                  <c:v>3.5139999999999998</c:v>
                </c:pt>
                <c:pt idx="360">
                  <c:v>3.6627346938775553</c:v>
                </c:pt>
                <c:pt idx="361">
                  <c:v>3.7472448979591846</c:v>
                </c:pt>
                <c:pt idx="362">
                  <c:v>3.7697346938775569</c:v>
                </c:pt>
                <c:pt idx="363">
                  <c:v>3.7424489795918321</c:v>
                </c:pt>
                <c:pt idx="364">
                  <c:v>3.7910612244897961</c:v>
                </c:pt>
                <c:pt idx="365">
                  <c:v>3.748795918367354</c:v>
                </c:pt>
                <c:pt idx="366">
                  <c:v>3.7233061224489812</c:v>
                </c:pt>
                <c:pt idx="367">
                  <c:v>3.6647346938775578</c:v>
                </c:pt>
                <c:pt idx="368">
                  <c:v>3.6771224489795973</c:v>
                </c:pt>
                <c:pt idx="369">
                  <c:v>3.7078163265306152</c:v>
                </c:pt>
                <c:pt idx="370">
                  <c:v>3.7300612244897953</c:v>
                </c:pt>
                <c:pt idx="371">
                  <c:v>3.7944693877551008</c:v>
                </c:pt>
                <c:pt idx="372">
                  <c:v>3.7907551020408166</c:v>
                </c:pt>
                <c:pt idx="373">
                  <c:v>3.7640816326530611</c:v>
                </c:pt>
                <c:pt idx="374">
                  <c:v>3.7117959183673492</c:v>
                </c:pt>
                <c:pt idx="375">
                  <c:v>3.6527551020408127</c:v>
                </c:pt>
                <c:pt idx="376">
                  <c:v>3.5882653061224485</c:v>
                </c:pt>
                <c:pt idx="377">
                  <c:v>3.553306122448979</c:v>
                </c:pt>
                <c:pt idx="378">
                  <c:v>3.5475510204081631</c:v>
                </c:pt>
                <c:pt idx="379">
                  <c:v>3.5670408163265312</c:v>
                </c:pt>
                <c:pt idx="380">
                  <c:v>3.5595510204081604</c:v>
                </c:pt>
                <c:pt idx="381">
                  <c:v>3.5139795918367351</c:v>
                </c:pt>
                <c:pt idx="382">
                  <c:v>3.568877551020412</c:v>
                </c:pt>
                <c:pt idx="383">
                  <c:v>3.5675510204081635</c:v>
                </c:pt>
                <c:pt idx="384">
                  <c:v>3.5276734693877554</c:v>
                </c:pt>
                <c:pt idx="385">
                  <c:v>3.5268163265306107</c:v>
                </c:pt>
                <c:pt idx="386">
                  <c:v>3.5409795918367375</c:v>
                </c:pt>
                <c:pt idx="387">
                  <c:v>3.5119795918367345</c:v>
                </c:pt>
                <c:pt idx="388">
                  <c:v>3.4591020408163282</c:v>
                </c:pt>
                <c:pt idx="389">
                  <c:v>3.4335306122448985</c:v>
                </c:pt>
                <c:pt idx="390">
                  <c:v>3.4280612244897957</c:v>
                </c:pt>
                <c:pt idx="391">
                  <c:v>3.3880612244897947</c:v>
                </c:pt>
                <c:pt idx="392">
                  <c:v>3.225387755102048</c:v>
                </c:pt>
                <c:pt idx="393">
                  <c:v>3.2209795918367385</c:v>
                </c:pt>
                <c:pt idx="394">
                  <c:v>3.1803877551020494</c:v>
                </c:pt>
                <c:pt idx="395">
                  <c:v>3.1445306122449006</c:v>
                </c:pt>
                <c:pt idx="396">
                  <c:v>3.1513877551020446</c:v>
                </c:pt>
                <c:pt idx="397">
                  <c:v>3.2210408163265312</c:v>
                </c:pt>
                <c:pt idx="398">
                  <c:v>3.2353469387755087</c:v>
                </c:pt>
                <c:pt idx="399">
                  <c:v>3.2627755102040807</c:v>
                </c:pt>
                <c:pt idx="400">
                  <c:v>3.2612857142857141</c:v>
                </c:pt>
                <c:pt idx="401">
                  <c:v>3.3294081632653008</c:v>
                </c:pt>
                <c:pt idx="402">
                  <c:v>3.3586530612244867</c:v>
                </c:pt>
                <c:pt idx="403">
                  <c:v>3.3645102040816366</c:v>
                </c:pt>
                <c:pt idx="404">
                  <c:v>3.3596734693877517</c:v>
                </c:pt>
                <c:pt idx="405">
                  <c:v>3.3622653061224477</c:v>
                </c:pt>
                <c:pt idx="406">
                  <c:v>3.2735306122449024</c:v>
                </c:pt>
                <c:pt idx="407">
                  <c:v>3.2541632653061252</c:v>
                </c:pt>
                <c:pt idx="408">
                  <c:v>3.2063469387755101</c:v>
                </c:pt>
                <c:pt idx="409">
                  <c:v>3.1901836734693876</c:v>
                </c:pt>
                <c:pt idx="410">
                  <c:v>3.1718775510204091</c:v>
                </c:pt>
                <c:pt idx="411">
                  <c:v>3.1610408163265302</c:v>
                </c:pt>
                <c:pt idx="412">
                  <c:v>3.2511632653061211</c:v>
                </c:pt>
                <c:pt idx="413">
                  <c:v>3.2377142857142851</c:v>
                </c:pt>
                <c:pt idx="414">
                  <c:v>3.2030612244897982</c:v>
                </c:pt>
                <c:pt idx="415">
                  <c:v>3.1862448979591838</c:v>
                </c:pt>
                <c:pt idx="416">
                  <c:v>3.0610408163265297</c:v>
                </c:pt>
                <c:pt idx="417">
                  <c:v>3.026693877551021</c:v>
                </c:pt>
                <c:pt idx="418">
                  <c:v>3.0491020408163312</c:v>
                </c:pt>
                <c:pt idx="419">
                  <c:v>3.0803877551020489</c:v>
                </c:pt>
                <c:pt idx="420">
                  <c:v>3.1437346938775574</c:v>
                </c:pt>
                <c:pt idx="421">
                  <c:v>3.1790816326530607</c:v>
                </c:pt>
                <c:pt idx="422">
                  <c:v>3.2642448979591845</c:v>
                </c:pt>
                <c:pt idx="423">
                  <c:v>3.3343265306122447</c:v>
                </c:pt>
                <c:pt idx="424">
                  <c:v>3.4242448979591837</c:v>
                </c:pt>
                <c:pt idx="425">
                  <c:v>3.5068367346938767</c:v>
                </c:pt>
                <c:pt idx="426">
                  <c:v>3.869816326530612</c:v>
                </c:pt>
                <c:pt idx="427">
                  <c:v>3.8443877551020478</c:v>
                </c:pt>
                <c:pt idx="428">
                  <c:v>3.8009183673469411</c:v>
                </c:pt>
                <c:pt idx="429">
                  <c:v>3.7472244897959226</c:v>
                </c:pt>
                <c:pt idx="430">
                  <c:v>3.6975306122448992</c:v>
                </c:pt>
                <c:pt idx="431">
                  <c:v>3.6045306122448992</c:v>
                </c:pt>
                <c:pt idx="432">
                  <c:v>3.6132244897959191</c:v>
                </c:pt>
                <c:pt idx="433">
                  <c:v>3.6428571428571432</c:v>
                </c:pt>
                <c:pt idx="434">
                  <c:v>3.6644693877551018</c:v>
                </c:pt>
                <c:pt idx="435">
                  <c:v>3.7514489795918329</c:v>
                </c:pt>
                <c:pt idx="436">
                  <c:v>3.7885510204081632</c:v>
                </c:pt>
                <c:pt idx="437">
                  <c:v>3.8962244897959177</c:v>
                </c:pt>
                <c:pt idx="438">
                  <c:v>4.0054081632653062</c:v>
                </c:pt>
                <c:pt idx="439">
                  <c:v>4.2005306122448971</c:v>
                </c:pt>
                <c:pt idx="440">
                  <c:v>4.1823469387755035</c:v>
                </c:pt>
                <c:pt idx="441">
                  <c:v>4.2605102040816316</c:v>
                </c:pt>
                <c:pt idx="442">
                  <c:v>4.3644285714285633</c:v>
                </c:pt>
                <c:pt idx="443">
                  <c:v>4.3241224489795833</c:v>
                </c:pt>
                <c:pt idx="444">
                  <c:v>4.2059795918367353</c:v>
                </c:pt>
                <c:pt idx="445">
                  <c:v>4.2608999999999995</c:v>
                </c:pt>
                <c:pt idx="446">
                  <c:v>4.3534285714285685</c:v>
                </c:pt>
                <c:pt idx="447">
                  <c:v>4.2084897959183794</c:v>
                </c:pt>
                <c:pt idx="448">
                  <c:v>4.2611428571428567</c:v>
                </c:pt>
                <c:pt idx="449">
                  <c:v>4.2724081632653084</c:v>
                </c:pt>
                <c:pt idx="450">
                  <c:v>4.2233600000000004</c:v>
                </c:pt>
                <c:pt idx="451">
                  <c:v>4.3267346938775475</c:v>
                </c:pt>
                <c:pt idx="452">
                  <c:v>4.3576199999999945</c:v>
                </c:pt>
                <c:pt idx="453">
                  <c:v>4.3619799999999955</c:v>
                </c:pt>
                <c:pt idx="454">
                  <c:v>4.375440000000002</c:v>
                </c:pt>
                <c:pt idx="455">
                  <c:v>4.3287599999999955</c:v>
                </c:pt>
                <c:pt idx="456">
                  <c:v>4.2414200000000024</c:v>
                </c:pt>
                <c:pt idx="457">
                  <c:v>4.2093000000000034</c:v>
                </c:pt>
                <c:pt idx="458">
                  <c:v>4.1477999999999975</c:v>
                </c:pt>
                <c:pt idx="459">
                  <c:v>4.1461799999999975</c:v>
                </c:pt>
                <c:pt idx="460">
                  <c:v>4.1941599999999886</c:v>
                </c:pt>
                <c:pt idx="461">
                  <c:v>4.3361599999999987</c:v>
                </c:pt>
                <c:pt idx="462">
                  <c:v>4.5507199999999965</c:v>
                </c:pt>
                <c:pt idx="463">
                  <c:v>4.6198600000000001</c:v>
                </c:pt>
                <c:pt idx="464">
                  <c:v>4.6551599999999942</c:v>
                </c:pt>
                <c:pt idx="465">
                  <c:v>4.7310400000000081</c:v>
                </c:pt>
                <c:pt idx="466">
                  <c:v>4.7071799999999975</c:v>
                </c:pt>
                <c:pt idx="467">
                  <c:v>4.4779799999999996</c:v>
                </c:pt>
                <c:pt idx="468">
                  <c:v>4.3897000000000004</c:v>
                </c:pt>
                <c:pt idx="469">
                  <c:v>4.331999999999999</c:v>
                </c:pt>
                <c:pt idx="470">
                  <c:v>4.1926600000000001</c:v>
                </c:pt>
                <c:pt idx="471">
                  <c:v>4.0637999999999996</c:v>
                </c:pt>
                <c:pt idx="472">
                  <c:v>4.0598599999999996</c:v>
                </c:pt>
                <c:pt idx="473">
                  <c:v>4.0357400000000014</c:v>
                </c:pt>
                <c:pt idx="474">
                  <c:v>3.988760000000001</c:v>
                </c:pt>
                <c:pt idx="475">
                  <c:v>3.9687200000000011</c:v>
                </c:pt>
                <c:pt idx="476">
                  <c:v>4.0044999999999975</c:v>
                </c:pt>
                <c:pt idx="477">
                  <c:v>3.9487599999999987</c:v>
                </c:pt>
                <c:pt idx="478">
                  <c:v>3.9672200000000011</c:v>
                </c:pt>
                <c:pt idx="479">
                  <c:v>3.9857200000000002</c:v>
                </c:pt>
                <c:pt idx="480">
                  <c:v>4.0570799999999965</c:v>
                </c:pt>
                <c:pt idx="481">
                  <c:v>4.0484399999999985</c:v>
                </c:pt>
                <c:pt idx="482">
                  <c:v>4.1126199999999926</c:v>
                </c:pt>
                <c:pt idx="483">
                  <c:v>4.2403400000000024</c:v>
                </c:pt>
                <c:pt idx="484">
                  <c:v>4.3057799999999995</c:v>
                </c:pt>
                <c:pt idx="485">
                  <c:v>4.3012745098039211</c:v>
                </c:pt>
                <c:pt idx="486">
                  <c:v>4.4250200000000017</c:v>
                </c:pt>
                <c:pt idx="487">
                  <c:v>4.6259599999999876</c:v>
                </c:pt>
                <c:pt idx="488">
                  <c:v>4.5669215686274383</c:v>
                </c:pt>
                <c:pt idx="489">
                  <c:v>4.4515294117647164</c:v>
                </c:pt>
                <c:pt idx="490">
                  <c:v>4.424019607843138</c:v>
                </c:pt>
                <c:pt idx="491">
                  <c:v>4.3661568627450826</c:v>
                </c:pt>
                <c:pt idx="492">
                  <c:v>4.1936470588235304</c:v>
                </c:pt>
                <c:pt idx="493">
                  <c:v>4.2774313725490201</c:v>
                </c:pt>
                <c:pt idx="494">
                  <c:v>4.3904117647058785</c:v>
                </c:pt>
                <c:pt idx="495">
                  <c:v>4.4862745098039234</c:v>
                </c:pt>
                <c:pt idx="496">
                  <c:v>4.5740980392156869</c:v>
                </c:pt>
                <c:pt idx="497">
                  <c:v>4.5785882352941183</c:v>
                </c:pt>
                <c:pt idx="498">
                  <c:v>4.5141176470588107</c:v>
                </c:pt>
                <c:pt idx="499">
                  <c:v>4.6301568627450846</c:v>
                </c:pt>
                <c:pt idx="500">
                  <c:v>4.6332745098039219</c:v>
                </c:pt>
                <c:pt idx="501">
                  <c:v>4.7002352941176504</c:v>
                </c:pt>
                <c:pt idx="502">
                  <c:v>4.7352156862745103</c:v>
                </c:pt>
                <c:pt idx="503">
                  <c:v>4.7012941176470671</c:v>
                </c:pt>
                <c:pt idx="504">
                  <c:v>4.551647058823538</c:v>
                </c:pt>
                <c:pt idx="505">
                  <c:v>4.850843137254901</c:v>
                </c:pt>
                <c:pt idx="506">
                  <c:v>4.8945686274509734</c:v>
                </c:pt>
                <c:pt idx="507">
                  <c:v>4.9501372549019615</c:v>
                </c:pt>
                <c:pt idx="508">
                  <c:v>5.031568627450981</c:v>
                </c:pt>
                <c:pt idx="509">
                  <c:v>5.0653333333333403</c:v>
                </c:pt>
                <c:pt idx="510">
                  <c:v>4.8200784313725489</c:v>
                </c:pt>
                <c:pt idx="511">
                  <c:v>4.7517450980392164</c:v>
                </c:pt>
                <c:pt idx="512">
                  <c:v>4.7258431372549063</c:v>
                </c:pt>
                <c:pt idx="513">
                  <c:v>4.7588627450980434</c:v>
                </c:pt>
                <c:pt idx="514">
                  <c:v>4.7570392156862749</c:v>
                </c:pt>
                <c:pt idx="515">
                  <c:v>4.7426078431372556</c:v>
                </c:pt>
                <c:pt idx="516">
                  <c:v>4.7084313725490201</c:v>
                </c:pt>
                <c:pt idx="517">
                  <c:v>4.7053333333333418</c:v>
                </c:pt>
                <c:pt idx="518">
                  <c:v>4.7279607843137326</c:v>
                </c:pt>
                <c:pt idx="519">
                  <c:v>4.7930784313725514</c:v>
                </c:pt>
                <c:pt idx="520">
                  <c:v>4.9296470588235382</c:v>
                </c:pt>
                <c:pt idx="521">
                  <c:v>5.0338627450980482</c:v>
                </c:pt>
                <c:pt idx="522">
                  <c:v>5.0172549019607846</c:v>
                </c:pt>
                <c:pt idx="523">
                  <c:v>4.9222156862745097</c:v>
                </c:pt>
                <c:pt idx="524">
                  <c:v>4.8361960784313727</c:v>
                </c:pt>
                <c:pt idx="525">
                  <c:v>4.6418235294117673</c:v>
                </c:pt>
                <c:pt idx="526">
                  <c:v>4.5352549019607844</c:v>
                </c:pt>
                <c:pt idx="527">
                  <c:v>4.4304901960784324</c:v>
                </c:pt>
                <c:pt idx="528">
                  <c:v>4.369627450980393</c:v>
                </c:pt>
                <c:pt idx="529">
                  <c:v>4.262823529411766</c:v>
                </c:pt>
                <c:pt idx="530">
                  <c:v>4.2672156862745085</c:v>
                </c:pt>
                <c:pt idx="531">
                  <c:v>4.240647058823539</c:v>
                </c:pt>
                <c:pt idx="532">
                  <c:v>4.2958431372549022</c:v>
                </c:pt>
                <c:pt idx="533">
                  <c:v>4.3049803921568532</c:v>
                </c:pt>
                <c:pt idx="534">
                  <c:v>4.3655294117647054</c:v>
                </c:pt>
                <c:pt idx="535">
                  <c:v>4.3586078431372499</c:v>
                </c:pt>
                <c:pt idx="536">
                  <c:v>4.3292745098039216</c:v>
                </c:pt>
                <c:pt idx="537">
                  <c:v>4.2915098039215724</c:v>
                </c:pt>
                <c:pt idx="538">
                  <c:v>4.2499803921568624</c:v>
                </c:pt>
                <c:pt idx="539">
                  <c:v>4.2314313725490189</c:v>
                </c:pt>
                <c:pt idx="540">
                  <c:v>4.3101176470588118</c:v>
                </c:pt>
                <c:pt idx="541">
                  <c:v>4.6349019607843145</c:v>
                </c:pt>
                <c:pt idx="542">
                  <c:v>4.7675490196078405</c:v>
                </c:pt>
                <c:pt idx="543">
                  <c:v>5.0698627450980434</c:v>
                </c:pt>
                <c:pt idx="544">
                  <c:v>4.7253137254901993</c:v>
                </c:pt>
                <c:pt idx="545">
                  <c:v>4.4284313725490145</c:v>
                </c:pt>
                <c:pt idx="546">
                  <c:v>4.4771960784313727</c:v>
                </c:pt>
                <c:pt idx="547">
                  <c:v>4.4416862745098094</c:v>
                </c:pt>
                <c:pt idx="548">
                  <c:v>4.4138627450980463</c:v>
                </c:pt>
                <c:pt idx="549">
                  <c:v>4.0318235294117715</c:v>
                </c:pt>
                <c:pt idx="550">
                  <c:v>4.0070784313725509</c:v>
                </c:pt>
                <c:pt idx="551">
                  <c:v>4.0467450980392163</c:v>
                </c:pt>
                <c:pt idx="552">
                  <c:v>3.9939999999999998</c:v>
                </c:pt>
                <c:pt idx="553">
                  <c:v>4.015686274509795</c:v>
                </c:pt>
                <c:pt idx="554">
                  <c:v>4.015627450980392</c:v>
                </c:pt>
                <c:pt idx="555">
                  <c:v>4.0457450980392151</c:v>
                </c:pt>
                <c:pt idx="556">
                  <c:v>4.0698235294117664</c:v>
                </c:pt>
                <c:pt idx="557">
                  <c:v>4.0844313725490107</c:v>
                </c:pt>
                <c:pt idx="558">
                  <c:v>4.0886862745098043</c:v>
                </c:pt>
                <c:pt idx="559">
                  <c:v>4.1282352941176477</c:v>
                </c:pt>
                <c:pt idx="560">
                  <c:v>4.1892549019607825</c:v>
                </c:pt>
                <c:pt idx="561">
                  <c:v>4.1388627450980424</c:v>
                </c:pt>
                <c:pt idx="562">
                  <c:v>4.1046862745097936</c:v>
                </c:pt>
                <c:pt idx="563">
                  <c:v>4.0552941176470565</c:v>
                </c:pt>
                <c:pt idx="564">
                  <c:v>4.0623921568627459</c:v>
                </c:pt>
                <c:pt idx="565">
                  <c:v>4.0787843137254836</c:v>
                </c:pt>
                <c:pt idx="566">
                  <c:v>3.9433921568627492</c:v>
                </c:pt>
                <c:pt idx="567">
                  <c:v>3.9165686274509777</c:v>
                </c:pt>
                <c:pt idx="568">
                  <c:v>3.8899803921568625</c:v>
                </c:pt>
                <c:pt idx="569">
                  <c:v>3.8960196078431326</c:v>
                </c:pt>
                <c:pt idx="570">
                  <c:v>3.9682307692307695</c:v>
                </c:pt>
                <c:pt idx="571">
                  <c:v>4.032807692307693</c:v>
                </c:pt>
                <c:pt idx="572">
                  <c:v>3.9985961538461541</c:v>
                </c:pt>
                <c:pt idx="573">
                  <c:v>4.0439807692307665</c:v>
                </c:pt>
                <c:pt idx="574">
                  <c:v>3.9687115384615437</c:v>
                </c:pt>
                <c:pt idx="575">
                  <c:v>3.8847692307692308</c:v>
                </c:pt>
                <c:pt idx="576">
                  <c:v>3.8377692307692275</c:v>
                </c:pt>
                <c:pt idx="577">
                  <c:v>3.9724423076923068</c:v>
                </c:pt>
                <c:pt idx="578">
                  <c:v>3.9638269230769225</c:v>
                </c:pt>
                <c:pt idx="579">
                  <c:v>3.9965192307692257</c:v>
                </c:pt>
                <c:pt idx="580">
                  <c:v>4.1076153846153796</c:v>
                </c:pt>
                <c:pt idx="581">
                  <c:v>4.2128076923076909</c:v>
                </c:pt>
                <c:pt idx="582">
                  <c:v>4.2388846153846194</c:v>
                </c:pt>
                <c:pt idx="583">
                  <c:v>4.3127499999999985</c:v>
                </c:pt>
                <c:pt idx="584">
                  <c:v>4.4983846153846194</c:v>
                </c:pt>
                <c:pt idx="585">
                  <c:v>4.4479999999999986</c:v>
                </c:pt>
                <c:pt idx="586">
                  <c:v>4.3144038461538381</c:v>
                </c:pt>
                <c:pt idx="587">
                  <c:v>4.1891346153846154</c:v>
                </c:pt>
                <c:pt idx="588">
                  <c:v>4.1224230769230745</c:v>
                </c:pt>
                <c:pt idx="589">
                  <c:v>3.8821538461538427</c:v>
                </c:pt>
                <c:pt idx="590">
                  <c:v>3.8987692307692265</c:v>
                </c:pt>
                <c:pt idx="591">
                  <c:v>3.8612830188679252</c:v>
                </c:pt>
                <c:pt idx="592">
                  <c:v>3.8537307692307681</c:v>
                </c:pt>
                <c:pt idx="593">
                  <c:v>3.7327307692307712</c:v>
                </c:pt>
                <c:pt idx="594">
                  <c:v>3.6178301886792448</c:v>
                </c:pt>
                <c:pt idx="595">
                  <c:v>3.4883518518518559</c:v>
                </c:pt>
                <c:pt idx="596">
                  <c:v>3.4164814814814797</c:v>
                </c:pt>
                <c:pt idx="597">
                  <c:v>3.5592545454545461</c:v>
                </c:pt>
                <c:pt idx="598">
                  <c:v>3.6258148148148139</c:v>
                </c:pt>
                <c:pt idx="599">
                  <c:v>3.8657777777777813</c:v>
                </c:pt>
                <c:pt idx="600">
                  <c:v>4.1945555555555378</c:v>
                </c:pt>
                <c:pt idx="601">
                  <c:v>4.9099272727272725</c:v>
                </c:pt>
                <c:pt idx="602">
                  <c:v>5.3342407407407411</c:v>
                </c:pt>
                <c:pt idx="603">
                  <c:v>5.3551296296296291</c:v>
                </c:pt>
                <c:pt idx="604">
                  <c:v>5.1602407407407398</c:v>
                </c:pt>
                <c:pt idx="605">
                  <c:v>4.8464444444444439</c:v>
                </c:pt>
                <c:pt idx="606">
                  <c:v>3.9987090909090917</c:v>
                </c:pt>
                <c:pt idx="607">
                  <c:v>3.6684814814814852</c:v>
                </c:pt>
                <c:pt idx="608">
                  <c:v>3.5026545454545457</c:v>
                </c:pt>
                <c:pt idx="609">
                  <c:v>3.434018181818177</c:v>
                </c:pt>
                <c:pt idx="610">
                  <c:v>3.3886727272727284</c:v>
                </c:pt>
                <c:pt idx="611">
                  <c:v>3.2971818181818255</c:v>
                </c:pt>
                <c:pt idx="612">
                  <c:v>3.3009090909090917</c:v>
                </c:pt>
                <c:pt idx="613">
                  <c:v>3.2323090909090917</c:v>
                </c:pt>
                <c:pt idx="614">
                  <c:v>3.2530363636363679</c:v>
                </c:pt>
                <c:pt idx="615">
                  <c:v>3.2551818181818222</c:v>
                </c:pt>
                <c:pt idx="616">
                  <c:v>3.1712909090909083</c:v>
                </c:pt>
                <c:pt idx="617">
                  <c:v>3.1408545454545451</c:v>
                </c:pt>
                <c:pt idx="618">
                  <c:v>3.1109818181818212</c:v>
                </c:pt>
                <c:pt idx="619">
                  <c:v>3.1112727272727279</c:v>
                </c:pt>
                <c:pt idx="620">
                  <c:v>3.1527454545454527</c:v>
                </c:pt>
                <c:pt idx="621">
                  <c:v>3.1772727272727281</c:v>
                </c:pt>
                <c:pt idx="622">
                  <c:v>3.2512545454545454</c:v>
                </c:pt>
                <c:pt idx="623">
                  <c:v>3.2621090909090942</c:v>
                </c:pt>
                <c:pt idx="624">
                  <c:v>3.2484545454545484</c:v>
                </c:pt>
                <c:pt idx="625">
                  <c:v>3.2416181818181786</c:v>
                </c:pt>
                <c:pt idx="626">
                  <c:v>3.2047818181818228</c:v>
                </c:pt>
                <c:pt idx="627">
                  <c:v>3.1330181818181795</c:v>
                </c:pt>
                <c:pt idx="628">
                  <c:v>3.1056909090909093</c:v>
                </c:pt>
                <c:pt idx="629">
                  <c:v>3.0681090909090911</c:v>
                </c:pt>
                <c:pt idx="630">
                  <c:v>3.0088000000000004</c:v>
                </c:pt>
                <c:pt idx="631">
                  <c:v>2.9912727272727269</c:v>
                </c:pt>
                <c:pt idx="632">
                  <c:v>2.9828545454545448</c:v>
                </c:pt>
                <c:pt idx="633">
                  <c:v>2.9779090909090904</c:v>
                </c:pt>
                <c:pt idx="634">
                  <c:v>3.0029454545454537</c:v>
                </c:pt>
                <c:pt idx="635">
                  <c:v>2.9863090909090877</c:v>
                </c:pt>
                <c:pt idx="636">
                  <c:v>3.0148909090909077</c:v>
                </c:pt>
                <c:pt idx="637">
                  <c:v>3.043690909090909</c:v>
                </c:pt>
                <c:pt idx="638">
                  <c:v>3.0349464285714278</c:v>
                </c:pt>
                <c:pt idx="639">
                  <c:v>3.0237142857142882</c:v>
                </c:pt>
                <c:pt idx="640">
                  <c:v>3.0330000000000013</c:v>
                </c:pt>
                <c:pt idx="641">
                  <c:v>3.0448035714285715</c:v>
                </c:pt>
                <c:pt idx="642">
                  <c:v>3.0252982456140352</c:v>
                </c:pt>
                <c:pt idx="643">
                  <c:v>3.021321428571432</c:v>
                </c:pt>
                <c:pt idx="644">
                  <c:v>3.0231578947368432</c:v>
                </c:pt>
                <c:pt idx="645">
                  <c:v>3.0609649122807032</c:v>
                </c:pt>
                <c:pt idx="646">
                  <c:v>3.0479473684210596</c:v>
                </c:pt>
                <c:pt idx="647">
                  <c:v>3.1121016949152529</c:v>
                </c:pt>
                <c:pt idx="648">
                  <c:v>3.1909999999999998</c:v>
                </c:pt>
                <c:pt idx="649">
                  <c:v>3.1843448275862092</c:v>
                </c:pt>
                <c:pt idx="650">
                  <c:v>3.1812203389830511</c:v>
                </c:pt>
                <c:pt idx="651">
                  <c:v>3.1869152542372881</c:v>
                </c:pt>
                <c:pt idx="652">
                  <c:v>3.1295666666666682</c:v>
                </c:pt>
                <c:pt idx="653">
                  <c:v>3.0482000000000009</c:v>
                </c:pt>
                <c:pt idx="654">
                  <c:v>3.075566666666667</c:v>
                </c:pt>
                <c:pt idx="655">
                  <c:v>3.0039999999999991</c:v>
                </c:pt>
                <c:pt idx="656">
                  <c:v>2.9916666666666667</c:v>
                </c:pt>
                <c:pt idx="657">
                  <c:v>2.9693666666666672</c:v>
                </c:pt>
                <c:pt idx="658">
                  <c:v>2.9391833333333333</c:v>
                </c:pt>
                <c:pt idx="659">
                  <c:v>2.9355499999999961</c:v>
                </c:pt>
                <c:pt idx="660">
                  <c:v>2.9428999999999967</c:v>
                </c:pt>
                <c:pt idx="661">
                  <c:v>2.9770163934426224</c:v>
                </c:pt>
                <c:pt idx="662">
                  <c:v>2.9885081967213112</c:v>
                </c:pt>
                <c:pt idx="663">
                  <c:v>3.0376885245901613</c:v>
                </c:pt>
                <c:pt idx="664">
                  <c:v>3.170161290322584</c:v>
                </c:pt>
                <c:pt idx="665">
                  <c:v>3.2456612903225812</c:v>
                </c:pt>
                <c:pt idx="666">
                  <c:v>3.3843548387096791</c:v>
                </c:pt>
                <c:pt idx="667">
                  <c:v>3.4500967741935487</c:v>
                </c:pt>
              </c:numCache>
            </c:numRef>
          </c:val>
        </c:ser>
        <c:ser>
          <c:idx val="1"/>
          <c:order val="1"/>
          <c:tx>
            <c:strRef>
              <c:f>货币!$BV$3</c:f>
              <c:strCache>
                <c:ptCount val="1"/>
                <c:pt idx="0">
                  <c:v>一年期</c:v>
                </c:pt>
              </c:strCache>
            </c:strRef>
          </c:tx>
          <c:marker>
            <c:symbol val="none"/>
          </c:marker>
          <c:cat>
            <c:numRef>
              <c:f>货币!$A$4:$A$671</c:f>
              <c:numCache>
                <c:formatCode>yyyy/mm/dd</c:formatCode>
                <c:ptCount val="668"/>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40231</c:v>
                </c:pt>
                <c:pt idx="31">
                  <c:v>40232</c:v>
                </c:pt>
                <c:pt idx="32">
                  <c:v>40233</c:v>
                </c:pt>
                <c:pt idx="33">
                  <c:v>40234</c:v>
                </c:pt>
                <c:pt idx="34">
                  <c:v>40235</c:v>
                </c:pt>
                <c:pt idx="35">
                  <c:v>40238</c:v>
                </c:pt>
                <c:pt idx="36">
                  <c:v>40239</c:v>
                </c:pt>
                <c:pt idx="37">
                  <c:v>40240</c:v>
                </c:pt>
                <c:pt idx="38">
                  <c:v>40241</c:v>
                </c:pt>
                <c:pt idx="39">
                  <c:v>40242</c:v>
                </c:pt>
                <c:pt idx="40">
                  <c:v>40245</c:v>
                </c:pt>
                <c:pt idx="41">
                  <c:v>40246</c:v>
                </c:pt>
                <c:pt idx="42">
                  <c:v>40247</c:v>
                </c:pt>
                <c:pt idx="43">
                  <c:v>40248</c:v>
                </c:pt>
                <c:pt idx="44">
                  <c:v>40249</c:v>
                </c:pt>
                <c:pt idx="45">
                  <c:v>40252</c:v>
                </c:pt>
                <c:pt idx="46">
                  <c:v>40253</c:v>
                </c:pt>
                <c:pt idx="47">
                  <c:v>40254</c:v>
                </c:pt>
                <c:pt idx="48">
                  <c:v>40255</c:v>
                </c:pt>
                <c:pt idx="49">
                  <c:v>40256</c:v>
                </c:pt>
                <c:pt idx="50">
                  <c:v>40259</c:v>
                </c:pt>
                <c:pt idx="51">
                  <c:v>40260</c:v>
                </c:pt>
                <c:pt idx="52">
                  <c:v>40261</c:v>
                </c:pt>
                <c:pt idx="53">
                  <c:v>40262</c:v>
                </c:pt>
                <c:pt idx="54">
                  <c:v>40263</c:v>
                </c:pt>
                <c:pt idx="55">
                  <c:v>40266</c:v>
                </c:pt>
                <c:pt idx="56">
                  <c:v>40267</c:v>
                </c:pt>
                <c:pt idx="57">
                  <c:v>40268</c:v>
                </c:pt>
                <c:pt idx="58">
                  <c:v>40269</c:v>
                </c:pt>
                <c:pt idx="59">
                  <c:v>40270</c:v>
                </c:pt>
                <c:pt idx="60">
                  <c:v>40274</c:v>
                </c:pt>
                <c:pt idx="61">
                  <c:v>40275</c:v>
                </c:pt>
                <c:pt idx="62">
                  <c:v>40276</c:v>
                </c:pt>
                <c:pt idx="63">
                  <c:v>40277</c:v>
                </c:pt>
                <c:pt idx="64">
                  <c:v>40280</c:v>
                </c:pt>
                <c:pt idx="65">
                  <c:v>40281</c:v>
                </c:pt>
                <c:pt idx="66">
                  <c:v>40282</c:v>
                </c:pt>
                <c:pt idx="67">
                  <c:v>40283</c:v>
                </c:pt>
                <c:pt idx="68">
                  <c:v>40284</c:v>
                </c:pt>
                <c:pt idx="69">
                  <c:v>40287</c:v>
                </c:pt>
                <c:pt idx="70">
                  <c:v>40288</c:v>
                </c:pt>
                <c:pt idx="71">
                  <c:v>40289</c:v>
                </c:pt>
                <c:pt idx="72">
                  <c:v>40290</c:v>
                </c:pt>
                <c:pt idx="73">
                  <c:v>40291</c:v>
                </c:pt>
                <c:pt idx="74">
                  <c:v>40294</c:v>
                </c:pt>
                <c:pt idx="75">
                  <c:v>40295</c:v>
                </c:pt>
                <c:pt idx="76">
                  <c:v>40296</c:v>
                </c:pt>
                <c:pt idx="77">
                  <c:v>40297</c:v>
                </c:pt>
                <c:pt idx="78">
                  <c:v>40298</c:v>
                </c:pt>
                <c:pt idx="79">
                  <c:v>40302</c:v>
                </c:pt>
                <c:pt idx="80">
                  <c:v>40303</c:v>
                </c:pt>
                <c:pt idx="81">
                  <c:v>40304</c:v>
                </c:pt>
                <c:pt idx="82">
                  <c:v>40305</c:v>
                </c:pt>
                <c:pt idx="83">
                  <c:v>40308</c:v>
                </c:pt>
                <c:pt idx="84">
                  <c:v>40309</c:v>
                </c:pt>
                <c:pt idx="85">
                  <c:v>40310</c:v>
                </c:pt>
                <c:pt idx="86">
                  <c:v>40311</c:v>
                </c:pt>
                <c:pt idx="87">
                  <c:v>40312</c:v>
                </c:pt>
                <c:pt idx="88">
                  <c:v>40315</c:v>
                </c:pt>
                <c:pt idx="89">
                  <c:v>40316</c:v>
                </c:pt>
                <c:pt idx="90">
                  <c:v>40317</c:v>
                </c:pt>
                <c:pt idx="91">
                  <c:v>40318</c:v>
                </c:pt>
                <c:pt idx="92">
                  <c:v>40319</c:v>
                </c:pt>
                <c:pt idx="93">
                  <c:v>40322</c:v>
                </c:pt>
                <c:pt idx="94">
                  <c:v>40323</c:v>
                </c:pt>
                <c:pt idx="95">
                  <c:v>40324</c:v>
                </c:pt>
                <c:pt idx="96">
                  <c:v>40325</c:v>
                </c:pt>
                <c:pt idx="97">
                  <c:v>40326</c:v>
                </c:pt>
                <c:pt idx="98">
                  <c:v>40329</c:v>
                </c:pt>
                <c:pt idx="99">
                  <c:v>40330</c:v>
                </c:pt>
                <c:pt idx="100">
                  <c:v>40331</c:v>
                </c:pt>
                <c:pt idx="101">
                  <c:v>40332</c:v>
                </c:pt>
                <c:pt idx="102">
                  <c:v>40333</c:v>
                </c:pt>
                <c:pt idx="103">
                  <c:v>40336</c:v>
                </c:pt>
                <c:pt idx="104">
                  <c:v>40337</c:v>
                </c:pt>
                <c:pt idx="105">
                  <c:v>40338</c:v>
                </c:pt>
                <c:pt idx="106">
                  <c:v>40339</c:v>
                </c:pt>
                <c:pt idx="107">
                  <c:v>40340</c:v>
                </c:pt>
                <c:pt idx="108">
                  <c:v>40346</c:v>
                </c:pt>
                <c:pt idx="109">
                  <c:v>40347</c:v>
                </c:pt>
                <c:pt idx="110">
                  <c:v>40350</c:v>
                </c:pt>
                <c:pt idx="111">
                  <c:v>40351</c:v>
                </c:pt>
                <c:pt idx="112">
                  <c:v>40352</c:v>
                </c:pt>
                <c:pt idx="113">
                  <c:v>40353</c:v>
                </c:pt>
                <c:pt idx="114">
                  <c:v>40354</c:v>
                </c:pt>
                <c:pt idx="115">
                  <c:v>40357</c:v>
                </c:pt>
                <c:pt idx="116">
                  <c:v>40358</c:v>
                </c:pt>
                <c:pt idx="117">
                  <c:v>40359</c:v>
                </c:pt>
                <c:pt idx="118">
                  <c:v>40360</c:v>
                </c:pt>
                <c:pt idx="119">
                  <c:v>40361</c:v>
                </c:pt>
                <c:pt idx="120">
                  <c:v>40364</c:v>
                </c:pt>
                <c:pt idx="121">
                  <c:v>40365</c:v>
                </c:pt>
                <c:pt idx="122">
                  <c:v>40366</c:v>
                </c:pt>
                <c:pt idx="123">
                  <c:v>40367</c:v>
                </c:pt>
                <c:pt idx="124">
                  <c:v>40368</c:v>
                </c:pt>
                <c:pt idx="125">
                  <c:v>40371</c:v>
                </c:pt>
                <c:pt idx="126">
                  <c:v>40372</c:v>
                </c:pt>
                <c:pt idx="127">
                  <c:v>40373</c:v>
                </c:pt>
                <c:pt idx="128">
                  <c:v>40374</c:v>
                </c:pt>
                <c:pt idx="129">
                  <c:v>40375</c:v>
                </c:pt>
                <c:pt idx="130">
                  <c:v>40378</c:v>
                </c:pt>
                <c:pt idx="131">
                  <c:v>40379</c:v>
                </c:pt>
                <c:pt idx="132">
                  <c:v>40380</c:v>
                </c:pt>
                <c:pt idx="133">
                  <c:v>40381</c:v>
                </c:pt>
                <c:pt idx="134">
                  <c:v>40382</c:v>
                </c:pt>
                <c:pt idx="135">
                  <c:v>40385</c:v>
                </c:pt>
                <c:pt idx="136">
                  <c:v>40386</c:v>
                </c:pt>
                <c:pt idx="137">
                  <c:v>40387</c:v>
                </c:pt>
                <c:pt idx="138">
                  <c:v>40388</c:v>
                </c:pt>
                <c:pt idx="139">
                  <c:v>40389</c:v>
                </c:pt>
                <c:pt idx="140">
                  <c:v>40392</c:v>
                </c:pt>
                <c:pt idx="141">
                  <c:v>40393</c:v>
                </c:pt>
                <c:pt idx="142">
                  <c:v>40394</c:v>
                </c:pt>
                <c:pt idx="143">
                  <c:v>40395</c:v>
                </c:pt>
                <c:pt idx="144">
                  <c:v>40396</c:v>
                </c:pt>
                <c:pt idx="145">
                  <c:v>40399</c:v>
                </c:pt>
                <c:pt idx="146">
                  <c:v>40400</c:v>
                </c:pt>
                <c:pt idx="147">
                  <c:v>40401</c:v>
                </c:pt>
                <c:pt idx="148">
                  <c:v>40402</c:v>
                </c:pt>
                <c:pt idx="149">
                  <c:v>40403</c:v>
                </c:pt>
                <c:pt idx="150">
                  <c:v>40406</c:v>
                </c:pt>
                <c:pt idx="151">
                  <c:v>40407</c:v>
                </c:pt>
                <c:pt idx="152">
                  <c:v>40408</c:v>
                </c:pt>
                <c:pt idx="153">
                  <c:v>40409</c:v>
                </c:pt>
                <c:pt idx="154">
                  <c:v>40410</c:v>
                </c:pt>
                <c:pt idx="155">
                  <c:v>40413</c:v>
                </c:pt>
                <c:pt idx="156">
                  <c:v>40414</c:v>
                </c:pt>
                <c:pt idx="157">
                  <c:v>40415</c:v>
                </c:pt>
                <c:pt idx="158">
                  <c:v>40416</c:v>
                </c:pt>
                <c:pt idx="159">
                  <c:v>40417</c:v>
                </c:pt>
                <c:pt idx="160">
                  <c:v>40420</c:v>
                </c:pt>
                <c:pt idx="161">
                  <c:v>40421</c:v>
                </c:pt>
                <c:pt idx="162">
                  <c:v>40422</c:v>
                </c:pt>
                <c:pt idx="163">
                  <c:v>40423</c:v>
                </c:pt>
                <c:pt idx="164">
                  <c:v>40424</c:v>
                </c:pt>
                <c:pt idx="165">
                  <c:v>40427</c:v>
                </c:pt>
                <c:pt idx="166">
                  <c:v>40428</c:v>
                </c:pt>
                <c:pt idx="167">
                  <c:v>40429</c:v>
                </c:pt>
                <c:pt idx="168">
                  <c:v>40430</c:v>
                </c:pt>
                <c:pt idx="169">
                  <c:v>40431</c:v>
                </c:pt>
                <c:pt idx="170">
                  <c:v>40434</c:v>
                </c:pt>
                <c:pt idx="171">
                  <c:v>40435</c:v>
                </c:pt>
                <c:pt idx="172">
                  <c:v>40436</c:v>
                </c:pt>
                <c:pt idx="173">
                  <c:v>40437</c:v>
                </c:pt>
                <c:pt idx="174">
                  <c:v>40438</c:v>
                </c:pt>
                <c:pt idx="175">
                  <c:v>40441</c:v>
                </c:pt>
                <c:pt idx="176">
                  <c:v>40442</c:v>
                </c:pt>
                <c:pt idx="177">
                  <c:v>40448</c:v>
                </c:pt>
                <c:pt idx="178">
                  <c:v>40449</c:v>
                </c:pt>
                <c:pt idx="179">
                  <c:v>40450</c:v>
                </c:pt>
                <c:pt idx="180">
                  <c:v>40451</c:v>
                </c:pt>
                <c:pt idx="181">
                  <c:v>40459</c:v>
                </c:pt>
                <c:pt idx="182">
                  <c:v>40462</c:v>
                </c:pt>
                <c:pt idx="183">
                  <c:v>40463</c:v>
                </c:pt>
                <c:pt idx="184">
                  <c:v>40464</c:v>
                </c:pt>
                <c:pt idx="185">
                  <c:v>40465</c:v>
                </c:pt>
                <c:pt idx="186">
                  <c:v>40466</c:v>
                </c:pt>
                <c:pt idx="187">
                  <c:v>40469</c:v>
                </c:pt>
                <c:pt idx="188">
                  <c:v>40470</c:v>
                </c:pt>
                <c:pt idx="189">
                  <c:v>40471</c:v>
                </c:pt>
                <c:pt idx="190">
                  <c:v>40472</c:v>
                </c:pt>
                <c:pt idx="191">
                  <c:v>40473</c:v>
                </c:pt>
                <c:pt idx="192">
                  <c:v>40476</c:v>
                </c:pt>
                <c:pt idx="193">
                  <c:v>40477</c:v>
                </c:pt>
                <c:pt idx="194">
                  <c:v>40478</c:v>
                </c:pt>
                <c:pt idx="195">
                  <c:v>40479</c:v>
                </c:pt>
                <c:pt idx="196">
                  <c:v>40480</c:v>
                </c:pt>
                <c:pt idx="197">
                  <c:v>40483</c:v>
                </c:pt>
                <c:pt idx="198">
                  <c:v>40484</c:v>
                </c:pt>
                <c:pt idx="199">
                  <c:v>40485</c:v>
                </c:pt>
                <c:pt idx="200">
                  <c:v>40486</c:v>
                </c:pt>
                <c:pt idx="201">
                  <c:v>40487</c:v>
                </c:pt>
                <c:pt idx="202">
                  <c:v>40490</c:v>
                </c:pt>
                <c:pt idx="203">
                  <c:v>40491</c:v>
                </c:pt>
                <c:pt idx="204">
                  <c:v>40492</c:v>
                </c:pt>
                <c:pt idx="205">
                  <c:v>40493</c:v>
                </c:pt>
                <c:pt idx="206">
                  <c:v>40494</c:v>
                </c:pt>
                <c:pt idx="207">
                  <c:v>40497</c:v>
                </c:pt>
                <c:pt idx="208">
                  <c:v>40498</c:v>
                </c:pt>
                <c:pt idx="209">
                  <c:v>40499</c:v>
                </c:pt>
                <c:pt idx="210">
                  <c:v>40500</c:v>
                </c:pt>
                <c:pt idx="211">
                  <c:v>40501</c:v>
                </c:pt>
                <c:pt idx="212">
                  <c:v>40504</c:v>
                </c:pt>
                <c:pt idx="213">
                  <c:v>40505</c:v>
                </c:pt>
                <c:pt idx="214">
                  <c:v>40506</c:v>
                </c:pt>
                <c:pt idx="215">
                  <c:v>40507</c:v>
                </c:pt>
                <c:pt idx="216">
                  <c:v>40508</c:v>
                </c:pt>
                <c:pt idx="217">
                  <c:v>40511</c:v>
                </c:pt>
                <c:pt idx="218">
                  <c:v>40512</c:v>
                </c:pt>
                <c:pt idx="219">
                  <c:v>40513</c:v>
                </c:pt>
                <c:pt idx="220">
                  <c:v>40514</c:v>
                </c:pt>
                <c:pt idx="221">
                  <c:v>40515</c:v>
                </c:pt>
                <c:pt idx="222">
                  <c:v>40518</c:v>
                </c:pt>
                <c:pt idx="223">
                  <c:v>40519</c:v>
                </c:pt>
                <c:pt idx="224">
                  <c:v>40520</c:v>
                </c:pt>
                <c:pt idx="225">
                  <c:v>40521</c:v>
                </c:pt>
                <c:pt idx="226">
                  <c:v>40522</c:v>
                </c:pt>
                <c:pt idx="227">
                  <c:v>40525</c:v>
                </c:pt>
                <c:pt idx="228">
                  <c:v>40526</c:v>
                </c:pt>
                <c:pt idx="229">
                  <c:v>40527</c:v>
                </c:pt>
                <c:pt idx="230">
                  <c:v>40528</c:v>
                </c:pt>
                <c:pt idx="231">
                  <c:v>40529</c:v>
                </c:pt>
                <c:pt idx="232">
                  <c:v>40532</c:v>
                </c:pt>
                <c:pt idx="233">
                  <c:v>40533</c:v>
                </c:pt>
                <c:pt idx="234">
                  <c:v>40534</c:v>
                </c:pt>
                <c:pt idx="235">
                  <c:v>40535</c:v>
                </c:pt>
                <c:pt idx="236">
                  <c:v>40536</c:v>
                </c:pt>
                <c:pt idx="237">
                  <c:v>40539</c:v>
                </c:pt>
                <c:pt idx="238">
                  <c:v>40540</c:v>
                </c:pt>
                <c:pt idx="239">
                  <c:v>40541</c:v>
                </c:pt>
                <c:pt idx="240">
                  <c:v>40542</c:v>
                </c:pt>
                <c:pt idx="241">
                  <c:v>40543</c:v>
                </c:pt>
                <c:pt idx="242">
                  <c:v>40547</c:v>
                </c:pt>
                <c:pt idx="243">
                  <c:v>40548</c:v>
                </c:pt>
                <c:pt idx="244">
                  <c:v>40549</c:v>
                </c:pt>
                <c:pt idx="245">
                  <c:v>40550</c:v>
                </c:pt>
                <c:pt idx="246">
                  <c:v>40553</c:v>
                </c:pt>
                <c:pt idx="247">
                  <c:v>40554</c:v>
                </c:pt>
                <c:pt idx="248">
                  <c:v>40555</c:v>
                </c:pt>
                <c:pt idx="249">
                  <c:v>40556</c:v>
                </c:pt>
                <c:pt idx="250">
                  <c:v>40557</c:v>
                </c:pt>
                <c:pt idx="251">
                  <c:v>40560</c:v>
                </c:pt>
                <c:pt idx="252">
                  <c:v>40561</c:v>
                </c:pt>
                <c:pt idx="253">
                  <c:v>40562</c:v>
                </c:pt>
                <c:pt idx="254">
                  <c:v>40563</c:v>
                </c:pt>
                <c:pt idx="255">
                  <c:v>40564</c:v>
                </c:pt>
                <c:pt idx="256">
                  <c:v>40567</c:v>
                </c:pt>
                <c:pt idx="257">
                  <c:v>40568</c:v>
                </c:pt>
                <c:pt idx="258">
                  <c:v>40569</c:v>
                </c:pt>
                <c:pt idx="259">
                  <c:v>40570</c:v>
                </c:pt>
                <c:pt idx="260">
                  <c:v>40571</c:v>
                </c:pt>
                <c:pt idx="261">
                  <c:v>40574</c:v>
                </c:pt>
                <c:pt idx="262">
                  <c:v>40575</c:v>
                </c:pt>
                <c:pt idx="263">
                  <c:v>40583</c:v>
                </c:pt>
                <c:pt idx="264">
                  <c:v>40584</c:v>
                </c:pt>
                <c:pt idx="265">
                  <c:v>40585</c:v>
                </c:pt>
                <c:pt idx="266">
                  <c:v>40588</c:v>
                </c:pt>
                <c:pt idx="267">
                  <c:v>40589</c:v>
                </c:pt>
                <c:pt idx="268">
                  <c:v>40590</c:v>
                </c:pt>
                <c:pt idx="269">
                  <c:v>40591</c:v>
                </c:pt>
                <c:pt idx="270">
                  <c:v>40592</c:v>
                </c:pt>
                <c:pt idx="271">
                  <c:v>40595</c:v>
                </c:pt>
                <c:pt idx="272">
                  <c:v>40596</c:v>
                </c:pt>
                <c:pt idx="273">
                  <c:v>40597</c:v>
                </c:pt>
                <c:pt idx="274">
                  <c:v>40598</c:v>
                </c:pt>
                <c:pt idx="275">
                  <c:v>40599</c:v>
                </c:pt>
                <c:pt idx="276">
                  <c:v>40602</c:v>
                </c:pt>
                <c:pt idx="277">
                  <c:v>40603</c:v>
                </c:pt>
                <c:pt idx="278">
                  <c:v>40604</c:v>
                </c:pt>
                <c:pt idx="279">
                  <c:v>40605</c:v>
                </c:pt>
                <c:pt idx="280">
                  <c:v>40606</c:v>
                </c:pt>
                <c:pt idx="281">
                  <c:v>40609</c:v>
                </c:pt>
                <c:pt idx="282">
                  <c:v>40610</c:v>
                </c:pt>
                <c:pt idx="283">
                  <c:v>40611</c:v>
                </c:pt>
                <c:pt idx="284">
                  <c:v>40612</c:v>
                </c:pt>
                <c:pt idx="285">
                  <c:v>40613</c:v>
                </c:pt>
                <c:pt idx="286">
                  <c:v>40616</c:v>
                </c:pt>
                <c:pt idx="287">
                  <c:v>40617</c:v>
                </c:pt>
                <c:pt idx="288">
                  <c:v>40618</c:v>
                </c:pt>
                <c:pt idx="289">
                  <c:v>40619</c:v>
                </c:pt>
                <c:pt idx="290">
                  <c:v>40620</c:v>
                </c:pt>
                <c:pt idx="291">
                  <c:v>40623</c:v>
                </c:pt>
                <c:pt idx="292">
                  <c:v>40624</c:v>
                </c:pt>
                <c:pt idx="293">
                  <c:v>40625</c:v>
                </c:pt>
                <c:pt idx="294">
                  <c:v>40626</c:v>
                </c:pt>
                <c:pt idx="295">
                  <c:v>40627</c:v>
                </c:pt>
                <c:pt idx="296">
                  <c:v>40630</c:v>
                </c:pt>
                <c:pt idx="297">
                  <c:v>40631</c:v>
                </c:pt>
                <c:pt idx="298">
                  <c:v>40632</c:v>
                </c:pt>
                <c:pt idx="299">
                  <c:v>40633</c:v>
                </c:pt>
                <c:pt idx="300">
                  <c:v>40634</c:v>
                </c:pt>
                <c:pt idx="301">
                  <c:v>40639</c:v>
                </c:pt>
                <c:pt idx="302">
                  <c:v>40640</c:v>
                </c:pt>
                <c:pt idx="303">
                  <c:v>40641</c:v>
                </c:pt>
                <c:pt idx="304">
                  <c:v>40644</c:v>
                </c:pt>
                <c:pt idx="305">
                  <c:v>40645</c:v>
                </c:pt>
                <c:pt idx="306">
                  <c:v>40646</c:v>
                </c:pt>
                <c:pt idx="307">
                  <c:v>40647</c:v>
                </c:pt>
                <c:pt idx="308">
                  <c:v>40648</c:v>
                </c:pt>
                <c:pt idx="309">
                  <c:v>40651</c:v>
                </c:pt>
                <c:pt idx="310">
                  <c:v>40652</c:v>
                </c:pt>
                <c:pt idx="311">
                  <c:v>40653</c:v>
                </c:pt>
                <c:pt idx="312">
                  <c:v>40654</c:v>
                </c:pt>
                <c:pt idx="313">
                  <c:v>40655</c:v>
                </c:pt>
                <c:pt idx="314">
                  <c:v>40658</c:v>
                </c:pt>
                <c:pt idx="315">
                  <c:v>40659</c:v>
                </c:pt>
                <c:pt idx="316">
                  <c:v>40660</c:v>
                </c:pt>
                <c:pt idx="317">
                  <c:v>40661</c:v>
                </c:pt>
                <c:pt idx="318">
                  <c:v>40662</c:v>
                </c:pt>
                <c:pt idx="319">
                  <c:v>40666</c:v>
                </c:pt>
                <c:pt idx="320">
                  <c:v>40667</c:v>
                </c:pt>
                <c:pt idx="321">
                  <c:v>40668</c:v>
                </c:pt>
                <c:pt idx="322">
                  <c:v>40669</c:v>
                </c:pt>
                <c:pt idx="323">
                  <c:v>40672</c:v>
                </c:pt>
                <c:pt idx="324">
                  <c:v>40673</c:v>
                </c:pt>
                <c:pt idx="325">
                  <c:v>40674</c:v>
                </c:pt>
                <c:pt idx="326">
                  <c:v>40675</c:v>
                </c:pt>
                <c:pt idx="327">
                  <c:v>40676</c:v>
                </c:pt>
                <c:pt idx="328">
                  <c:v>40679</c:v>
                </c:pt>
                <c:pt idx="329">
                  <c:v>40680</c:v>
                </c:pt>
                <c:pt idx="330">
                  <c:v>40681</c:v>
                </c:pt>
                <c:pt idx="331">
                  <c:v>40682</c:v>
                </c:pt>
                <c:pt idx="332">
                  <c:v>40683</c:v>
                </c:pt>
                <c:pt idx="333">
                  <c:v>40686</c:v>
                </c:pt>
                <c:pt idx="334">
                  <c:v>40687</c:v>
                </c:pt>
                <c:pt idx="335">
                  <c:v>40688</c:v>
                </c:pt>
                <c:pt idx="336">
                  <c:v>40689</c:v>
                </c:pt>
                <c:pt idx="337">
                  <c:v>40690</c:v>
                </c:pt>
                <c:pt idx="338">
                  <c:v>40693</c:v>
                </c:pt>
                <c:pt idx="339">
                  <c:v>40694</c:v>
                </c:pt>
                <c:pt idx="340">
                  <c:v>40695</c:v>
                </c:pt>
                <c:pt idx="341">
                  <c:v>40696</c:v>
                </c:pt>
                <c:pt idx="342">
                  <c:v>40697</c:v>
                </c:pt>
                <c:pt idx="343">
                  <c:v>40701</c:v>
                </c:pt>
                <c:pt idx="344">
                  <c:v>40702</c:v>
                </c:pt>
                <c:pt idx="345">
                  <c:v>40703</c:v>
                </c:pt>
                <c:pt idx="346">
                  <c:v>40704</c:v>
                </c:pt>
                <c:pt idx="347">
                  <c:v>40707</c:v>
                </c:pt>
                <c:pt idx="348">
                  <c:v>40708</c:v>
                </c:pt>
                <c:pt idx="349">
                  <c:v>40709</c:v>
                </c:pt>
                <c:pt idx="350">
                  <c:v>40710</c:v>
                </c:pt>
                <c:pt idx="351">
                  <c:v>40711</c:v>
                </c:pt>
                <c:pt idx="352">
                  <c:v>40714</c:v>
                </c:pt>
                <c:pt idx="353">
                  <c:v>40715</c:v>
                </c:pt>
                <c:pt idx="354">
                  <c:v>40716</c:v>
                </c:pt>
                <c:pt idx="355">
                  <c:v>40717</c:v>
                </c:pt>
                <c:pt idx="356">
                  <c:v>40718</c:v>
                </c:pt>
                <c:pt idx="357">
                  <c:v>40721</c:v>
                </c:pt>
                <c:pt idx="358">
                  <c:v>40722</c:v>
                </c:pt>
                <c:pt idx="359">
                  <c:v>40723</c:v>
                </c:pt>
                <c:pt idx="360">
                  <c:v>40724</c:v>
                </c:pt>
                <c:pt idx="361">
                  <c:v>40725</c:v>
                </c:pt>
                <c:pt idx="362">
                  <c:v>40728</c:v>
                </c:pt>
                <c:pt idx="363">
                  <c:v>40729</c:v>
                </c:pt>
                <c:pt idx="364">
                  <c:v>40730</c:v>
                </c:pt>
                <c:pt idx="365">
                  <c:v>40731</c:v>
                </c:pt>
                <c:pt idx="366">
                  <c:v>40732</c:v>
                </c:pt>
                <c:pt idx="367">
                  <c:v>40735</c:v>
                </c:pt>
                <c:pt idx="368">
                  <c:v>40736</c:v>
                </c:pt>
                <c:pt idx="369">
                  <c:v>40737</c:v>
                </c:pt>
                <c:pt idx="370">
                  <c:v>40738</c:v>
                </c:pt>
                <c:pt idx="371">
                  <c:v>40739</c:v>
                </c:pt>
                <c:pt idx="372">
                  <c:v>40742</c:v>
                </c:pt>
                <c:pt idx="373">
                  <c:v>40743</c:v>
                </c:pt>
                <c:pt idx="374">
                  <c:v>40744</c:v>
                </c:pt>
                <c:pt idx="375">
                  <c:v>40745</c:v>
                </c:pt>
                <c:pt idx="376">
                  <c:v>40746</c:v>
                </c:pt>
                <c:pt idx="377">
                  <c:v>40749</c:v>
                </c:pt>
                <c:pt idx="378">
                  <c:v>40750</c:v>
                </c:pt>
                <c:pt idx="379">
                  <c:v>40751</c:v>
                </c:pt>
                <c:pt idx="380">
                  <c:v>40752</c:v>
                </c:pt>
                <c:pt idx="381">
                  <c:v>40753</c:v>
                </c:pt>
                <c:pt idx="382">
                  <c:v>40756</c:v>
                </c:pt>
                <c:pt idx="383">
                  <c:v>40757</c:v>
                </c:pt>
                <c:pt idx="384">
                  <c:v>40758</c:v>
                </c:pt>
                <c:pt idx="385">
                  <c:v>40759</c:v>
                </c:pt>
                <c:pt idx="386">
                  <c:v>40760</c:v>
                </c:pt>
                <c:pt idx="387">
                  <c:v>40763</c:v>
                </c:pt>
                <c:pt idx="388">
                  <c:v>40764</c:v>
                </c:pt>
                <c:pt idx="389">
                  <c:v>40765</c:v>
                </c:pt>
                <c:pt idx="390">
                  <c:v>40766</c:v>
                </c:pt>
                <c:pt idx="391">
                  <c:v>40767</c:v>
                </c:pt>
                <c:pt idx="392">
                  <c:v>40770</c:v>
                </c:pt>
                <c:pt idx="393">
                  <c:v>40771</c:v>
                </c:pt>
                <c:pt idx="394">
                  <c:v>40772</c:v>
                </c:pt>
                <c:pt idx="395">
                  <c:v>40773</c:v>
                </c:pt>
                <c:pt idx="396">
                  <c:v>40774</c:v>
                </c:pt>
                <c:pt idx="397">
                  <c:v>40777</c:v>
                </c:pt>
                <c:pt idx="398">
                  <c:v>40778</c:v>
                </c:pt>
                <c:pt idx="399">
                  <c:v>40779</c:v>
                </c:pt>
                <c:pt idx="400">
                  <c:v>40780</c:v>
                </c:pt>
                <c:pt idx="401">
                  <c:v>40781</c:v>
                </c:pt>
                <c:pt idx="402">
                  <c:v>40784</c:v>
                </c:pt>
                <c:pt idx="403">
                  <c:v>40785</c:v>
                </c:pt>
                <c:pt idx="404">
                  <c:v>40786</c:v>
                </c:pt>
                <c:pt idx="405">
                  <c:v>40787</c:v>
                </c:pt>
                <c:pt idx="406">
                  <c:v>40788</c:v>
                </c:pt>
                <c:pt idx="407">
                  <c:v>40791</c:v>
                </c:pt>
                <c:pt idx="408">
                  <c:v>40792</c:v>
                </c:pt>
                <c:pt idx="409">
                  <c:v>40793</c:v>
                </c:pt>
                <c:pt idx="410">
                  <c:v>40794</c:v>
                </c:pt>
                <c:pt idx="411">
                  <c:v>40795</c:v>
                </c:pt>
                <c:pt idx="412">
                  <c:v>40799</c:v>
                </c:pt>
                <c:pt idx="413">
                  <c:v>40800</c:v>
                </c:pt>
                <c:pt idx="414">
                  <c:v>40801</c:v>
                </c:pt>
                <c:pt idx="415">
                  <c:v>40802</c:v>
                </c:pt>
                <c:pt idx="416">
                  <c:v>40805</c:v>
                </c:pt>
                <c:pt idx="417">
                  <c:v>40806</c:v>
                </c:pt>
                <c:pt idx="418">
                  <c:v>40807</c:v>
                </c:pt>
                <c:pt idx="419">
                  <c:v>40808</c:v>
                </c:pt>
                <c:pt idx="420">
                  <c:v>40809</c:v>
                </c:pt>
                <c:pt idx="421">
                  <c:v>40812</c:v>
                </c:pt>
                <c:pt idx="422">
                  <c:v>40813</c:v>
                </c:pt>
                <c:pt idx="423">
                  <c:v>40814</c:v>
                </c:pt>
                <c:pt idx="424">
                  <c:v>40815</c:v>
                </c:pt>
                <c:pt idx="425">
                  <c:v>40816</c:v>
                </c:pt>
                <c:pt idx="426">
                  <c:v>40826</c:v>
                </c:pt>
                <c:pt idx="427">
                  <c:v>40827</c:v>
                </c:pt>
                <c:pt idx="428">
                  <c:v>40828</c:v>
                </c:pt>
                <c:pt idx="429">
                  <c:v>40829</c:v>
                </c:pt>
                <c:pt idx="430">
                  <c:v>40830</c:v>
                </c:pt>
                <c:pt idx="431">
                  <c:v>40833</c:v>
                </c:pt>
                <c:pt idx="432">
                  <c:v>40834</c:v>
                </c:pt>
                <c:pt idx="433">
                  <c:v>40835</c:v>
                </c:pt>
                <c:pt idx="434">
                  <c:v>40836</c:v>
                </c:pt>
                <c:pt idx="435">
                  <c:v>40837</c:v>
                </c:pt>
                <c:pt idx="436">
                  <c:v>40840</c:v>
                </c:pt>
                <c:pt idx="437">
                  <c:v>40841</c:v>
                </c:pt>
                <c:pt idx="438">
                  <c:v>40842</c:v>
                </c:pt>
                <c:pt idx="439">
                  <c:v>40843</c:v>
                </c:pt>
                <c:pt idx="440">
                  <c:v>40844</c:v>
                </c:pt>
                <c:pt idx="441">
                  <c:v>40847</c:v>
                </c:pt>
                <c:pt idx="442">
                  <c:v>40848</c:v>
                </c:pt>
                <c:pt idx="443">
                  <c:v>40849</c:v>
                </c:pt>
                <c:pt idx="444">
                  <c:v>40850</c:v>
                </c:pt>
                <c:pt idx="445">
                  <c:v>40851</c:v>
                </c:pt>
                <c:pt idx="446">
                  <c:v>40854</c:v>
                </c:pt>
                <c:pt idx="447">
                  <c:v>40855</c:v>
                </c:pt>
                <c:pt idx="448">
                  <c:v>40856</c:v>
                </c:pt>
                <c:pt idx="449">
                  <c:v>40857</c:v>
                </c:pt>
                <c:pt idx="450">
                  <c:v>40858</c:v>
                </c:pt>
                <c:pt idx="451">
                  <c:v>40861</c:v>
                </c:pt>
                <c:pt idx="452">
                  <c:v>40862</c:v>
                </c:pt>
                <c:pt idx="453">
                  <c:v>40863</c:v>
                </c:pt>
                <c:pt idx="454">
                  <c:v>40864</c:v>
                </c:pt>
                <c:pt idx="455">
                  <c:v>40865</c:v>
                </c:pt>
                <c:pt idx="456">
                  <c:v>40868</c:v>
                </c:pt>
                <c:pt idx="457">
                  <c:v>40869</c:v>
                </c:pt>
                <c:pt idx="458">
                  <c:v>40870</c:v>
                </c:pt>
                <c:pt idx="459">
                  <c:v>40871</c:v>
                </c:pt>
                <c:pt idx="460">
                  <c:v>40872</c:v>
                </c:pt>
                <c:pt idx="461">
                  <c:v>40875</c:v>
                </c:pt>
                <c:pt idx="462">
                  <c:v>40876</c:v>
                </c:pt>
                <c:pt idx="463">
                  <c:v>40877</c:v>
                </c:pt>
                <c:pt idx="464">
                  <c:v>40878</c:v>
                </c:pt>
                <c:pt idx="465">
                  <c:v>40879</c:v>
                </c:pt>
                <c:pt idx="466">
                  <c:v>40882</c:v>
                </c:pt>
                <c:pt idx="467">
                  <c:v>40883</c:v>
                </c:pt>
                <c:pt idx="468">
                  <c:v>40884</c:v>
                </c:pt>
                <c:pt idx="469">
                  <c:v>40885</c:v>
                </c:pt>
                <c:pt idx="470">
                  <c:v>40886</c:v>
                </c:pt>
                <c:pt idx="471">
                  <c:v>40889</c:v>
                </c:pt>
                <c:pt idx="472">
                  <c:v>40890</c:v>
                </c:pt>
                <c:pt idx="473">
                  <c:v>40891</c:v>
                </c:pt>
                <c:pt idx="474">
                  <c:v>40892</c:v>
                </c:pt>
                <c:pt idx="475">
                  <c:v>40893</c:v>
                </c:pt>
                <c:pt idx="476">
                  <c:v>40896</c:v>
                </c:pt>
                <c:pt idx="477">
                  <c:v>40897</c:v>
                </c:pt>
                <c:pt idx="478">
                  <c:v>40898</c:v>
                </c:pt>
                <c:pt idx="479">
                  <c:v>40899</c:v>
                </c:pt>
                <c:pt idx="480">
                  <c:v>40900</c:v>
                </c:pt>
                <c:pt idx="481">
                  <c:v>40903</c:v>
                </c:pt>
                <c:pt idx="482">
                  <c:v>40904</c:v>
                </c:pt>
                <c:pt idx="483">
                  <c:v>40905</c:v>
                </c:pt>
                <c:pt idx="484">
                  <c:v>40906</c:v>
                </c:pt>
                <c:pt idx="485">
                  <c:v>40907</c:v>
                </c:pt>
                <c:pt idx="486">
                  <c:v>40912</c:v>
                </c:pt>
                <c:pt idx="487">
                  <c:v>40913</c:v>
                </c:pt>
                <c:pt idx="488">
                  <c:v>40914</c:v>
                </c:pt>
                <c:pt idx="489">
                  <c:v>40917</c:v>
                </c:pt>
                <c:pt idx="490">
                  <c:v>40918</c:v>
                </c:pt>
                <c:pt idx="491">
                  <c:v>40919</c:v>
                </c:pt>
                <c:pt idx="492">
                  <c:v>40920</c:v>
                </c:pt>
                <c:pt idx="493">
                  <c:v>40921</c:v>
                </c:pt>
                <c:pt idx="494">
                  <c:v>40924</c:v>
                </c:pt>
                <c:pt idx="495">
                  <c:v>40925</c:v>
                </c:pt>
                <c:pt idx="496">
                  <c:v>40926</c:v>
                </c:pt>
                <c:pt idx="497">
                  <c:v>40927</c:v>
                </c:pt>
                <c:pt idx="498">
                  <c:v>40928</c:v>
                </c:pt>
                <c:pt idx="499">
                  <c:v>40938</c:v>
                </c:pt>
                <c:pt idx="500">
                  <c:v>40939</c:v>
                </c:pt>
                <c:pt idx="501">
                  <c:v>40940</c:v>
                </c:pt>
                <c:pt idx="502">
                  <c:v>40941</c:v>
                </c:pt>
                <c:pt idx="503">
                  <c:v>40942</c:v>
                </c:pt>
                <c:pt idx="504">
                  <c:v>40945</c:v>
                </c:pt>
                <c:pt idx="505">
                  <c:v>40946</c:v>
                </c:pt>
                <c:pt idx="506">
                  <c:v>40947</c:v>
                </c:pt>
                <c:pt idx="507">
                  <c:v>40948</c:v>
                </c:pt>
                <c:pt idx="508">
                  <c:v>40949</c:v>
                </c:pt>
                <c:pt idx="509">
                  <c:v>40952</c:v>
                </c:pt>
                <c:pt idx="510">
                  <c:v>40953</c:v>
                </c:pt>
                <c:pt idx="511">
                  <c:v>40954</c:v>
                </c:pt>
                <c:pt idx="512">
                  <c:v>40955</c:v>
                </c:pt>
                <c:pt idx="513">
                  <c:v>40956</c:v>
                </c:pt>
                <c:pt idx="514">
                  <c:v>40959</c:v>
                </c:pt>
                <c:pt idx="515">
                  <c:v>40960</c:v>
                </c:pt>
                <c:pt idx="516">
                  <c:v>40961</c:v>
                </c:pt>
                <c:pt idx="517">
                  <c:v>40962</c:v>
                </c:pt>
                <c:pt idx="518">
                  <c:v>40963</c:v>
                </c:pt>
                <c:pt idx="519">
                  <c:v>40966</c:v>
                </c:pt>
                <c:pt idx="520">
                  <c:v>40967</c:v>
                </c:pt>
                <c:pt idx="521">
                  <c:v>40968</c:v>
                </c:pt>
                <c:pt idx="522">
                  <c:v>40969</c:v>
                </c:pt>
                <c:pt idx="523">
                  <c:v>40970</c:v>
                </c:pt>
                <c:pt idx="524">
                  <c:v>40973</c:v>
                </c:pt>
                <c:pt idx="525">
                  <c:v>40974</c:v>
                </c:pt>
                <c:pt idx="526">
                  <c:v>40975</c:v>
                </c:pt>
                <c:pt idx="527">
                  <c:v>40976</c:v>
                </c:pt>
                <c:pt idx="528">
                  <c:v>40977</c:v>
                </c:pt>
                <c:pt idx="529">
                  <c:v>40980</c:v>
                </c:pt>
                <c:pt idx="530">
                  <c:v>40981</c:v>
                </c:pt>
                <c:pt idx="531">
                  <c:v>40982</c:v>
                </c:pt>
                <c:pt idx="532">
                  <c:v>40983</c:v>
                </c:pt>
                <c:pt idx="533">
                  <c:v>40984</c:v>
                </c:pt>
                <c:pt idx="534">
                  <c:v>40987</c:v>
                </c:pt>
                <c:pt idx="535">
                  <c:v>40988</c:v>
                </c:pt>
                <c:pt idx="536">
                  <c:v>40989</c:v>
                </c:pt>
                <c:pt idx="537">
                  <c:v>40990</c:v>
                </c:pt>
                <c:pt idx="538">
                  <c:v>40991</c:v>
                </c:pt>
                <c:pt idx="539">
                  <c:v>40994</c:v>
                </c:pt>
                <c:pt idx="540">
                  <c:v>40995</c:v>
                </c:pt>
                <c:pt idx="541">
                  <c:v>40996</c:v>
                </c:pt>
                <c:pt idx="542">
                  <c:v>40997</c:v>
                </c:pt>
                <c:pt idx="543">
                  <c:v>40998</c:v>
                </c:pt>
                <c:pt idx="544">
                  <c:v>41004</c:v>
                </c:pt>
                <c:pt idx="545">
                  <c:v>41005</c:v>
                </c:pt>
                <c:pt idx="546">
                  <c:v>41008</c:v>
                </c:pt>
                <c:pt idx="547">
                  <c:v>41009</c:v>
                </c:pt>
                <c:pt idx="548">
                  <c:v>41010</c:v>
                </c:pt>
                <c:pt idx="549">
                  <c:v>41011</c:v>
                </c:pt>
                <c:pt idx="550">
                  <c:v>41012</c:v>
                </c:pt>
                <c:pt idx="551">
                  <c:v>41015</c:v>
                </c:pt>
                <c:pt idx="552">
                  <c:v>41016</c:v>
                </c:pt>
                <c:pt idx="553">
                  <c:v>41017</c:v>
                </c:pt>
                <c:pt idx="554">
                  <c:v>41018</c:v>
                </c:pt>
                <c:pt idx="555">
                  <c:v>41019</c:v>
                </c:pt>
                <c:pt idx="556">
                  <c:v>41022</c:v>
                </c:pt>
                <c:pt idx="557">
                  <c:v>41023</c:v>
                </c:pt>
                <c:pt idx="558">
                  <c:v>41024</c:v>
                </c:pt>
                <c:pt idx="559">
                  <c:v>41025</c:v>
                </c:pt>
                <c:pt idx="560">
                  <c:v>41026</c:v>
                </c:pt>
                <c:pt idx="561">
                  <c:v>41031</c:v>
                </c:pt>
                <c:pt idx="562">
                  <c:v>41032</c:v>
                </c:pt>
                <c:pt idx="563">
                  <c:v>41033</c:v>
                </c:pt>
                <c:pt idx="564">
                  <c:v>41036</c:v>
                </c:pt>
                <c:pt idx="565">
                  <c:v>41037</c:v>
                </c:pt>
                <c:pt idx="566">
                  <c:v>41038</c:v>
                </c:pt>
                <c:pt idx="567">
                  <c:v>41039</c:v>
                </c:pt>
                <c:pt idx="568">
                  <c:v>41040</c:v>
                </c:pt>
                <c:pt idx="569">
                  <c:v>41043</c:v>
                </c:pt>
                <c:pt idx="570">
                  <c:v>41044</c:v>
                </c:pt>
                <c:pt idx="571">
                  <c:v>41045</c:v>
                </c:pt>
                <c:pt idx="572">
                  <c:v>41046</c:v>
                </c:pt>
                <c:pt idx="573">
                  <c:v>41047</c:v>
                </c:pt>
                <c:pt idx="574">
                  <c:v>41050</c:v>
                </c:pt>
                <c:pt idx="575">
                  <c:v>41051</c:v>
                </c:pt>
                <c:pt idx="576">
                  <c:v>41052</c:v>
                </c:pt>
                <c:pt idx="577">
                  <c:v>41053</c:v>
                </c:pt>
                <c:pt idx="578">
                  <c:v>41054</c:v>
                </c:pt>
                <c:pt idx="579">
                  <c:v>41057</c:v>
                </c:pt>
                <c:pt idx="580">
                  <c:v>41058</c:v>
                </c:pt>
                <c:pt idx="581">
                  <c:v>41059</c:v>
                </c:pt>
                <c:pt idx="582">
                  <c:v>41060</c:v>
                </c:pt>
                <c:pt idx="583">
                  <c:v>41061</c:v>
                </c:pt>
                <c:pt idx="584">
                  <c:v>41064</c:v>
                </c:pt>
                <c:pt idx="585">
                  <c:v>41065</c:v>
                </c:pt>
                <c:pt idx="586">
                  <c:v>41066</c:v>
                </c:pt>
                <c:pt idx="587">
                  <c:v>41067</c:v>
                </c:pt>
                <c:pt idx="588">
                  <c:v>41068</c:v>
                </c:pt>
                <c:pt idx="589">
                  <c:v>41071</c:v>
                </c:pt>
                <c:pt idx="590">
                  <c:v>41072</c:v>
                </c:pt>
                <c:pt idx="591">
                  <c:v>41073</c:v>
                </c:pt>
                <c:pt idx="592">
                  <c:v>41074</c:v>
                </c:pt>
                <c:pt idx="593">
                  <c:v>41075</c:v>
                </c:pt>
                <c:pt idx="594">
                  <c:v>41078</c:v>
                </c:pt>
                <c:pt idx="595">
                  <c:v>41079</c:v>
                </c:pt>
                <c:pt idx="596">
                  <c:v>41080</c:v>
                </c:pt>
                <c:pt idx="597">
                  <c:v>41081</c:v>
                </c:pt>
                <c:pt idx="598">
                  <c:v>41085</c:v>
                </c:pt>
                <c:pt idx="599">
                  <c:v>41086</c:v>
                </c:pt>
                <c:pt idx="600">
                  <c:v>41087</c:v>
                </c:pt>
                <c:pt idx="601">
                  <c:v>41088</c:v>
                </c:pt>
                <c:pt idx="602">
                  <c:v>41089</c:v>
                </c:pt>
                <c:pt idx="603">
                  <c:v>41092</c:v>
                </c:pt>
                <c:pt idx="604">
                  <c:v>41093</c:v>
                </c:pt>
                <c:pt idx="605">
                  <c:v>41094</c:v>
                </c:pt>
                <c:pt idx="606">
                  <c:v>41095</c:v>
                </c:pt>
                <c:pt idx="607">
                  <c:v>41096</c:v>
                </c:pt>
                <c:pt idx="608">
                  <c:v>41099</c:v>
                </c:pt>
                <c:pt idx="609">
                  <c:v>41100</c:v>
                </c:pt>
                <c:pt idx="610">
                  <c:v>41101</c:v>
                </c:pt>
                <c:pt idx="611">
                  <c:v>41102</c:v>
                </c:pt>
                <c:pt idx="612">
                  <c:v>41103</c:v>
                </c:pt>
                <c:pt idx="613">
                  <c:v>41106</c:v>
                </c:pt>
                <c:pt idx="614">
                  <c:v>41107</c:v>
                </c:pt>
                <c:pt idx="615">
                  <c:v>41108</c:v>
                </c:pt>
                <c:pt idx="616">
                  <c:v>41109</c:v>
                </c:pt>
                <c:pt idx="617">
                  <c:v>41110</c:v>
                </c:pt>
                <c:pt idx="618">
                  <c:v>41113</c:v>
                </c:pt>
                <c:pt idx="619">
                  <c:v>41114</c:v>
                </c:pt>
                <c:pt idx="620">
                  <c:v>41115</c:v>
                </c:pt>
                <c:pt idx="621">
                  <c:v>41116</c:v>
                </c:pt>
                <c:pt idx="622">
                  <c:v>41117</c:v>
                </c:pt>
                <c:pt idx="623">
                  <c:v>41120</c:v>
                </c:pt>
                <c:pt idx="624">
                  <c:v>41121</c:v>
                </c:pt>
                <c:pt idx="625">
                  <c:v>41122</c:v>
                </c:pt>
                <c:pt idx="626">
                  <c:v>41123</c:v>
                </c:pt>
                <c:pt idx="627">
                  <c:v>41124</c:v>
                </c:pt>
                <c:pt idx="628">
                  <c:v>41127</c:v>
                </c:pt>
                <c:pt idx="629">
                  <c:v>41128</c:v>
                </c:pt>
                <c:pt idx="630">
                  <c:v>41129</c:v>
                </c:pt>
                <c:pt idx="631">
                  <c:v>41130</c:v>
                </c:pt>
                <c:pt idx="632">
                  <c:v>41131</c:v>
                </c:pt>
                <c:pt idx="633">
                  <c:v>41134</c:v>
                </c:pt>
                <c:pt idx="634">
                  <c:v>41135</c:v>
                </c:pt>
                <c:pt idx="635">
                  <c:v>41136</c:v>
                </c:pt>
                <c:pt idx="636">
                  <c:v>41137</c:v>
                </c:pt>
                <c:pt idx="637">
                  <c:v>41138</c:v>
                </c:pt>
                <c:pt idx="638">
                  <c:v>41141</c:v>
                </c:pt>
                <c:pt idx="639">
                  <c:v>41142</c:v>
                </c:pt>
                <c:pt idx="640">
                  <c:v>41143</c:v>
                </c:pt>
                <c:pt idx="641">
                  <c:v>41144</c:v>
                </c:pt>
                <c:pt idx="642">
                  <c:v>41145</c:v>
                </c:pt>
                <c:pt idx="643">
                  <c:v>41148</c:v>
                </c:pt>
                <c:pt idx="644">
                  <c:v>41149</c:v>
                </c:pt>
                <c:pt idx="645">
                  <c:v>41150</c:v>
                </c:pt>
                <c:pt idx="646">
                  <c:v>41151</c:v>
                </c:pt>
                <c:pt idx="647">
                  <c:v>41152</c:v>
                </c:pt>
                <c:pt idx="648">
                  <c:v>41155</c:v>
                </c:pt>
                <c:pt idx="649">
                  <c:v>41156</c:v>
                </c:pt>
                <c:pt idx="650">
                  <c:v>41157</c:v>
                </c:pt>
                <c:pt idx="651">
                  <c:v>41158</c:v>
                </c:pt>
                <c:pt idx="652">
                  <c:v>41159</c:v>
                </c:pt>
                <c:pt idx="653">
                  <c:v>41162</c:v>
                </c:pt>
                <c:pt idx="654">
                  <c:v>41163</c:v>
                </c:pt>
                <c:pt idx="655">
                  <c:v>41164</c:v>
                </c:pt>
                <c:pt idx="656">
                  <c:v>41165</c:v>
                </c:pt>
                <c:pt idx="657">
                  <c:v>41166</c:v>
                </c:pt>
                <c:pt idx="658">
                  <c:v>41169</c:v>
                </c:pt>
                <c:pt idx="659">
                  <c:v>41170</c:v>
                </c:pt>
                <c:pt idx="660">
                  <c:v>41171</c:v>
                </c:pt>
                <c:pt idx="661">
                  <c:v>41172</c:v>
                </c:pt>
                <c:pt idx="662">
                  <c:v>41173</c:v>
                </c:pt>
                <c:pt idx="663">
                  <c:v>41176</c:v>
                </c:pt>
                <c:pt idx="664">
                  <c:v>41177</c:v>
                </c:pt>
                <c:pt idx="665">
                  <c:v>41178</c:v>
                </c:pt>
                <c:pt idx="666">
                  <c:v>41179</c:v>
                </c:pt>
                <c:pt idx="667">
                  <c:v>41180</c:v>
                </c:pt>
              </c:numCache>
            </c:numRef>
          </c:cat>
          <c:val>
            <c:numRef>
              <c:f>货币!$BV$4:$BV$671</c:f>
              <c:numCache>
                <c:formatCode>0.00_ </c:formatCode>
                <c:ptCount val="668"/>
                <c:pt idx="0">
                  <c:v>2.25</c:v>
                </c:pt>
                <c:pt idx="1">
                  <c:v>2.25</c:v>
                </c:pt>
                <c:pt idx="2">
                  <c:v>2.25</c:v>
                </c:pt>
                <c:pt idx="3">
                  <c:v>2.25</c:v>
                </c:pt>
                <c:pt idx="4">
                  <c:v>2.25</c:v>
                </c:pt>
                <c:pt idx="5">
                  <c:v>2.25</c:v>
                </c:pt>
                <c:pt idx="6">
                  <c:v>2.25</c:v>
                </c:pt>
                <c:pt idx="7">
                  <c:v>2.25</c:v>
                </c:pt>
                <c:pt idx="8">
                  <c:v>2.25</c:v>
                </c:pt>
                <c:pt idx="9">
                  <c:v>2.25</c:v>
                </c:pt>
                <c:pt idx="10">
                  <c:v>2.25</c:v>
                </c:pt>
                <c:pt idx="11">
                  <c:v>2.25</c:v>
                </c:pt>
                <c:pt idx="12">
                  <c:v>2.25</c:v>
                </c:pt>
                <c:pt idx="13">
                  <c:v>2.25</c:v>
                </c:pt>
                <c:pt idx="14">
                  <c:v>2.25</c:v>
                </c:pt>
                <c:pt idx="15">
                  <c:v>2.25</c:v>
                </c:pt>
                <c:pt idx="16">
                  <c:v>2.25</c:v>
                </c:pt>
                <c:pt idx="17">
                  <c:v>2.25</c:v>
                </c:pt>
                <c:pt idx="18">
                  <c:v>2.25</c:v>
                </c:pt>
                <c:pt idx="19">
                  <c:v>2.25</c:v>
                </c:pt>
                <c:pt idx="20">
                  <c:v>2.25</c:v>
                </c:pt>
                <c:pt idx="21">
                  <c:v>2.25</c:v>
                </c:pt>
                <c:pt idx="22">
                  <c:v>2.25</c:v>
                </c:pt>
                <c:pt idx="23">
                  <c:v>2.25</c:v>
                </c:pt>
                <c:pt idx="24">
                  <c:v>2.25</c:v>
                </c:pt>
                <c:pt idx="25">
                  <c:v>2.25</c:v>
                </c:pt>
                <c:pt idx="26">
                  <c:v>2.25</c:v>
                </c:pt>
                <c:pt idx="27">
                  <c:v>2.25</c:v>
                </c:pt>
                <c:pt idx="28">
                  <c:v>2.25</c:v>
                </c:pt>
                <c:pt idx="29">
                  <c:v>2.25</c:v>
                </c:pt>
                <c:pt idx="30">
                  <c:v>2.25</c:v>
                </c:pt>
                <c:pt idx="31">
                  <c:v>2.25</c:v>
                </c:pt>
                <c:pt idx="32">
                  <c:v>2.25</c:v>
                </c:pt>
                <c:pt idx="33">
                  <c:v>2.25</c:v>
                </c:pt>
                <c:pt idx="34">
                  <c:v>2.25</c:v>
                </c:pt>
                <c:pt idx="35">
                  <c:v>2.25</c:v>
                </c:pt>
                <c:pt idx="36">
                  <c:v>2.25</c:v>
                </c:pt>
                <c:pt idx="37">
                  <c:v>2.25</c:v>
                </c:pt>
                <c:pt idx="38">
                  <c:v>2.25</c:v>
                </c:pt>
                <c:pt idx="39">
                  <c:v>2.25</c:v>
                </c:pt>
                <c:pt idx="40">
                  <c:v>2.25</c:v>
                </c:pt>
                <c:pt idx="41">
                  <c:v>2.25</c:v>
                </c:pt>
                <c:pt idx="42">
                  <c:v>2.25</c:v>
                </c:pt>
                <c:pt idx="43">
                  <c:v>2.25</c:v>
                </c:pt>
                <c:pt idx="44">
                  <c:v>2.25</c:v>
                </c:pt>
                <c:pt idx="45">
                  <c:v>2.25</c:v>
                </c:pt>
                <c:pt idx="46">
                  <c:v>2.25</c:v>
                </c:pt>
                <c:pt idx="47">
                  <c:v>2.25</c:v>
                </c:pt>
                <c:pt idx="48">
                  <c:v>2.25</c:v>
                </c:pt>
                <c:pt idx="49">
                  <c:v>2.25</c:v>
                </c:pt>
                <c:pt idx="50">
                  <c:v>2.25</c:v>
                </c:pt>
                <c:pt idx="51">
                  <c:v>2.25</c:v>
                </c:pt>
                <c:pt idx="52">
                  <c:v>2.25</c:v>
                </c:pt>
                <c:pt idx="53">
                  <c:v>2.25</c:v>
                </c:pt>
                <c:pt idx="54">
                  <c:v>2.25</c:v>
                </c:pt>
                <c:pt idx="55">
                  <c:v>2.25</c:v>
                </c:pt>
                <c:pt idx="56">
                  <c:v>2.25</c:v>
                </c:pt>
                <c:pt idx="57">
                  <c:v>2.25</c:v>
                </c:pt>
                <c:pt idx="58">
                  <c:v>2.25</c:v>
                </c:pt>
                <c:pt idx="59">
                  <c:v>2.25</c:v>
                </c:pt>
                <c:pt idx="60">
                  <c:v>2.25</c:v>
                </c:pt>
                <c:pt idx="61">
                  <c:v>2.25</c:v>
                </c:pt>
                <c:pt idx="62">
                  <c:v>2.25</c:v>
                </c:pt>
                <c:pt idx="63">
                  <c:v>2.25</c:v>
                </c:pt>
                <c:pt idx="64">
                  <c:v>2.25</c:v>
                </c:pt>
                <c:pt idx="65">
                  <c:v>2.25</c:v>
                </c:pt>
                <c:pt idx="66">
                  <c:v>2.25</c:v>
                </c:pt>
                <c:pt idx="67">
                  <c:v>2.25</c:v>
                </c:pt>
                <c:pt idx="68">
                  <c:v>2.25</c:v>
                </c:pt>
                <c:pt idx="69">
                  <c:v>2.25</c:v>
                </c:pt>
                <c:pt idx="70">
                  <c:v>2.25</c:v>
                </c:pt>
                <c:pt idx="71">
                  <c:v>2.25</c:v>
                </c:pt>
                <c:pt idx="72">
                  <c:v>2.25</c:v>
                </c:pt>
                <c:pt idx="73">
                  <c:v>2.25</c:v>
                </c:pt>
                <c:pt idx="74">
                  <c:v>2.25</c:v>
                </c:pt>
                <c:pt idx="75">
                  <c:v>2.25</c:v>
                </c:pt>
                <c:pt idx="76">
                  <c:v>2.25</c:v>
                </c:pt>
                <c:pt idx="77">
                  <c:v>2.25</c:v>
                </c:pt>
                <c:pt idx="78">
                  <c:v>2.25</c:v>
                </c:pt>
                <c:pt idx="79">
                  <c:v>2.25</c:v>
                </c:pt>
                <c:pt idx="80">
                  <c:v>2.25</c:v>
                </c:pt>
                <c:pt idx="81">
                  <c:v>2.25</c:v>
                </c:pt>
                <c:pt idx="82">
                  <c:v>2.25</c:v>
                </c:pt>
                <c:pt idx="83">
                  <c:v>2.25</c:v>
                </c:pt>
                <c:pt idx="84">
                  <c:v>2.25</c:v>
                </c:pt>
                <c:pt idx="85">
                  <c:v>2.25</c:v>
                </c:pt>
                <c:pt idx="86">
                  <c:v>2.25</c:v>
                </c:pt>
                <c:pt idx="87">
                  <c:v>2.25</c:v>
                </c:pt>
                <c:pt idx="88">
                  <c:v>2.25</c:v>
                </c:pt>
                <c:pt idx="89">
                  <c:v>2.25</c:v>
                </c:pt>
                <c:pt idx="90">
                  <c:v>2.25</c:v>
                </c:pt>
                <c:pt idx="91">
                  <c:v>2.25</c:v>
                </c:pt>
                <c:pt idx="92">
                  <c:v>2.25</c:v>
                </c:pt>
                <c:pt idx="93">
                  <c:v>2.25</c:v>
                </c:pt>
                <c:pt idx="94">
                  <c:v>2.25</c:v>
                </c:pt>
                <c:pt idx="95">
                  <c:v>2.25</c:v>
                </c:pt>
                <c:pt idx="96">
                  <c:v>2.25</c:v>
                </c:pt>
                <c:pt idx="97">
                  <c:v>2.25</c:v>
                </c:pt>
                <c:pt idx="98">
                  <c:v>2.25</c:v>
                </c:pt>
                <c:pt idx="99">
                  <c:v>2.25</c:v>
                </c:pt>
                <c:pt idx="100">
                  <c:v>2.25</c:v>
                </c:pt>
                <c:pt idx="101">
                  <c:v>2.25</c:v>
                </c:pt>
                <c:pt idx="102">
                  <c:v>2.25</c:v>
                </c:pt>
                <c:pt idx="103">
                  <c:v>2.25</c:v>
                </c:pt>
                <c:pt idx="104">
                  <c:v>2.25</c:v>
                </c:pt>
                <c:pt idx="105">
                  <c:v>2.25</c:v>
                </c:pt>
                <c:pt idx="106">
                  <c:v>2.25</c:v>
                </c:pt>
                <c:pt idx="107">
                  <c:v>2.25</c:v>
                </c:pt>
                <c:pt idx="108">
                  <c:v>2.25</c:v>
                </c:pt>
                <c:pt idx="109">
                  <c:v>2.25</c:v>
                </c:pt>
                <c:pt idx="110">
                  <c:v>2.25</c:v>
                </c:pt>
                <c:pt idx="111">
                  <c:v>2.25</c:v>
                </c:pt>
                <c:pt idx="112">
                  <c:v>2.25</c:v>
                </c:pt>
                <c:pt idx="113">
                  <c:v>2.25</c:v>
                </c:pt>
                <c:pt idx="114">
                  <c:v>2.25</c:v>
                </c:pt>
                <c:pt idx="115">
                  <c:v>2.25</c:v>
                </c:pt>
                <c:pt idx="116">
                  <c:v>2.25</c:v>
                </c:pt>
                <c:pt idx="117">
                  <c:v>2.25</c:v>
                </c:pt>
                <c:pt idx="118">
                  <c:v>2.25</c:v>
                </c:pt>
                <c:pt idx="119">
                  <c:v>2.25</c:v>
                </c:pt>
                <c:pt idx="120">
                  <c:v>2.25</c:v>
                </c:pt>
                <c:pt idx="121">
                  <c:v>2.25</c:v>
                </c:pt>
                <c:pt idx="122">
                  <c:v>2.25</c:v>
                </c:pt>
                <c:pt idx="123">
                  <c:v>2.25</c:v>
                </c:pt>
                <c:pt idx="124">
                  <c:v>2.25</c:v>
                </c:pt>
                <c:pt idx="125">
                  <c:v>2.25</c:v>
                </c:pt>
                <c:pt idx="126">
                  <c:v>2.25</c:v>
                </c:pt>
                <c:pt idx="127">
                  <c:v>2.25</c:v>
                </c:pt>
                <c:pt idx="128">
                  <c:v>2.25</c:v>
                </c:pt>
                <c:pt idx="129">
                  <c:v>2.25</c:v>
                </c:pt>
                <c:pt idx="130">
                  <c:v>2.25</c:v>
                </c:pt>
                <c:pt idx="131">
                  <c:v>2.25</c:v>
                </c:pt>
                <c:pt idx="132">
                  <c:v>2.25</c:v>
                </c:pt>
                <c:pt idx="133">
                  <c:v>2.25</c:v>
                </c:pt>
                <c:pt idx="134">
                  <c:v>2.25</c:v>
                </c:pt>
                <c:pt idx="135">
                  <c:v>2.25</c:v>
                </c:pt>
                <c:pt idx="136">
                  <c:v>2.25</c:v>
                </c:pt>
                <c:pt idx="137">
                  <c:v>2.25</c:v>
                </c:pt>
                <c:pt idx="138">
                  <c:v>2.25</c:v>
                </c:pt>
                <c:pt idx="139">
                  <c:v>2.25</c:v>
                </c:pt>
                <c:pt idx="140">
                  <c:v>2.25</c:v>
                </c:pt>
                <c:pt idx="141">
                  <c:v>2.25</c:v>
                </c:pt>
                <c:pt idx="142">
                  <c:v>2.25</c:v>
                </c:pt>
                <c:pt idx="143">
                  <c:v>2.25</c:v>
                </c:pt>
                <c:pt idx="144">
                  <c:v>2.25</c:v>
                </c:pt>
                <c:pt idx="145">
                  <c:v>2.25</c:v>
                </c:pt>
                <c:pt idx="146">
                  <c:v>2.25</c:v>
                </c:pt>
                <c:pt idx="147">
                  <c:v>2.25</c:v>
                </c:pt>
                <c:pt idx="148">
                  <c:v>2.25</c:v>
                </c:pt>
                <c:pt idx="149">
                  <c:v>2.25</c:v>
                </c:pt>
                <c:pt idx="150">
                  <c:v>2.25</c:v>
                </c:pt>
                <c:pt idx="151">
                  <c:v>2.25</c:v>
                </c:pt>
                <c:pt idx="152">
                  <c:v>2.25</c:v>
                </c:pt>
                <c:pt idx="153">
                  <c:v>2.25</c:v>
                </c:pt>
                <c:pt idx="154">
                  <c:v>2.25</c:v>
                </c:pt>
                <c:pt idx="155">
                  <c:v>2.25</c:v>
                </c:pt>
                <c:pt idx="156">
                  <c:v>2.25</c:v>
                </c:pt>
                <c:pt idx="157">
                  <c:v>2.25</c:v>
                </c:pt>
                <c:pt idx="158">
                  <c:v>2.25</c:v>
                </c:pt>
                <c:pt idx="159">
                  <c:v>2.25</c:v>
                </c:pt>
                <c:pt idx="160">
                  <c:v>2.25</c:v>
                </c:pt>
                <c:pt idx="161">
                  <c:v>2.25</c:v>
                </c:pt>
                <c:pt idx="162">
                  <c:v>2.25</c:v>
                </c:pt>
                <c:pt idx="163">
                  <c:v>2.25</c:v>
                </c:pt>
                <c:pt idx="164">
                  <c:v>2.25</c:v>
                </c:pt>
                <c:pt idx="165">
                  <c:v>2.25</c:v>
                </c:pt>
                <c:pt idx="166">
                  <c:v>2.25</c:v>
                </c:pt>
                <c:pt idx="167">
                  <c:v>2.25</c:v>
                </c:pt>
                <c:pt idx="168">
                  <c:v>2.25</c:v>
                </c:pt>
                <c:pt idx="169">
                  <c:v>2.25</c:v>
                </c:pt>
                <c:pt idx="170">
                  <c:v>2.25</c:v>
                </c:pt>
                <c:pt idx="171">
                  <c:v>2.25</c:v>
                </c:pt>
                <c:pt idx="172">
                  <c:v>2.25</c:v>
                </c:pt>
                <c:pt idx="173">
                  <c:v>2.25</c:v>
                </c:pt>
                <c:pt idx="174">
                  <c:v>2.25</c:v>
                </c:pt>
                <c:pt idx="175">
                  <c:v>2.25</c:v>
                </c:pt>
                <c:pt idx="176">
                  <c:v>2.25</c:v>
                </c:pt>
                <c:pt idx="177">
                  <c:v>2.25</c:v>
                </c:pt>
                <c:pt idx="178">
                  <c:v>2.25</c:v>
                </c:pt>
                <c:pt idx="179">
                  <c:v>2.25</c:v>
                </c:pt>
                <c:pt idx="180">
                  <c:v>2.25</c:v>
                </c:pt>
                <c:pt idx="181">
                  <c:v>2.25</c:v>
                </c:pt>
                <c:pt idx="182">
                  <c:v>2.25</c:v>
                </c:pt>
                <c:pt idx="183">
                  <c:v>2.25</c:v>
                </c:pt>
                <c:pt idx="184">
                  <c:v>2.25</c:v>
                </c:pt>
                <c:pt idx="185">
                  <c:v>2.25</c:v>
                </c:pt>
                <c:pt idx="186">
                  <c:v>2.25</c:v>
                </c:pt>
                <c:pt idx="187">
                  <c:v>2.25</c:v>
                </c:pt>
                <c:pt idx="188">
                  <c:v>2.25</c:v>
                </c:pt>
                <c:pt idx="189">
                  <c:v>2.5</c:v>
                </c:pt>
                <c:pt idx="190">
                  <c:v>2.5</c:v>
                </c:pt>
                <c:pt idx="191">
                  <c:v>2.5</c:v>
                </c:pt>
                <c:pt idx="192">
                  <c:v>2.5</c:v>
                </c:pt>
                <c:pt idx="193">
                  <c:v>2.5</c:v>
                </c:pt>
                <c:pt idx="194">
                  <c:v>2.5</c:v>
                </c:pt>
                <c:pt idx="195">
                  <c:v>2.5</c:v>
                </c:pt>
                <c:pt idx="196">
                  <c:v>2.5</c:v>
                </c:pt>
                <c:pt idx="197">
                  <c:v>2.5</c:v>
                </c:pt>
                <c:pt idx="198">
                  <c:v>2.5</c:v>
                </c:pt>
                <c:pt idx="199">
                  <c:v>2.5</c:v>
                </c:pt>
                <c:pt idx="200">
                  <c:v>2.5</c:v>
                </c:pt>
                <c:pt idx="201">
                  <c:v>2.5</c:v>
                </c:pt>
                <c:pt idx="202">
                  <c:v>2.5</c:v>
                </c:pt>
                <c:pt idx="203">
                  <c:v>2.5</c:v>
                </c:pt>
                <c:pt idx="204">
                  <c:v>2.5</c:v>
                </c:pt>
                <c:pt idx="205">
                  <c:v>2.5</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2.5</c:v>
                </c:pt>
                <c:pt idx="234">
                  <c:v>2.5</c:v>
                </c:pt>
                <c:pt idx="235">
                  <c:v>2.5</c:v>
                </c:pt>
                <c:pt idx="236">
                  <c:v>2.5</c:v>
                </c:pt>
                <c:pt idx="237">
                  <c:v>2.75</c:v>
                </c:pt>
                <c:pt idx="238">
                  <c:v>2.75</c:v>
                </c:pt>
                <c:pt idx="239">
                  <c:v>2.75</c:v>
                </c:pt>
                <c:pt idx="240">
                  <c:v>2.75</c:v>
                </c:pt>
                <c:pt idx="241">
                  <c:v>2.75</c:v>
                </c:pt>
                <c:pt idx="242">
                  <c:v>2.75</c:v>
                </c:pt>
                <c:pt idx="243">
                  <c:v>2.75</c:v>
                </c:pt>
                <c:pt idx="244">
                  <c:v>2.75</c:v>
                </c:pt>
                <c:pt idx="245">
                  <c:v>2.75</c:v>
                </c:pt>
                <c:pt idx="246">
                  <c:v>2.75</c:v>
                </c:pt>
                <c:pt idx="247">
                  <c:v>2.75</c:v>
                </c:pt>
                <c:pt idx="248">
                  <c:v>2.75</c:v>
                </c:pt>
                <c:pt idx="249">
                  <c:v>2.75</c:v>
                </c:pt>
                <c:pt idx="250">
                  <c:v>2.75</c:v>
                </c:pt>
                <c:pt idx="251">
                  <c:v>2.75</c:v>
                </c:pt>
                <c:pt idx="252">
                  <c:v>2.75</c:v>
                </c:pt>
                <c:pt idx="253">
                  <c:v>2.75</c:v>
                </c:pt>
                <c:pt idx="254">
                  <c:v>2.75</c:v>
                </c:pt>
                <c:pt idx="255">
                  <c:v>2.75</c:v>
                </c:pt>
                <c:pt idx="256">
                  <c:v>2.75</c:v>
                </c:pt>
                <c:pt idx="257">
                  <c:v>2.75</c:v>
                </c:pt>
                <c:pt idx="258">
                  <c:v>2.75</c:v>
                </c:pt>
                <c:pt idx="259">
                  <c:v>2.75</c:v>
                </c:pt>
                <c:pt idx="260">
                  <c:v>2.75</c:v>
                </c:pt>
                <c:pt idx="261">
                  <c:v>2.75</c:v>
                </c:pt>
                <c:pt idx="262">
                  <c:v>2.75</c:v>
                </c:pt>
                <c:pt idx="263">
                  <c:v>3</c:v>
                </c:pt>
                <c:pt idx="264">
                  <c:v>3</c:v>
                </c:pt>
                <c:pt idx="265">
                  <c:v>3</c:v>
                </c:pt>
                <c:pt idx="266">
                  <c:v>3</c:v>
                </c:pt>
                <c:pt idx="267">
                  <c:v>3</c:v>
                </c:pt>
                <c:pt idx="268">
                  <c:v>3</c:v>
                </c:pt>
                <c:pt idx="269">
                  <c:v>3</c:v>
                </c:pt>
                <c:pt idx="270">
                  <c:v>3</c:v>
                </c:pt>
                <c:pt idx="271">
                  <c:v>3</c:v>
                </c:pt>
                <c:pt idx="272">
                  <c:v>3</c:v>
                </c:pt>
                <c:pt idx="273">
                  <c:v>3</c:v>
                </c:pt>
                <c:pt idx="274">
                  <c:v>3</c:v>
                </c:pt>
                <c:pt idx="275">
                  <c:v>3</c:v>
                </c:pt>
                <c:pt idx="276">
                  <c:v>3</c:v>
                </c:pt>
                <c:pt idx="277">
                  <c:v>3</c:v>
                </c:pt>
                <c:pt idx="278">
                  <c:v>3</c:v>
                </c:pt>
                <c:pt idx="279">
                  <c:v>3</c:v>
                </c:pt>
                <c:pt idx="280">
                  <c:v>3</c:v>
                </c:pt>
                <c:pt idx="281">
                  <c:v>3</c:v>
                </c:pt>
                <c:pt idx="282">
                  <c:v>3</c:v>
                </c:pt>
                <c:pt idx="283">
                  <c:v>3</c:v>
                </c:pt>
                <c:pt idx="284">
                  <c:v>3</c:v>
                </c:pt>
                <c:pt idx="285">
                  <c:v>3</c:v>
                </c:pt>
                <c:pt idx="286">
                  <c:v>3</c:v>
                </c:pt>
                <c:pt idx="287">
                  <c:v>3</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3.25</c:v>
                </c:pt>
                <c:pt idx="302">
                  <c:v>3.25</c:v>
                </c:pt>
                <c:pt idx="303">
                  <c:v>3.25</c:v>
                </c:pt>
                <c:pt idx="304">
                  <c:v>3.25</c:v>
                </c:pt>
                <c:pt idx="305">
                  <c:v>3.25</c:v>
                </c:pt>
                <c:pt idx="306">
                  <c:v>3.25</c:v>
                </c:pt>
                <c:pt idx="307">
                  <c:v>3.25</c:v>
                </c:pt>
                <c:pt idx="308">
                  <c:v>3.25</c:v>
                </c:pt>
                <c:pt idx="309">
                  <c:v>3.25</c:v>
                </c:pt>
                <c:pt idx="310">
                  <c:v>3.25</c:v>
                </c:pt>
                <c:pt idx="311">
                  <c:v>3.25</c:v>
                </c:pt>
                <c:pt idx="312">
                  <c:v>3.25</c:v>
                </c:pt>
                <c:pt idx="313">
                  <c:v>3.25</c:v>
                </c:pt>
                <c:pt idx="314">
                  <c:v>3.25</c:v>
                </c:pt>
                <c:pt idx="315">
                  <c:v>3.25</c:v>
                </c:pt>
                <c:pt idx="316">
                  <c:v>3.25</c:v>
                </c:pt>
                <c:pt idx="317">
                  <c:v>3.25</c:v>
                </c:pt>
                <c:pt idx="318">
                  <c:v>3.25</c:v>
                </c:pt>
                <c:pt idx="319">
                  <c:v>3.25</c:v>
                </c:pt>
                <c:pt idx="320">
                  <c:v>3.25</c:v>
                </c:pt>
                <c:pt idx="321">
                  <c:v>3.25</c:v>
                </c:pt>
                <c:pt idx="322">
                  <c:v>3.25</c:v>
                </c:pt>
                <c:pt idx="323">
                  <c:v>3.25</c:v>
                </c:pt>
                <c:pt idx="324">
                  <c:v>3.25</c:v>
                </c:pt>
                <c:pt idx="325">
                  <c:v>3.25</c:v>
                </c:pt>
                <c:pt idx="326">
                  <c:v>3.25</c:v>
                </c:pt>
                <c:pt idx="327">
                  <c:v>3.25</c:v>
                </c:pt>
                <c:pt idx="328">
                  <c:v>3.25</c:v>
                </c:pt>
                <c:pt idx="329">
                  <c:v>3.25</c:v>
                </c:pt>
                <c:pt idx="330">
                  <c:v>3.25</c:v>
                </c:pt>
                <c:pt idx="331">
                  <c:v>3.25</c:v>
                </c:pt>
                <c:pt idx="332">
                  <c:v>3.25</c:v>
                </c:pt>
                <c:pt idx="333">
                  <c:v>3.25</c:v>
                </c:pt>
                <c:pt idx="334">
                  <c:v>3.25</c:v>
                </c:pt>
                <c:pt idx="335">
                  <c:v>3.25</c:v>
                </c:pt>
                <c:pt idx="336">
                  <c:v>3.25</c:v>
                </c:pt>
                <c:pt idx="337">
                  <c:v>3.25</c:v>
                </c:pt>
                <c:pt idx="338">
                  <c:v>3.25</c:v>
                </c:pt>
                <c:pt idx="339">
                  <c:v>3.25</c:v>
                </c:pt>
                <c:pt idx="340">
                  <c:v>3.25</c:v>
                </c:pt>
                <c:pt idx="341">
                  <c:v>3.25</c:v>
                </c:pt>
                <c:pt idx="342">
                  <c:v>3.25</c:v>
                </c:pt>
                <c:pt idx="343">
                  <c:v>3.25</c:v>
                </c:pt>
                <c:pt idx="344">
                  <c:v>3.25</c:v>
                </c:pt>
                <c:pt idx="345">
                  <c:v>3.25</c:v>
                </c:pt>
                <c:pt idx="346">
                  <c:v>3.25</c:v>
                </c:pt>
                <c:pt idx="347">
                  <c:v>3.25</c:v>
                </c:pt>
                <c:pt idx="348">
                  <c:v>3.25</c:v>
                </c:pt>
                <c:pt idx="349">
                  <c:v>3.25</c:v>
                </c:pt>
                <c:pt idx="350">
                  <c:v>3.25</c:v>
                </c:pt>
                <c:pt idx="351">
                  <c:v>3.25</c:v>
                </c:pt>
                <c:pt idx="352">
                  <c:v>3.25</c:v>
                </c:pt>
                <c:pt idx="353">
                  <c:v>3.25</c:v>
                </c:pt>
                <c:pt idx="354">
                  <c:v>3.25</c:v>
                </c:pt>
                <c:pt idx="355">
                  <c:v>3.25</c:v>
                </c:pt>
                <c:pt idx="356">
                  <c:v>3.25</c:v>
                </c:pt>
                <c:pt idx="357">
                  <c:v>3.25</c:v>
                </c:pt>
                <c:pt idx="358">
                  <c:v>3.25</c:v>
                </c:pt>
                <c:pt idx="359">
                  <c:v>3.25</c:v>
                </c:pt>
                <c:pt idx="360">
                  <c:v>3.25</c:v>
                </c:pt>
                <c:pt idx="361">
                  <c:v>3.25</c:v>
                </c:pt>
                <c:pt idx="362">
                  <c:v>3.25</c:v>
                </c:pt>
                <c:pt idx="363">
                  <c:v>3.25</c:v>
                </c:pt>
                <c:pt idx="364">
                  <c:v>3.25</c:v>
                </c:pt>
                <c:pt idx="365">
                  <c:v>3.5</c:v>
                </c:pt>
                <c:pt idx="366">
                  <c:v>3.5</c:v>
                </c:pt>
                <c:pt idx="367">
                  <c:v>3.5</c:v>
                </c:pt>
                <c:pt idx="368">
                  <c:v>3.5</c:v>
                </c:pt>
                <c:pt idx="369">
                  <c:v>3.5</c:v>
                </c:pt>
                <c:pt idx="370">
                  <c:v>3.5</c:v>
                </c:pt>
                <c:pt idx="371">
                  <c:v>3.5</c:v>
                </c:pt>
                <c:pt idx="372">
                  <c:v>3.5</c:v>
                </c:pt>
                <c:pt idx="373">
                  <c:v>3.5</c:v>
                </c:pt>
                <c:pt idx="374">
                  <c:v>3.5</c:v>
                </c:pt>
                <c:pt idx="375">
                  <c:v>3.5</c:v>
                </c:pt>
                <c:pt idx="376">
                  <c:v>3.5</c:v>
                </c:pt>
                <c:pt idx="377">
                  <c:v>3.5</c:v>
                </c:pt>
                <c:pt idx="378">
                  <c:v>3.5</c:v>
                </c:pt>
                <c:pt idx="379">
                  <c:v>3.5</c:v>
                </c:pt>
                <c:pt idx="380">
                  <c:v>3.5</c:v>
                </c:pt>
                <c:pt idx="381">
                  <c:v>3.5</c:v>
                </c:pt>
                <c:pt idx="382">
                  <c:v>3.5</c:v>
                </c:pt>
                <c:pt idx="383">
                  <c:v>3.5</c:v>
                </c:pt>
                <c:pt idx="384">
                  <c:v>3.5</c:v>
                </c:pt>
                <c:pt idx="385">
                  <c:v>3.5</c:v>
                </c:pt>
                <c:pt idx="386">
                  <c:v>3.5</c:v>
                </c:pt>
                <c:pt idx="387">
                  <c:v>3.5</c:v>
                </c:pt>
                <c:pt idx="388">
                  <c:v>3.5</c:v>
                </c:pt>
                <c:pt idx="389">
                  <c:v>3.5</c:v>
                </c:pt>
                <c:pt idx="390">
                  <c:v>3.5</c:v>
                </c:pt>
                <c:pt idx="391">
                  <c:v>3.5</c:v>
                </c:pt>
                <c:pt idx="392">
                  <c:v>3.5</c:v>
                </c:pt>
                <c:pt idx="393">
                  <c:v>3.5</c:v>
                </c:pt>
                <c:pt idx="394">
                  <c:v>3.5</c:v>
                </c:pt>
                <c:pt idx="395">
                  <c:v>3.5</c:v>
                </c:pt>
                <c:pt idx="396">
                  <c:v>3.5</c:v>
                </c:pt>
                <c:pt idx="397">
                  <c:v>3.5</c:v>
                </c:pt>
                <c:pt idx="398">
                  <c:v>3.5</c:v>
                </c:pt>
                <c:pt idx="399">
                  <c:v>3.5</c:v>
                </c:pt>
                <c:pt idx="400">
                  <c:v>3.5</c:v>
                </c:pt>
                <c:pt idx="401">
                  <c:v>3.5</c:v>
                </c:pt>
                <c:pt idx="402">
                  <c:v>3.5</c:v>
                </c:pt>
                <c:pt idx="403">
                  <c:v>3.5</c:v>
                </c:pt>
                <c:pt idx="404">
                  <c:v>3.5</c:v>
                </c:pt>
                <c:pt idx="405">
                  <c:v>3.5</c:v>
                </c:pt>
                <c:pt idx="406">
                  <c:v>3.5</c:v>
                </c:pt>
                <c:pt idx="407">
                  <c:v>3.5</c:v>
                </c:pt>
                <c:pt idx="408">
                  <c:v>3.5</c:v>
                </c:pt>
                <c:pt idx="409">
                  <c:v>3.5</c:v>
                </c:pt>
                <c:pt idx="410">
                  <c:v>3.5</c:v>
                </c:pt>
                <c:pt idx="411">
                  <c:v>3.5</c:v>
                </c:pt>
                <c:pt idx="412">
                  <c:v>3.5</c:v>
                </c:pt>
                <c:pt idx="413">
                  <c:v>3.5</c:v>
                </c:pt>
                <c:pt idx="414">
                  <c:v>3.5</c:v>
                </c:pt>
                <c:pt idx="415">
                  <c:v>3.5</c:v>
                </c:pt>
                <c:pt idx="416">
                  <c:v>3.5</c:v>
                </c:pt>
                <c:pt idx="417">
                  <c:v>3.5</c:v>
                </c:pt>
                <c:pt idx="418">
                  <c:v>3.5</c:v>
                </c:pt>
                <c:pt idx="419">
                  <c:v>3.5</c:v>
                </c:pt>
                <c:pt idx="420">
                  <c:v>3.5</c:v>
                </c:pt>
                <c:pt idx="421">
                  <c:v>3.5</c:v>
                </c:pt>
                <c:pt idx="422">
                  <c:v>3.5</c:v>
                </c:pt>
                <c:pt idx="423">
                  <c:v>3.5</c:v>
                </c:pt>
                <c:pt idx="424">
                  <c:v>3.5</c:v>
                </c:pt>
                <c:pt idx="425">
                  <c:v>3.5</c:v>
                </c:pt>
                <c:pt idx="426">
                  <c:v>3.5</c:v>
                </c:pt>
                <c:pt idx="427">
                  <c:v>3.5</c:v>
                </c:pt>
                <c:pt idx="428">
                  <c:v>3.5</c:v>
                </c:pt>
                <c:pt idx="429">
                  <c:v>3.5</c:v>
                </c:pt>
                <c:pt idx="430">
                  <c:v>3.5</c:v>
                </c:pt>
                <c:pt idx="431">
                  <c:v>3.5</c:v>
                </c:pt>
                <c:pt idx="432">
                  <c:v>3.5</c:v>
                </c:pt>
                <c:pt idx="433">
                  <c:v>3.5</c:v>
                </c:pt>
                <c:pt idx="434">
                  <c:v>3.5</c:v>
                </c:pt>
                <c:pt idx="435">
                  <c:v>3.5</c:v>
                </c:pt>
                <c:pt idx="436">
                  <c:v>3.5</c:v>
                </c:pt>
                <c:pt idx="437">
                  <c:v>3.5</c:v>
                </c:pt>
                <c:pt idx="438">
                  <c:v>3.5</c:v>
                </c:pt>
                <c:pt idx="439">
                  <c:v>3.5</c:v>
                </c:pt>
                <c:pt idx="440">
                  <c:v>3.5</c:v>
                </c:pt>
                <c:pt idx="441">
                  <c:v>3.5</c:v>
                </c:pt>
                <c:pt idx="442">
                  <c:v>3.5</c:v>
                </c:pt>
                <c:pt idx="443">
                  <c:v>3.5</c:v>
                </c:pt>
                <c:pt idx="444">
                  <c:v>3.5</c:v>
                </c:pt>
                <c:pt idx="445">
                  <c:v>3.5</c:v>
                </c:pt>
                <c:pt idx="446">
                  <c:v>3.5</c:v>
                </c:pt>
                <c:pt idx="447">
                  <c:v>3.5</c:v>
                </c:pt>
                <c:pt idx="448">
                  <c:v>3.5</c:v>
                </c:pt>
                <c:pt idx="449">
                  <c:v>3.5</c:v>
                </c:pt>
                <c:pt idx="450">
                  <c:v>3.5</c:v>
                </c:pt>
                <c:pt idx="451">
                  <c:v>3.5</c:v>
                </c:pt>
                <c:pt idx="452">
                  <c:v>3.5</c:v>
                </c:pt>
                <c:pt idx="453">
                  <c:v>3.5</c:v>
                </c:pt>
                <c:pt idx="454">
                  <c:v>3.5</c:v>
                </c:pt>
                <c:pt idx="455">
                  <c:v>3.5</c:v>
                </c:pt>
                <c:pt idx="456">
                  <c:v>3.5</c:v>
                </c:pt>
                <c:pt idx="457">
                  <c:v>3.5</c:v>
                </c:pt>
                <c:pt idx="458">
                  <c:v>3.5</c:v>
                </c:pt>
                <c:pt idx="459">
                  <c:v>3.5</c:v>
                </c:pt>
                <c:pt idx="460">
                  <c:v>3.5</c:v>
                </c:pt>
                <c:pt idx="461">
                  <c:v>3.5</c:v>
                </c:pt>
                <c:pt idx="462">
                  <c:v>3.5</c:v>
                </c:pt>
                <c:pt idx="463">
                  <c:v>3.5</c:v>
                </c:pt>
                <c:pt idx="464">
                  <c:v>3.5</c:v>
                </c:pt>
                <c:pt idx="465">
                  <c:v>3.5</c:v>
                </c:pt>
                <c:pt idx="466">
                  <c:v>3.5</c:v>
                </c:pt>
                <c:pt idx="467">
                  <c:v>3.5</c:v>
                </c:pt>
                <c:pt idx="468">
                  <c:v>3.5</c:v>
                </c:pt>
                <c:pt idx="469">
                  <c:v>3.5</c:v>
                </c:pt>
                <c:pt idx="470">
                  <c:v>3.5</c:v>
                </c:pt>
                <c:pt idx="471">
                  <c:v>3.5</c:v>
                </c:pt>
                <c:pt idx="472">
                  <c:v>3.5</c:v>
                </c:pt>
                <c:pt idx="473">
                  <c:v>3.5</c:v>
                </c:pt>
                <c:pt idx="474">
                  <c:v>3.5</c:v>
                </c:pt>
                <c:pt idx="475">
                  <c:v>3.5</c:v>
                </c:pt>
                <c:pt idx="476">
                  <c:v>3.5</c:v>
                </c:pt>
                <c:pt idx="477">
                  <c:v>3.5</c:v>
                </c:pt>
                <c:pt idx="478">
                  <c:v>3.5</c:v>
                </c:pt>
                <c:pt idx="479">
                  <c:v>3.5</c:v>
                </c:pt>
                <c:pt idx="480">
                  <c:v>3.5</c:v>
                </c:pt>
                <c:pt idx="481">
                  <c:v>3.5</c:v>
                </c:pt>
                <c:pt idx="482">
                  <c:v>3.5</c:v>
                </c:pt>
                <c:pt idx="483">
                  <c:v>3.5</c:v>
                </c:pt>
                <c:pt idx="484">
                  <c:v>3.5</c:v>
                </c:pt>
                <c:pt idx="485">
                  <c:v>3.5</c:v>
                </c:pt>
                <c:pt idx="486">
                  <c:v>3.5</c:v>
                </c:pt>
                <c:pt idx="487">
                  <c:v>3.5</c:v>
                </c:pt>
                <c:pt idx="488">
                  <c:v>3.5</c:v>
                </c:pt>
                <c:pt idx="489">
                  <c:v>3.5</c:v>
                </c:pt>
                <c:pt idx="490">
                  <c:v>3.5</c:v>
                </c:pt>
                <c:pt idx="491">
                  <c:v>3.5</c:v>
                </c:pt>
                <c:pt idx="492">
                  <c:v>3.5</c:v>
                </c:pt>
                <c:pt idx="493">
                  <c:v>3.5</c:v>
                </c:pt>
                <c:pt idx="494">
                  <c:v>3.5</c:v>
                </c:pt>
                <c:pt idx="495">
                  <c:v>3.5</c:v>
                </c:pt>
                <c:pt idx="496">
                  <c:v>3.5</c:v>
                </c:pt>
                <c:pt idx="497">
                  <c:v>3.5</c:v>
                </c:pt>
                <c:pt idx="498">
                  <c:v>3.5</c:v>
                </c:pt>
                <c:pt idx="499">
                  <c:v>3.5</c:v>
                </c:pt>
                <c:pt idx="500">
                  <c:v>3.5</c:v>
                </c:pt>
                <c:pt idx="501">
                  <c:v>3.5</c:v>
                </c:pt>
                <c:pt idx="502">
                  <c:v>3.5</c:v>
                </c:pt>
                <c:pt idx="503">
                  <c:v>3.5</c:v>
                </c:pt>
                <c:pt idx="504">
                  <c:v>3.5</c:v>
                </c:pt>
                <c:pt idx="505">
                  <c:v>3.5</c:v>
                </c:pt>
                <c:pt idx="506">
                  <c:v>3.5</c:v>
                </c:pt>
                <c:pt idx="507">
                  <c:v>3.5</c:v>
                </c:pt>
                <c:pt idx="508">
                  <c:v>3.5</c:v>
                </c:pt>
                <c:pt idx="509">
                  <c:v>3.5</c:v>
                </c:pt>
                <c:pt idx="510">
                  <c:v>3.5</c:v>
                </c:pt>
                <c:pt idx="511">
                  <c:v>3.5</c:v>
                </c:pt>
                <c:pt idx="512">
                  <c:v>3.5</c:v>
                </c:pt>
                <c:pt idx="513">
                  <c:v>3.5</c:v>
                </c:pt>
                <c:pt idx="514">
                  <c:v>3.5</c:v>
                </c:pt>
                <c:pt idx="515">
                  <c:v>3.5</c:v>
                </c:pt>
                <c:pt idx="516">
                  <c:v>3.5</c:v>
                </c:pt>
                <c:pt idx="517">
                  <c:v>3.5</c:v>
                </c:pt>
                <c:pt idx="518">
                  <c:v>3.5</c:v>
                </c:pt>
                <c:pt idx="519">
                  <c:v>3.5</c:v>
                </c:pt>
                <c:pt idx="520">
                  <c:v>3.5</c:v>
                </c:pt>
                <c:pt idx="521">
                  <c:v>3.5</c:v>
                </c:pt>
                <c:pt idx="522">
                  <c:v>3.5</c:v>
                </c:pt>
                <c:pt idx="523">
                  <c:v>3.5</c:v>
                </c:pt>
                <c:pt idx="524">
                  <c:v>3.5</c:v>
                </c:pt>
                <c:pt idx="525">
                  <c:v>3.5</c:v>
                </c:pt>
                <c:pt idx="526">
                  <c:v>3.5</c:v>
                </c:pt>
                <c:pt idx="527">
                  <c:v>3.5</c:v>
                </c:pt>
                <c:pt idx="528">
                  <c:v>3.5</c:v>
                </c:pt>
                <c:pt idx="529">
                  <c:v>3.5</c:v>
                </c:pt>
                <c:pt idx="530">
                  <c:v>3.5</c:v>
                </c:pt>
                <c:pt idx="531">
                  <c:v>3.5</c:v>
                </c:pt>
                <c:pt idx="532">
                  <c:v>3.5</c:v>
                </c:pt>
                <c:pt idx="533">
                  <c:v>3.5</c:v>
                </c:pt>
                <c:pt idx="534">
                  <c:v>3.5</c:v>
                </c:pt>
                <c:pt idx="535">
                  <c:v>3.5</c:v>
                </c:pt>
                <c:pt idx="536">
                  <c:v>3.5</c:v>
                </c:pt>
                <c:pt idx="537">
                  <c:v>3.5</c:v>
                </c:pt>
                <c:pt idx="538">
                  <c:v>3.5</c:v>
                </c:pt>
                <c:pt idx="539">
                  <c:v>3.5</c:v>
                </c:pt>
                <c:pt idx="540">
                  <c:v>3.5</c:v>
                </c:pt>
                <c:pt idx="541">
                  <c:v>3.5</c:v>
                </c:pt>
                <c:pt idx="542">
                  <c:v>3.5</c:v>
                </c:pt>
                <c:pt idx="543">
                  <c:v>3.5</c:v>
                </c:pt>
                <c:pt idx="544">
                  <c:v>3.5</c:v>
                </c:pt>
                <c:pt idx="545">
                  <c:v>3.5</c:v>
                </c:pt>
                <c:pt idx="546">
                  <c:v>3.5</c:v>
                </c:pt>
                <c:pt idx="547">
                  <c:v>3.5</c:v>
                </c:pt>
                <c:pt idx="548">
                  <c:v>3.5</c:v>
                </c:pt>
                <c:pt idx="549">
                  <c:v>3.5</c:v>
                </c:pt>
                <c:pt idx="550">
                  <c:v>3.5</c:v>
                </c:pt>
                <c:pt idx="551">
                  <c:v>3.5</c:v>
                </c:pt>
                <c:pt idx="552">
                  <c:v>3.5</c:v>
                </c:pt>
                <c:pt idx="553">
                  <c:v>3.5</c:v>
                </c:pt>
                <c:pt idx="554">
                  <c:v>3.5</c:v>
                </c:pt>
                <c:pt idx="555">
                  <c:v>3.5</c:v>
                </c:pt>
                <c:pt idx="556">
                  <c:v>3.5</c:v>
                </c:pt>
                <c:pt idx="557">
                  <c:v>3.5</c:v>
                </c:pt>
                <c:pt idx="558">
                  <c:v>3.5</c:v>
                </c:pt>
                <c:pt idx="559">
                  <c:v>3.5</c:v>
                </c:pt>
                <c:pt idx="560">
                  <c:v>3.5</c:v>
                </c:pt>
                <c:pt idx="561">
                  <c:v>3.5</c:v>
                </c:pt>
                <c:pt idx="562">
                  <c:v>3.5</c:v>
                </c:pt>
                <c:pt idx="563">
                  <c:v>3.5</c:v>
                </c:pt>
                <c:pt idx="564">
                  <c:v>3.5</c:v>
                </c:pt>
                <c:pt idx="565">
                  <c:v>3.5</c:v>
                </c:pt>
                <c:pt idx="566">
                  <c:v>3.5</c:v>
                </c:pt>
                <c:pt idx="567">
                  <c:v>3.5</c:v>
                </c:pt>
                <c:pt idx="568">
                  <c:v>3.5</c:v>
                </c:pt>
                <c:pt idx="569">
                  <c:v>3.5</c:v>
                </c:pt>
                <c:pt idx="570">
                  <c:v>3.5</c:v>
                </c:pt>
                <c:pt idx="571">
                  <c:v>3.5</c:v>
                </c:pt>
                <c:pt idx="572">
                  <c:v>3.5</c:v>
                </c:pt>
                <c:pt idx="573">
                  <c:v>3.5</c:v>
                </c:pt>
                <c:pt idx="574">
                  <c:v>3.5</c:v>
                </c:pt>
                <c:pt idx="575">
                  <c:v>3.5</c:v>
                </c:pt>
                <c:pt idx="576">
                  <c:v>3.5</c:v>
                </c:pt>
                <c:pt idx="577">
                  <c:v>3.5</c:v>
                </c:pt>
                <c:pt idx="578">
                  <c:v>3.5</c:v>
                </c:pt>
                <c:pt idx="579">
                  <c:v>3.5</c:v>
                </c:pt>
                <c:pt idx="580">
                  <c:v>3.5</c:v>
                </c:pt>
                <c:pt idx="581">
                  <c:v>3.5</c:v>
                </c:pt>
                <c:pt idx="582">
                  <c:v>3.5</c:v>
                </c:pt>
                <c:pt idx="583">
                  <c:v>3.5</c:v>
                </c:pt>
                <c:pt idx="584">
                  <c:v>3.5</c:v>
                </c:pt>
                <c:pt idx="585">
                  <c:v>3.5</c:v>
                </c:pt>
                <c:pt idx="586">
                  <c:v>3.5</c:v>
                </c:pt>
                <c:pt idx="587">
                  <c:v>3.5</c:v>
                </c:pt>
                <c:pt idx="588">
                  <c:v>3.25</c:v>
                </c:pt>
                <c:pt idx="589">
                  <c:v>3.25</c:v>
                </c:pt>
                <c:pt idx="590">
                  <c:v>3.25</c:v>
                </c:pt>
                <c:pt idx="591">
                  <c:v>3.25</c:v>
                </c:pt>
                <c:pt idx="592">
                  <c:v>3.25</c:v>
                </c:pt>
                <c:pt idx="593">
                  <c:v>3.25</c:v>
                </c:pt>
                <c:pt idx="594">
                  <c:v>3.25</c:v>
                </c:pt>
                <c:pt idx="595">
                  <c:v>3.25</c:v>
                </c:pt>
                <c:pt idx="596">
                  <c:v>3.25</c:v>
                </c:pt>
                <c:pt idx="597">
                  <c:v>3.25</c:v>
                </c:pt>
                <c:pt idx="598">
                  <c:v>3.25</c:v>
                </c:pt>
                <c:pt idx="599">
                  <c:v>3.25</c:v>
                </c:pt>
                <c:pt idx="600">
                  <c:v>3.25</c:v>
                </c:pt>
                <c:pt idx="601">
                  <c:v>3.25</c:v>
                </c:pt>
                <c:pt idx="602">
                  <c:v>3.25</c:v>
                </c:pt>
                <c:pt idx="603">
                  <c:v>3.25</c:v>
                </c:pt>
                <c:pt idx="604">
                  <c:v>3.25</c:v>
                </c:pt>
                <c:pt idx="605">
                  <c:v>3.25</c:v>
                </c:pt>
                <c:pt idx="606">
                  <c:v>3.25</c:v>
                </c:pt>
                <c:pt idx="607">
                  <c:v>3</c:v>
                </c:pt>
                <c:pt idx="608">
                  <c:v>3</c:v>
                </c:pt>
                <c:pt idx="609">
                  <c:v>3</c:v>
                </c:pt>
                <c:pt idx="610">
                  <c:v>3</c:v>
                </c:pt>
                <c:pt idx="611">
                  <c:v>3</c:v>
                </c:pt>
                <c:pt idx="612">
                  <c:v>3</c:v>
                </c:pt>
                <c:pt idx="613">
                  <c:v>3</c:v>
                </c:pt>
                <c:pt idx="614">
                  <c:v>3</c:v>
                </c:pt>
                <c:pt idx="615">
                  <c:v>3</c:v>
                </c:pt>
                <c:pt idx="616">
                  <c:v>3</c:v>
                </c:pt>
                <c:pt idx="617">
                  <c:v>3</c:v>
                </c:pt>
                <c:pt idx="618">
                  <c:v>3</c:v>
                </c:pt>
                <c:pt idx="619">
                  <c:v>3</c:v>
                </c:pt>
                <c:pt idx="620">
                  <c:v>3</c:v>
                </c:pt>
                <c:pt idx="621">
                  <c:v>3</c:v>
                </c:pt>
                <c:pt idx="622">
                  <c:v>3</c:v>
                </c:pt>
                <c:pt idx="623">
                  <c:v>3</c:v>
                </c:pt>
                <c:pt idx="624">
                  <c:v>3</c:v>
                </c:pt>
                <c:pt idx="625">
                  <c:v>3</c:v>
                </c:pt>
                <c:pt idx="626">
                  <c:v>3</c:v>
                </c:pt>
                <c:pt idx="627">
                  <c:v>3</c:v>
                </c:pt>
                <c:pt idx="628">
                  <c:v>3</c:v>
                </c:pt>
                <c:pt idx="629">
                  <c:v>3</c:v>
                </c:pt>
                <c:pt idx="630">
                  <c:v>3</c:v>
                </c:pt>
                <c:pt idx="631">
                  <c:v>3</c:v>
                </c:pt>
                <c:pt idx="632">
                  <c:v>3</c:v>
                </c:pt>
                <c:pt idx="633">
                  <c:v>3</c:v>
                </c:pt>
                <c:pt idx="634">
                  <c:v>3</c:v>
                </c:pt>
                <c:pt idx="635">
                  <c:v>3</c:v>
                </c:pt>
                <c:pt idx="636">
                  <c:v>3</c:v>
                </c:pt>
                <c:pt idx="637">
                  <c:v>3</c:v>
                </c:pt>
                <c:pt idx="638">
                  <c:v>3</c:v>
                </c:pt>
                <c:pt idx="639">
                  <c:v>3</c:v>
                </c:pt>
                <c:pt idx="640">
                  <c:v>3</c:v>
                </c:pt>
                <c:pt idx="641">
                  <c:v>3</c:v>
                </c:pt>
                <c:pt idx="642">
                  <c:v>3</c:v>
                </c:pt>
                <c:pt idx="643">
                  <c:v>3</c:v>
                </c:pt>
                <c:pt idx="644">
                  <c:v>3</c:v>
                </c:pt>
                <c:pt idx="645">
                  <c:v>3</c:v>
                </c:pt>
                <c:pt idx="646">
                  <c:v>3</c:v>
                </c:pt>
                <c:pt idx="647">
                  <c:v>3</c:v>
                </c:pt>
                <c:pt idx="648">
                  <c:v>3</c:v>
                </c:pt>
                <c:pt idx="649">
                  <c:v>3</c:v>
                </c:pt>
                <c:pt idx="650">
                  <c:v>3</c:v>
                </c:pt>
                <c:pt idx="651">
                  <c:v>3</c:v>
                </c:pt>
                <c:pt idx="652">
                  <c:v>3</c:v>
                </c:pt>
                <c:pt idx="653">
                  <c:v>3</c:v>
                </c:pt>
                <c:pt idx="654">
                  <c:v>3</c:v>
                </c:pt>
                <c:pt idx="655">
                  <c:v>3</c:v>
                </c:pt>
                <c:pt idx="656">
                  <c:v>3</c:v>
                </c:pt>
                <c:pt idx="657">
                  <c:v>3</c:v>
                </c:pt>
                <c:pt idx="658">
                  <c:v>3</c:v>
                </c:pt>
                <c:pt idx="659">
                  <c:v>3</c:v>
                </c:pt>
                <c:pt idx="660">
                  <c:v>3</c:v>
                </c:pt>
                <c:pt idx="661">
                  <c:v>3</c:v>
                </c:pt>
                <c:pt idx="662">
                  <c:v>3</c:v>
                </c:pt>
                <c:pt idx="663">
                  <c:v>3</c:v>
                </c:pt>
                <c:pt idx="664">
                  <c:v>3</c:v>
                </c:pt>
                <c:pt idx="665">
                  <c:v>3</c:v>
                </c:pt>
                <c:pt idx="666">
                  <c:v>3</c:v>
                </c:pt>
                <c:pt idx="667">
                  <c:v>3</c:v>
                </c:pt>
              </c:numCache>
            </c:numRef>
          </c:val>
        </c:ser>
        <c:ser>
          <c:idx val="2"/>
          <c:order val="2"/>
          <c:tx>
            <c:strRef>
              <c:f>货币!$BW$3</c:f>
              <c:strCache>
                <c:ptCount val="1"/>
                <c:pt idx="0">
                  <c:v>半年期</c:v>
                </c:pt>
              </c:strCache>
            </c:strRef>
          </c:tx>
          <c:marker>
            <c:symbol val="none"/>
          </c:marker>
          <c:cat>
            <c:numRef>
              <c:f>货币!$A$4:$A$671</c:f>
              <c:numCache>
                <c:formatCode>yyyy/mm/dd</c:formatCode>
                <c:ptCount val="668"/>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40231</c:v>
                </c:pt>
                <c:pt idx="31">
                  <c:v>40232</c:v>
                </c:pt>
                <c:pt idx="32">
                  <c:v>40233</c:v>
                </c:pt>
                <c:pt idx="33">
                  <c:v>40234</c:v>
                </c:pt>
                <c:pt idx="34">
                  <c:v>40235</c:v>
                </c:pt>
                <c:pt idx="35">
                  <c:v>40238</c:v>
                </c:pt>
                <c:pt idx="36">
                  <c:v>40239</c:v>
                </c:pt>
                <c:pt idx="37">
                  <c:v>40240</c:v>
                </c:pt>
                <c:pt idx="38">
                  <c:v>40241</c:v>
                </c:pt>
                <c:pt idx="39">
                  <c:v>40242</c:v>
                </c:pt>
                <c:pt idx="40">
                  <c:v>40245</c:v>
                </c:pt>
                <c:pt idx="41">
                  <c:v>40246</c:v>
                </c:pt>
                <c:pt idx="42">
                  <c:v>40247</c:v>
                </c:pt>
                <c:pt idx="43">
                  <c:v>40248</c:v>
                </c:pt>
                <c:pt idx="44">
                  <c:v>40249</c:v>
                </c:pt>
                <c:pt idx="45">
                  <c:v>40252</c:v>
                </c:pt>
                <c:pt idx="46">
                  <c:v>40253</c:v>
                </c:pt>
                <c:pt idx="47">
                  <c:v>40254</c:v>
                </c:pt>
                <c:pt idx="48">
                  <c:v>40255</c:v>
                </c:pt>
                <c:pt idx="49">
                  <c:v>40256</c:v>
                </c:pt>
                <c:pt idx="50">
                  <c:v>40259</c:v>
                </c:pt>
                <c:pt idx="51">
                  <c:v>40260</c:v>
                </c:pt>
                <c:pt idx="52">
                  <c:v>40261</c:v>
                </c:pt>
                <c:pt idx="53">
                  <c:v>40262</c:v>
                </c:pt>
                <c:pt idx="54">
                  <c:v>40263</c:v>
                </c:pt>
                <c:pt idx="55">
                  <c:v>40266</c:v>
                </c:pt>
                <c:pt idx="56">
                  <c:v>40267</c:v>
                </c:pt>
                <c:pt idx="57">
                  <c:v>40268</c:v>
                </c:pt>
                <c:pt idx="58">
                  <c:v>40269</c:v>
                </c:pt>
                <c:pt idx="59">
                  <c:v>40270</c:v>
                </c:pt>
                <c:pt idx="60">
                  <c:v>40274</c:v>
                </c:pt>
                <c:pt idx="61">
                  <c:v>40275</c:v>
                </c:pt>
                <c:pt idx="62">
                  <c:v>40276</c:v>
                </c:pt>
                <c:pt idx="63">
                  <c:v>40277</c:v>
                </c:pt>
                <c:pt idx="64">
                  <c:v>40280</c:v>
                </c:pt>
                <c:pt idx="65">
                  <c:v>40281</c:v>
                </c:pt>
                <c:pt idx="66">
                  <c:v>40282</c:v>
                </c:pt>
                <c:pt idx="67">
                  <c:v>40283</c:v>
                </c:pt>
                <c:pt idx="68">
                  <c:v>40284</c:v>
                </c:pt>
                <c:pt idx="69">
                  <c:v>40287</c:v>
                </c:pt>
                <c:pt idx="70">
                  <c:v>40288</c:v>
                </c:pt>
                <c:pt idx="71">
                  <c:v>40289</c:v>
                </c:pt>
                <c:pt idx="72">
                  <c:v>40290</c:v>
                </c:pt>
                <c:pt idx="73">
                  <c:v>40291</c:v>
                </c:pt>
                <c:pt idx="74">
                  <c:v>40294</c:v>
                </c:pt>
                <c:pt idx="75">
                  <c:v>40295</c:v>
                </c:pt>
                <c:pt idx="76">
                  <c:v>40296</c:v>
                </c:pt>
                <c:pt idx="77">
                  <c:v>40297</c:v>
                </c:pt>
                <c:pt idx="78">
                  <c:v>40298</c:v>
                </c:pt>
                <c:pt idx="79">
                  <c:v>40302</c:v>
                </c:pt>
                <c:pt idx="80">
                  <c:v>40303</c:v>
                </c:pt>
                <c:pt idx="81">
                  <c:v>40304</c:v>
                </c:pt>
                <c:pt idx="82">
                  <c:v>40305</c:v>
                </c:pt>
                <c:pt idx="83">
                  <c:v>40308</c:v>
                </c:pt>
                <c:pt idx="84">
                  <c:v>40309</c:v>
                </c:pt>
                <c:pt idx="85">
                  <c:v>40310</c:v>
                </c:pt>
                <c:pt idx="86">
                  <c:v>40311</c:v>
                </c:pt>
                <c:pt idx="87">
                  <c:v>40312</c:v>
                </c:pt>
                <c:pt idx="88">
                  <c:v>40315</c:v>
                </c:pt>
                <c:pt idx="89">
                  <c:v>40316</c:v>
                </c:pt>
                <c:pt idx="90">
                  <c:v>40317</c:v>
                </c:pt>
                <c:pt idx="91">
                  <c:v>40318</c:v>
                </c:pt>
                <c:pt idx="92">
                  <c:v>40319</c:v>
                </c:pt>
                <c:pt idx="93">
                  <c:v>40322</c:v>
                </c:pt>
                <c:pt idx="94">
                  <c:v>40323</c:v>
                </c:pt>
                <c:pt idx="95">
                  <c:v>40324</c:v>
                </c:pt>
                <c:pt idx="96">
                  <c:v>40325</c:v>
                </c:pt>
                <c:pt idx="97">
                  <c:v>40326</c:v>
                </c:pt>
                <c:pt idx="98">
                  <c:v>40329</c:v>
                </c:pt>
                <c:pt idx="99">
                  <c:v>40330</c:v>
                </c:pt>
                <c:pt idx="100">
                  <c:v>40331</c:v>
                </c:pt>
                <c:pt idx="101">
                  <c:v>40332</c:v>
                </c:pt>
                <c:pt idx="102">
                  <c:v>40333</c:v>
                </c:pt>
                <c:pt idx="103">
                  <c:v>40336</c:v>
                </c:pt>
                <c:pt idx="104">
                  <c:v>40337</c:v>
                </c:pt>
                <c:pt idx="105">
                  <c:v>40338</c:v>
                </c:pt>
                <c:pt idx="106">
                  <c:v>40339</c:v>
                </c:pt>
                <c:pt idx="107">
                  <c:v>40340</c:v>
                </c:pt>
                <c:pt idx="108">
                  <c:v>40346</c:v>
                </c:pt>
                <c:pt idx="109">
                  <c:v>40347</c:v>
                </c:pt>
                <c:pt idx="110">
                  <c:v>40350</c:v>
                </c:pt>
                <c:pt idx="111">
                  <c:v>40351</c:v>
                </c:pt>
                <c:pt idx="112">
                  <c:v>40352</c:v>
                </c:pt>
                <c:pt idx="113">
                  <c:v>40353</c:v>
                </c:pt>
                <c:pt idx="114">
                  <c:v>40354</c:v>
                </c:pt>
                <c:pt idx="115">
                  <c:v>40357</c:v>
                </c:pt>
                <c:pt idx="116">
                  <c:v>40358</c:v>
                </c:pt>
                <c:pt idx="117">
                  <c:v>40359</c:v>
                </c:pt>
                <c:pt idx="118">
                  <c:v>40360</c:v>
                </c:pt>
                <c:pt idx="119">
                  <c:v>40361</c:v>
                </c:pt>
                <c:pt idx="120">
                  <c:v>40364</c:v>
                </c:pt>
                <c:pt idx="121">
                  <c:v>40365</c:v>
                </c:pt>
                <c:pt idx="122">
                  <c:v>40366</c:v>
                </c:pt>
                <c:pt idx="123">
                  <c:v>40367</c:v>
                </c:pt>
                <c:pt idx="124">
                  <c:v>40368</c:v>
                </c:pt>
                <c:pt idx="125">
                  <c:v>40371</c:v>
                </c:pt>
                <c:pt idx="126">
                  <c:v>40372</c:v>
                </c:pt>
                <c:pt idx="127">
                  <c:v>40373</c:v>
                </c:pt>
                <c:pt idx="128">
                  <c:v>40374</c:v>
                </c:pt>
                <c:pt idx="129">
                  <c:v>40375</c:v>
                </c:pt>
                <c:pt idx="130">
                  <c:v>40378</c:v>
                </c:pt>
                <c:pt idx="131">
                  <c:v>40379</c:v>
                </c:pt>
                <c:pt idx="132">
                  <c:v>40380</c:v>
                </c:pt>
                <c:pt idx="133">
                  <c:v>40381</c:v>
                </c:pt>
                <c:pt idx="134">
                  <c:v>40382</c:v>
                </c:pt>
                <c:pt idx="135">
                  <c:v>40385</c:v>
                </c:pt>
                <c:pt idx="136">
                  <c:v>40386</c:v>
                </c:pt>
                <c:pt idx="137">
                  <c:v>40387</c:v>
                </c:pt>
                <c:pt idx="138">
                  <c:v>40388</c:v>
                </c:pt>
                <c:pt idx="139">
                  <c:v>40389</c:v>
                </c:pt>
                <c:pt idx="140">
                  <c:v>40392</c:v>
                </c:pt>
                <c:pt idx="141">
                  <c:v>40393</c:v>
                </c:pt>
                <c:pt idx="142">
                  <c:v>40394</c:v>
                </c:pt>
                <c:pt idx="143">
                  <c:v>40395</c:v>
                </c:pt>
                <c:pt idx="144">
                  <c:v>40396</c:v>
                </c:pt>
                <c:pt idx="145">
                  <c:v>40399</c:v>
                </c:pt>
                <c:pt idx="146">
                  <c:v>40400</c:v>
                </c:pt>
                <c:pt idx="147">
                  <c:v>40401</c:v>
                </c:pt>
                <c:pt idx="148">
                  <c:v>40402</c:v>
                </c:pt>
                <c:pt idx="149">
                  <c:v>40403</c:v>
                </c:pt>
                <c:pt idx="150">
                  <c:v>40406</c:v>
                </c:pt>
                <c:pt idx="151">
                  <c:v>40407</c:v>
                </c:pt>
                <c:pt idx="152">
                  <c:v>40408</c:v>
                </c:pt>
                <c:pt idx="153">
                  <c:v>40409</c:v>
                </c:pt>
                <c:pt idx="154">
                  <c:v>40410</c:v>
                </c:pt>
                <c:pt idx="155">
                  <c:v>40413</c:v>
                </c:pt>
                <c:pt idx="156">
                  <c:v>40414</c:v>
                </c:pt>
                <c:pt idx="157">
                  <c:v>40415</c:v>
                </c:pt>
                <c:pt idx="158">
                  <c:v>40416</c:v>
                </c:pt>
                <c:pt idx="159">
                  <c:v>40417</c:v>
                </c:pt>
                <c:pt idx="160">
                  <c:v>40420</c:v>
                </c:pt>
                <c:pt idx="161">
                  <c:v>40421</c:v>
                </c:pt>
                <c:pt idx="162">
                  <c:v>40422</c:v>
                </c:pt>
                <c:pt idx="163">
                  <c:v>40423</c:v>
                </c:pt>
                <c:pt idx="164">
                  <c:v>40424</c:v>
                </c:pt>
                <c:pt idx="165">
                  <c:v>40427</c:v>
                </c:pt>
                <c:pt idx="166">
                  <c:v>40428</c:v>
                </c:pt>
                <c:pt idx="167">
                  <c:v>40429</c:v>
                </c:pt>
                <c:pt idx="168">
                  <c:v>40430</c:v>
                </c:pt>
                <c:pt idx="169">
                  <c:v>40431</c:v>
                </c:pt>
                <c:pt idx="170">
                  <c:v>40434</c:v>
                </c:pt>
                <c:pt idx="171">
                  <c:v>40435</c:v>
                </c:pt>
                <c:pt idx="172">
                  <c:v>40436</c:v>
                </c:pt>
                <c:pt idx="173">
                  <c:v>40437</c:v>
                </c:pt>
                <c:pt idx="174">
                  <c:v>40438</c:v>
                </c:pt>
                <c:pt idx="175">
                  <c:v>40441</c:v>
                </c:pt>
                <c:pt idx="176">
                  <c:v>40442</c:v>
                </c:pt>
                <c:pt idx="177">
                  <c:v>40448</c:v>
                </c:pt>
                <c:pt idx="178">
                  <c:v>40449</c:v>
                </c:pt>
                <c:pt idx="179">
                  <c:v>40450</c:v>
                </c:pt>
                <c:pt idx="180">
                  <c:v>40451</c:v>
                </c:pt>
                <c:pt idx="181">
                  <c:v>40459</c:v>
                </c:pt>
                <c:pt idx="182">
                  <c:v>40462</c:v>
                </c:pt>
                <c:pt idx="183">
                  <c:v>40463</c:v>
                </c:pt>
                <c:pt idx="184">
                  <c:v>40464</c:v>
                </c:pt>
                <c:pt idx="185">
                  <c:v>40465</c:v>
                </c:pt>
                <c:pt idx="186">
                  <c:v>40466</c:v>
                </c:pt>
                <c:pt idx="187">
                  <c:v>40469</c:v>
                </c:pt>
                <c:pt idx="188">
                  <c:v>40470</c:v>
                </c:pt>
                <c:pt idx="189">
                  <c:v>40471</c:v>
                </c:pt>
                <c:pt idx="190">
                  <c:v>40472</c:v>
                </c:pt>
                <c:pt idx="191">
                  <c:v>40473</c:v>
                </c:pt>
                <c:pt idx="192">
                  <c:v>40476</c:v>
                </c:pt>
                <c:pt idx="193">
                  <c:v>40477</c:v>
                </c:pt>
                <c:pt idx="194">
                  <c:v>40478</c:v>
                </c:pt>
                <c:pt idx="195">
                  <c:v>40479</c:v>
                </c:pt>
                <c:pt idx="196">
                  <c:v>40480</c:v>
                </c:pt>
                <c:pt idx="197">
                  <c:v>40483</c:v>
                </c:pt>
                <c:pt idx="198">
                  <c:v>40484</c:v>
                </c:pt>
                <c:pt idx="199">
                  <c:v>40485</c:v>
                </c:pt>
                <c:pt idx="200">
                  <c:v>40486</c:v>
                </c:pt>
                <c:pt idx="201">
                  <c:v>40487</c:v>
                </c:pt>
                <c:pt idx="202">
                  <c:v>40490</c:v>
                </c:pt>
                <c:pt idx="203">
                  <c:v>40491</c:v>
                </c:pt>
                <c:pt idx="204">
                  <c:v>40492</c:v>
                </c:pt>
                <c:pt idx="205">
                  <c:v>40493</c:v>
                </c:pt>
                <c:pt idx="206">
                  <c:v>40494</c:v>
                </c:pt>
                <c:pt idx="207">
                  <c:v>40497</c:v>
                </c:pt>
                <c:pt idx="208">
                  <c:v>40498</c:v>
                </c:pt>
                <c:pt idx="209">
                  <c:v>40499</c:v>
                </c:pt>
                <c:pt idx="210">
                  <c:v>40500</c:v>
                </c:pt>
                <c:pt idx="211">
                  <c:v>40501</c:v>
                </c:pt>
                <c:pt idx="212">
                  <c:v>40504</c:v>
                </c:pt>
                <c:pt idx="213">
                  <c:v>40505</c:v>
                </c:pt>
                <c:pt idx="214">
                  <c:v>40506</c:v>
                </c:pt>
                <c:pt idx="215">
                  <c:v>40507</c:v>
                </c:pt>
                <c:pt idx="216">
                  <c:v>40508</c:v>
                </c:pt>
                <c:pt idx="217">
                  <c:v>40511</c:v>
                </c:pt>
                <c:pt idx="218">
                  <c:v>40512</c:v>
                </c:pt>
                <c:pt idx="219">
                  <c:v>40513</c:v>
                </c:pt>
                <c:pt idx="220">
                  <c:v>40514</c:v>
                </c:pt>
                <c:pt idx="221">
                  <c:v>40515</c:v>
                </c:pt>
                <c:pt idx="222">
                  <c:v>40518</c:v>
                </c:pt>
                <c:pt idx="223">
                  <c:v>40519</c:v>
                </c:pt>
                <c:pt idx="224">
                  <c:v>40520</c:v>
                </c:pt>
                <c:pt idx="225">
                  <c:v>40521</c:v>
                </c:pt>
                <c:pt idx="226">
                  <c:v>40522</c:v>
                </c:pt>
                <c:pt idx="227">
                  <c:v>40525</c:v>
                </c:pt>
                <c:pt idx="228">
                  <c:v>40526</c:v>
                </c:pt>
                <c:pt idx="229">
                  <c:v>40527</c:v>
                </c:pt>
                <c:pt idx="230">
                  <c:v>40528</c:v>
                </c:pt>
                <c:pt idx="231">
                  <c:v>40529</c:v>
                </c:pt>
                <c:pt idx="232">
                  <c:v>40532</c:v>
                </c:pt>
                <c:pt idx="233">
                  <c:v>40533</c:v>
                </c:pt>
                <c:pt idx="234">
                  <c:v>40534</c:v>
                </c:pt>
                <c:pt idx="235">
                  <c:v>40535</c:v>
                </c:pt>
                <c:pt idx="236">
                  <c:v>40536</c:v>
                </c:pt>
                <c:pt idx="237">
                  <c:v>40539</c:v>
                </c:pt>
                <c:pt idx="238">
                  <c:v>40540</c:v>
                </c:pt>
                <c:pt idx="239">
                  <c:v>40541</c:v>
                </c:pt>
                <c:pt idx="240">
                  <c:v>40542</c:v>
                </c:pt>
                <c:pt idx="241">
                  <c:v>40543</c:v>
                </c:pt>
                <c:pt idx="242">
                  <c:v>40547</c:v>
                </c:pt>
                <c:pt idx="243">
                  <c:v>40548</c:v>
                </c:pt>
                <c:pt idx="244">
                  <c:v>40549</c:v>
                </c:pt>
                <c:pt idx="245">
                  <c:v>40550</c:v>
                </c:pt>
                <c:pt idx="246">
                  <c:v>40553</c:v>
                </c:pt>
                <c:pt idx="247">
                  <c:v>40554</c:v>
                </c:pt>
                <c:pt idx="248">
                  <c:v>40555</c:v>
                </c:pt>
                <c:pt idx="249">
                  <c:v>40556</c:v>
                </c:pt>
                <c:pt idx="250">
                  <c:v>40557</c:v>
                </c:pt>
                <c:pt idx="251">
                  <c:v>40560</c:v>
                </c:pt>
                <c:pt idx="252">
                  <c:v>40561</c:v>
                </c:pt>
                <c:pt idx="253">
                  <c:v>40562</c:v>
                </c:pt>
                <c:pt idx="254">
                  <c:v>40563</c:v>
                </c:pt>
                <c:pt idx="255">
                  <c:v>40564</c:v>
                </c:pt>
                <c:pt idx="256">
                  <c:v>40567</c:v>
                </c:pt>
                <c:pt idx="257">
                  <c:v>40568</c:v>
                </c:pt>
                <c:pt idx="258">
                  <c:v>40569</c:v>
                </c:pt>
                <c:pt idx="259">
                  <c:v>40570</c:v>
                </c:pt>
                <c:pt idx="260">
                  <c:v>40571</c:v>
                </c:pt>
                <c:pt idx="261">
                  <c:v>40574</c:v>
                </c:pt>
                <c:pt idx="262">
                  <c:v>40575</c:v>
                </c:pt>
                <c:pt idx="263">
                  <c:v>40583</c:v>
                </c:pt>
                <c:pt idx="264">
                  <c:v>40584</c:v>
                </c:pt>
                <c:pt idx="265">
                  <c:v>40585</c:v>
                </c:pt>
                <c:pt idx="266">
                  <c:v>40588</c:v>
                </c:pt>
                <c:pt idx="267">
                  <c:v>40589</c:v>
                </c:pt>
                <c:pt idx="268">
                  <c:v>40590</c:v>
                </c:pt>
                <c:pt idx="269">
                  <c:v>40591</c:v>
                </c:pt>
                <c:pt idx="270">
                  <c:v>40592</c:v>
                </c:pt>
                <c:pt idx="271">
                  <c:v>40595</c:v>
                </c:pt>
                <c:pt idx="272">
                  <c:v>40596</c:v>
                </c:pt>
                <c:pt idx="273">
                  <c:v>40597</c:v>
                </c:pt>
                <c:pt idx="274">
                  <c:v>40598</c:v>
                </c:pt>
                <c:pt idx="275">
                  <c:v>40599</c:v>
                </c:pt>
                <c:pt idx="276">
                  <c:v>40602</c:v>
                </c:pt>
                <c:pt idx="277">
                  <c:v>40603</c:v>
                </c:pt>
                <c:pt idx="278">
                  <c:v>40604</c:v>
                </c:pt>
                <c:pt idx="279">
                  <c:v>40605</c:v>
                </c:pt>
                <c:pt idx="280">
                  <c:v>40606</c:v>
                </c:pt>
                <c:pt idx="281">
                  <c:v>40609</c:v>
                </c:pt>
                <c:pt idx="282">
                  <c:v>40610</c:v>
                </c:pt>
                <c:pt idx="283">
                  <c:v>40611</c:v>
                </c:pt>
                <c:pt idx="284">
                  <c:v>40612</c:v>
                </c:pt>
                <c:pt idx="285">
                  <c:v>40613</c:v>
                </c:pt>
                <c:pt idx="286">
                  <c:v>40616</c:v>
                </c:pt>
                <c:pt idx="287">
                  <c:v>40617</c:v>
                </c:pt>
                <c:pt idx="288">
                  <c:v>40618</c:v>
                </c:pt>
                <c:pt idx="289">
                  <c:v>40619</c:v>
                </c:pt>
                <c:pt idx="290">
                  <c:v>40620</c:v>
                </c:pt>
                <c:pt idx="291">
                  <c:v>40623</c:v>
                </c:pt>
                <c:pt idx="292">
                  <c:v>40624</c:v>
                </c:pt>
                <c:pt idx="293">
                  <c:v>40625</c:v>
                </c:pt>
                <c:pt idx="294">
                  <c:v>40626</c:v>
                </c:pt>
                <c:pt idx="295">
                  <c:v>40627</c:v>
                </c:pt>
                <c:pt idx="296">
                  <c:v>40630</c:v>
                </c:pt>
                <c:pt idx="297">
                  <c:v>40631</c:v>
                </c:pt>
                <c:pt idx="298">
                  <c:v>40632</c:v>
                </c:pt>
                <c:pt idx="299">
                  <c:v>40633</c:v>
                </c:pt>
                <c:pt idx="300">
                  <c:v>40634</c:v>
                </c:pt>
                <c:pt idx="301">
                  <c:v>40639</c:v>
                </c:pt>
                <c:pt idx="302">
                  <c:v>40640</c:v>
                </c:pt>
                <c:pt idx="303">
                  <c:v>40641</c:v>
                </c:pt>
                <c:pt idx="304">
                  <c:v>40644</c:v>
                </c:pt>
                <c:pt idx="305">
                  <c:v>40645</c:v>
                </c:pt>
                <c:pt idx="306">
                  <c:v>40646</c:v>
                </c:pt>
                <c:pt idx="307">
                  <c:v>40647</c:v>
                </c:pt>
                <c:pt idx="308">
                  <c:v>40648</c:v>
                </c:pt>
                <c:pt idx="309">
                  <c:v>40651</c:v>
                </c:pt>
                <c:pt idx="310">
                  <c:v>40652</c:v>
                </c:pt>
                <c:pt idx="311">
                  <c:v>40653</c:v>
                </c:pt>
                <c:pt idx="312">
                  <c:v>40654</c:v>
                </c:pt>
                <c:pt idx="313">
                  <c:v>40655</c:v>
                </c:pt>
                <c:pt idx="314">
                  <c:v>40658</c:v>
                </c:pt>
                <c:pt idx="315">
                  <c:v>40659</c:v>
                </c:pt>
                <c:pt idx="316">
                  <c:v>40660</c:v>
                </c:pt>
                <c:pt idx="317">
                  <c:v>40661</c:v>
                </c:pt>
                <c:pt idx="318">
                  <c:v>40662</c:v>
                </c:pt>
                <c:pt idx="319">
                  <c:v>40666</c:v>
                </c:pt>
                <c:pt idx="320">
                  <c:v>40667</c:v>
                </c:pt>
                <c:pt idx="321">
                  <c:v>40668</c:v>
                </c:pt>
                <c:pt idx="322">
                  <c:v>40669</c:v>
                </c:pt>
                <c:pt idx="323">
                  <c:v>40672</c:v>
                </c:pt>
                <c:pt idx="324">
                  <c:v>40673</c:v>
                </c:pt>
                <c:pt idx="325">
                  <c:v>40674</c:v>
                </c:pt>
                <c:pt idx="326">
                  <c:v>40675</c:v>
                </c:pt>
                <c:pt idx="327">
                  <c:v>40676</c:v>
                </c:pt>
                <c:pt idx="328">
                  <c:v>40679</c:v>
                </c:pt>
                <c:pt idx="329">
                  <c:v>40680</c:v>
                </c:pt>
                <c:pt idx="330">
                  <c:v>40681</c:v>
                </c:pt>
                <c:pt idx="331">
                  <c:v>40682</c:v>
                </c:pt>
                <c:pt idx="332">
                  <c:v>40683</c:v>
                </c:pt>
                <c:pt idx="333">
                  <c:v>40686</c:v>
                </c:pt>
                <c:pt idx="334">
                  <c:v>40687</c:v>
                </c:pt>
                <c:pt idx="335">
                  <c:v>40688</c:v>
                </c:pt>
                <c:pt idx="336">
                  <c:v>40689</c:v>
                </c:pt>
                <c:pt idx="337">
                  <c:v>40690</c:v>
                </c:pt>
                <c:pt idx="338">
                  <c:v>40693</c:v>
                </c:pt>
                <c:pt idx="339">
                  <c:v>40694</c:v>
                </c:pt>
                <c:pt idx="340">
                  <c:v>40695</c:v>
                </c:pt>
                <c:pt idx="341">
                  <c:v>40696</c:v>
                </c:pt>
                <c:pt idx="342">
                  <c:v>40697</c:v>
                </c:pt>
                <c:pt idx="343">
                  <c:v>40701</c:v>
                </c:pt>
                <c:pt idx="344">
                  <c:v>40702</c:v>
                </c:pt>
                <c:pt idx="345">
                  <c:v>40703</c:v>
                </c:pt>
                <c:pt idx="346">
                  <c:v>40704</c:v>
                </c:pt>
                <c:pt idx="347">
                  <c:v>40707</c:v>
                </c:pt>
                <c:pt idx="348">
                  <c:v>40708</c:v>
                </c:pt>
                <c:pt idx="349">
                  <c:v>40709</c:v>
                </c:pt>
                <c:pt idx="350">
                  <c:v>40710</c:v>
                </c:pt>
                <c:pt idx="351">
                  <c:v>40711</c:v>
                </c:pt>
                <c:pt idx="352">
                  <c:v>40714</c:v>
                </c:pt>
                <c:pt idx="353">
                  <c:v>40715</c:v>
                </c:pt>
                <c:pt idx="354">
                  <c:v>40716</c:v>
                </c:pt>
                <c:pt idx="355">
                  <c:v>40717</c:v>
                </c:pt>
                <c:pt idx="356">
                  <c:v>40718</c:v>
                </c:pt>
                <c:pt idx="357">
                  <c:v>40721</c:v>
                </c:pt>
                <c:pt idx="358">
                  <c:v>40722</c:v>
                </c:pt>
                <c:pt idx="359">
                  <c:v>40723</c:v>
                </c:pt>
                <c:pt idx="360">
                  <c:v>40724</c:v>
                </c:pt>
                <c:pt idx="361">
                  <c:v>40725</c:v>
                </c:pt>
                <c:pt idx="362">
                  <c:v>40728</c:v>
                </c:pt>
                <c:pt idx="363">
                  <c:v>40729</c:v>
                </c:pt>
                <c:pt idx="364">
                  <c:v>40730</c:v>
                </c:pt>
                <c:pt idx="365">
                  <c:v>40731</c:v>
                </c:pt>
                <c:pt idx="366">
                  <c:v>40732</c:v>
                </c:pt>
                <c:pt idx="367">
                  <c:v>40735</c:v>
                </c:pt>
                <c:pt idx="368">
                  <c:v>40736</c:v>
                </c:pt>
                <c:pt idx="369">
                  <c:v>40737</c:v>
                </c:pt>
                <c:pt idx="370">
                  <c:v>40738</c:v>
                </c:pt>
                <c:pt idx="371">
                  <c:v>40739</c:v>
                </c:pt>
                <c:pt idx="372">
                  <c:v>40742</c:v>
                </c:pt>
                <c:pt idx="373">
                  <c:v>40743</c:v>
                </c:pt>
                <c:pt idx="374">
                  <c:v>40744</c:v>
                </c:pt>
                <c:pt idx="375">
                  <c:v>40745</c:v>
                </c:pt>
                <c:pt idx="376">
                  <c:v>40746</c:v>
                </c:pt>
                <c:pt idx="377">
                  <c:v>40749</c:v>
                </c:pt>
                <c:pt idx="378">
                  <c:v>40750</c:v>
                </c:pt>
                <c:pt idx="379">
                  <c:v>40751</c:v>
                </c:pt>
                <c:pt idx="380">
                  <c:v>40752</c:v>
                </c:pt>
                <c:pt idx="381">
                  <c:v>40753</c:v>
                </c:pt>
                <c:pt idx="382">
                  <c:v>40756</c:v>
                </c:pt>
                <c:pt idx="383">
                  <c:v>40757</c:v>
                </c:pt>
                <c:pt idx="384">
                  <c:v>40758</c:v>
                </c:pt>
                <c:pt idx="385">
                  <c:v>40759</c:v>
                </c:pt>
                <c:pt idx="386">
                  <c:v>40760</c:v>
                </c:pt>
                <c:pt idx="387">
                  <c:v>40763</c:v>
                </c:pt>
                <c:pt idx="388">
                  <c:v>40764</c:v>
                </c:pt>
                <c:pt idx="389">
                  <c:v>40765</c:v>
                </c:pt>
                <c:pt idx="390">
                  <c:v>40766</c:v>
                </c:pt>
                <c:pt idx="391">
                  <c:v>40767</c:v>
                </c:pt>
                <c:pt idx="392">
                  <c:v>40770</c:v>
                </c:pt>
                <c:pt idx="393">
                  <c:v>40771</c:v>
                </c:pt>
                <c:pt idx="394">
                  <c:v>40772</c:v>
                </c:pt>
                <c:pt idx="395">
                  <c:v>40773</c:v>
                </c:pt>
                <c:pt idx="396">
                  <c:v>40774</c:v>
                </c:pt>
                <c:pt idx="397">
                  <c:v>40777</c:v>
                </c:pt>
                <c:pt idx="398">
                  <c:v>40778</c:v>
                </c:pt>
                <c:pt idx="399">
                  <c:v>40779</c:v>
                </c:pt>
                <c:pt idx="400">
                  <c:v>40780</c:v>
                </c:pt>
                <c:pt idx="401">
                  <c:v>40781</c:v>
                </c:pt>
                <c:pt idx="402">
                  <c:v>40784</c:v>
                </c:pt>
                <c:pt idx="403">
                  <c:v>40785</c:v>
                </c:pt>
                <c:pt idx="404">
                  <c:v>40786</c:v>
                </c:pt>
                <c:pt idx="405">
                  <c:v>40787</c:v>
                </c:pt>
                <c:pt idx="406">
                  <c:v>40788</c:v>
                </c:pt>
                <c:pt idx="407">
                  <c:v>40791</c:v>
                </c:pt>
                <c:pt idx="408">
                  <c:v>40792</c:v>
                </c:pt>
                <c:pt idx="409">
                  <c:v>40793</c:v>
                </c:pt>
                <c:pt idx="410">
                  <c:v>40794</c:v>
                </c:pt>
                <c:pt idx="411">
                  <c:v>40795</c:v>
                </c:pt>
                <c:pt idx="412">
                  <c:v>40799</c:v>
                </c:pt>
                <c:pt idx="413">
                  <c:v>40800</c:v>
                </c:pt>
                <c:pt idx="414">
                  <c:v>40801</c:v>
                </c:pt>
                <c:pt idx="415">
                  <c:v>40802</c:v>
                </c:pt>
                <c:pt idx="416">
                  <c:v>40805</c:v>
                </c:pt>
                <c:pt idx="417">
                  <c:v>40806</c:v>
                </c:pt>
                <c:pt idx="418">
                  <c:v>40807</c:v>
                </c:pt>
                <c:pt idx="419">
                  <c:v>40808</c:v>
                </c:pt>
                <c:pt idx="420">
                  <c:v>40809</c:v>
                </c:pt>
                <c:pt idx="421">
                  <c:v>40812</c:v>
                </c:pt>
                <c:pt idx="422">
                  <c:v>40813</c:v>
                </c:pt>
                <c:pt idx="423">
                  <c:v>40814</c:v>
                </c:pt>
                <c:pt idx="424">
                  <c:v>40815</c:v>
                </c:pt>
                <c:pt idx="425">
                  <c:v>40816</c:v>
                </c:pt>
                <c:pt idx="426">
                  <c:v>40826</c:v>
                </c:pt>
                <c:pt idx="427">
                  <c:v>40827</c:v>
                </c:pt>
                <c:pt idx="428">
                  <c:v>40828</c:v>
                </c:pt>
                <c:pt idx="429">
                  <c:v>40829</c:v>
                </c:pt>
                <c:pt idx="430">
                  <c:v>40830</c:v>
                </c:pt>
                <c:pt idx="431">
                  <c:v>40833</c:v>
                </c:pt>
                <c:pt idx="432">
                  <c:v>40834</c:v>
                </c:pt>
                <c:pt idx="433">
                  <c:v>40835</c:v>
                </c:pt>
                <c:pt idx="434">
                  <c:v>40836</c:v>
                </c:pt>
                <c:pt idx="435">
                  <c:v>40837</c:v>
                </c:pt>
                <c:pt idx="436">
                  <c:v>40840</c:v>
                </c:pt>
                <c:pt idx="437">
                  <c:v>40841</c:v>
                </c:pt>
                <c:pt idx="438">
                  <c:v>40842</c:v>
                </c:pt>
                <c:pt idx="439">
                  <c:v>40843</c:v>
                </c:pt>
                <c:pt idx="440">
                  <c:v>40844</c:v>
                </c:pt>
                <c:pt idx="441">
                  <c:v>40847</c:v>
                </c:pt>
                <c:pt idx="442">
                  <c:v>40848</c:v>
                </c:pt>
                <c:pt idx="443">
                  <c:v>40849</c:v>
                </c:pt>
                <c:pt idx="444">
                  <c:v>40850</c:v>
                </c:pt>
                <c:pt idx="445">
                  <c:v>40851</c:v>
                </c:pt>
                <c:pt idx="446">
                  <c:v>40854</c:v>
                </c:pt>
                <c:pt idx="447">
                  <c:v>40855</c:v>
                </c:pt>
                <c:pt idx="448">
                  <c:v>40856</c:v>
                </c:pt>
                <c:pt idx="449">
                  <c:v>40857</c:v>
                </c:pt>
                <c:pt idx="450">
                  <c:v>40858</c:v>
                </c:pt>
                <c:pt idx="451">
                  <c:v>40861</c:v>
                </c:pt>
                <c:pt idx="452">
                  <c:v>40862</c:v>
                </c:pt>
                <c:pt idx="453">
                  <c:v>40863</c:v>
                </c:pt>
                <c:pt idx="454">
                  <c:v>40864</c:v>
                </c:pt>
                <c:pt idx="455">
                  <c:v>40865</c:v>
                </c:pt>
                <c:pt idx="456">
                  <c:v>40868</c:v>
                </c:pt>
                <c:pt idx="457">
                  <c:v>40869</c:v>
                </c:pt>
                <c:pt idx="458">
                  <c:v>40870</c:v>
                </c:pt>
                <c:pt idx="459">
                  <c:v>40871</c:v>
                </c:pt>
                <c:pt idx="460">
                  <c:v>40872</c:v>
                </c:pt>
                <c:pt idx="461">
                  <c:v>40875</c:v>
                </c:pt>
                <c:pt idx="462">
                  <c:v>40876</c:v>
                </c:pt>
                <c:pt idx="463">
                  <c:v>40877</c:v>
                </c:pt>
                <c:pt idx="464">
                  <c:v>40878</c:v>
                </c:pt>
                <c:pt idx="465">
                  <c:v>40879</c:v>
                </c:pt>
                <c:pt idx="466">
                  <c:v>40882</c:v>
                </c:pt>
                <c:pt idx="467">
                  <c:v>40883</c:v>
                </c:pt>
                <c:pt idx="468">
                  <c:v>40884</c:v>
                </c:pt>
                <c:pt idx="469">
                  <c:v>40885</c:v>
                </c:pt>
                <c:pt idx="470">
                  <c:v>40886</c:v>
                </c:pt>
                <c:pt idx="471">
                  <c:v>40889</c:v>
                </c:pt>
                <c:pt idx="472">
                  <c:v>40890</c:v>
                </c:pt>
                <c:pt idx="473">
                  <c:v>40891</c:v>
                </c:pt>
                <c:pt idx="474">
                  <c:v>40892</c:v>
                </c:pt>
                <c:pt idx="475">
                  <c:v>40893</c:v>
                </c:pt>
                <c:pt idx="476">
                  <c:v>40896</c:v>
                </c:pt>
                <c:pt idx="477">
                  <c:v>40897</c:v>
                </c:pt>
                <c:pt idx="478">
                  <c:v>40898</c:v>
                </c:pt>
                <c:pt idx="479">
                  <c:v>40899</c:v>
                </c:pt>
                <c:pt idx="480">
                  <c:v>40900</c:v>
                </c:pt>
                <c:pt idx="481">
                  <c:v>40903</c:v>
                </c:pt>
                <c:pt idx="482">
                  <c:v>40904</c:v>
                </c:pt>
                <c:pt idx="483">
                  <c:v>40905</c:v>
                </c:pt>
                <c:pt idx="484">
                  <c:v>40906</c:v>
                </c:pt>
                <c:pt idx="485">
                  <c:v>40907</c:v>
                </c:pt>
                <c:pt idx="486">
                  <c:v>40912</c:v>
                </c:pt>
                <c:pt idx="487">
                  <c:v>40913</c:v>
                </c:pt>
                <c:pt idx="488">
                  <c:v>40914</c:v>
                </c:pt>
                <c:pt idx="489">
                  <c:v>40917</c:v>
                </c:pt>
                <c:pt idx="490">
                  <c:v>40918</c:v>
                </c:pt>
                <c:pt idx="491">
                  <c:v>40919</c:v>
                </c:pt>
                <c:pt idx="492">
                  <c:v>40920</c:v>
                </c:pt>
                <c:pt idx="493">
                  <c:v>40921</c:v>
                </c:pt>
                <c:pt idx="494">
                  <c:v>40924</c:v>
                </c:pt>
                <c:pt idx="495">
                  <c:v>40925</c:v>
                </c:pt>
                <c:pt idx="496">
                  <c:v>40926</c:v>
                </c:pt>
                <c:pt idx="497">
                  <c:v>40927</c:v>
                </c:pt>
                <c:pt idx="498">
                  <c:v>40928</c:v>
                </c:pt>
                <c:pt idx="499">
                  <c:v>40938</c:v>
                </c:pt>
                <c:pt idx="500">
                  <c:v>40939</c:v>
                </c:pt>
                <c:pt idx="501">
                  <c:v>40940</c:v>
                </c:pt>
                <c:pt idx="502">
                  <c:v>40941</c:v>
                </c:pt>
                <c:pt idx="503">
                  <c:v>40942</c:v>
                </c:pt>
                <c:pt idx="504">
                  <c:v>40945</c:v>
                </c:pt>
                <c:pt idx="505">
                  <c:v>40946</c:v>
                </c:pt>
                <c:pt idx="506">
                  <c:v>40947</c:v>
                </c:pt>
                <c:pt idx="507">
                  <c:v>40948</c:v>
                </c:pt>
                <c:pt idx="508">
                  <c:v>40949</c:v>
                </c:pt>
                <c:pt idx="509">
                  <c:v>40952</c:v>
                </c:pt>
                <c:pt idx="510">
                  <c:v>40953</c:v>
                </c:pt>
                <c:pt idx="511">
                  <c:v>40954</c:v>
                </c:pt>
                <c:pt idx="512">
                  <c:v>40955</c:v>
                </c:pt>
                <c:pt idx="513">
                  <c:v>40956</c:v>
                </c:pt>
                <c:pt idx="514">
                  <c:v>40959</c:v>
                </c:pt>
                <c:pt idx="515">
                  <c:v>40960</c:v>
                </c:pt>
                <c:pt idx="516">
                  <c:v>40961</c:v>
                </c:pt>
                <c:pt idx="517">
                  <c:v>40962</c:v>
                </c:pt>
                <c:pt idx="518">
                  <c:v>40963</c:v>
                </c:pt>
                <c:pt idx="519">
                  <c:v>40966</c:v>
                </c:pt>
                <c:pt idx="520">
                  <c:v>40967</c:v>
                </c:pt>
                <c:pt idx="521">
                  <c:v>40968</c:v>
                </c:pt>
                <c:pt idx="522">
                  <c:v>40969</c:v>
                </c:pt>
                <c:pt idx="523">
                  <c:v>40970</c:v>
                </c:pt>
                <c:pt idx="524">
                  <c:v>40973</c:v>
                </c:pt>
                <c:pt idx="525">
                  <c:v>40974</c:v>
                </c:pt>
                <c:pt idx="526">
                  <c:v>40975</c:v>
                </c:pt>
                <c:pt idx="527">
                  <c:v>40976</c:v>
                </c:pt>
                <c:pt idx="528">
                  <c:v>40977</c:v>
                </c:pt>
                <c:pt idx="529">
                  <c:v>40980</c:v>
                </c:pt>
                <c:pt idx="530">
                  <c:v>40981</c:v>
                </c:pt>
                <c:pt idx="531">
                  <c:v>40982</c:v>
                </c:pt>
                <c:pt idx="532">
                  <c:v>40983</c:v>
                </c:pt>
                <c:pt idx="533">
                  <c:v>40984</c:v>
                </c:pt>
                <c:pt idx="534">
                  <c:v>40987</c:v>
                </c:pt>
                <c:pt idx="535">
                  <c:v>40988</c:v>
                </c:pt>
                <c:pt idx="536">
                  <c:v>40989</c:v>
                </c:pt>
                <c:pt idx="537">
                  <c:v>40990</c:v>
                </c:pt>
                <c:pt idx="538">
                  <c:v>40991</c:v>
                </c:pt>
                <c:pt idx="539">
                  <c:v>40994</c:v>
                </c:pt>
                <c:pt idx="540">
                  <c:v>40995</c:v>
                </c:pt>
                <c:pt idx="541">
                  <c:v>40996</c:v>
                </c:pt>
                <c:pt idx="542">
                  <c:v>40997</c:v>
                </c:pt>
                <c:pt idx="543">
                  <c:v>40998</c:v>
                </c:pt>
                <c:pt idx="544">
                  <c:v>41004</c:v>
                </c:pt>
                <c:pt idx="545">
                  <c:v>41005</c:v>
                </c:pt>
                <c:pt idx="546">
                  <c:v>41008</c:v>
                </c:pt>
                <c:pt idx="547">
                  <c:v>41009</c:v>
                </c:pt>
                <c:pt idx="548">
                  <c:v>41010</c:v>
                </c:pt>
                <c:pt idx="549">
                  <c:v>41011</c:v>
                </c:pt>
                <c:pt idx="550">
                  <c:v>41012</c:v>
                </c:pt>
                <c:pt idx="551">
                  <c:v>41015</c:v>
                </c:pt>
                <c:pt idx="552">
                  <c:v>41016</c:v>
                </c:pt>
                <c:pt idx="553">
                  <c:v>41017</c:v>
                </c:pt>
                <c:pt idx="554">
                  <c:v>41018</c:v>
                </c:pt>
                <c:pt idx="555">
                  <c:v>41019</c:v>
                </c:pt>
                <c:pt idx="556">
                  <c:v>41022</c:v>
                </c:pt>
                <c:pt idx="557">
                  <c:v>41023</c:v>
                </c:pt>
                <c:pt idx="558">
                  <c:v>41024</c:v>
                </c:pt>
                <c:pt idx="559">
                  <c:v>41025</c:v>
                </c:pt>
                <c:pt idx="560">
                  <c:v>41026</c:v>
                </c:pt>
                <c:pt idx="561">
                  <c:v>41031</c:v>
                </c:pt>
                <c:pt idx="562">
                  <c:v>41032</c:v>
                </c:pt>
                <c:pt idx="563">
                  <c:v>41033</c:v>
                </c:pt>
                <c:pt idx="564">
                  <c:v>41036</c:v>
                </c:pt>
                <c:pt idx="565">
                  <c:v>41037</c:v>
                </c:pt>
                <c:pt idx="566">
                  <c:v>41038</c:v>
                </c:pt>
                <c:pt idx="567">
                  <c:v>41039</c:v>
                </c:pt>
                <c:pt idx="568">
                  <c:v>41040</c:v>
                </c:pt>
                <c:pt idx="569">
                  <c:v>41043</c:v>
                </c:pt>
                <c:pt idx="570">
                  <c:v>41044</c:v>
                </c:pt>
                <c:pt idx="571">
                  <c:v>41045</c:v>
                </c:pt>
                <c:pt idx="572">
                  <c:v>41046</c:v>
                </c:pt>
                <c:pt idx="573">
                  <c:v>41047</c:v>
                </c:pt>
                <c:pt idx="574">
                  <c:v>41050</c:v>
                </c:pt>
                <c:pt idx="575">
                  <c:v>41051</c:v>
                </c:pt>
                <c:pt idx="576">
                  <c:v>41052</c:v>
                </c:pt>
                <c:pt idx="577">
                  <c:v>41053</c:v>
                </c:pt>
                <c:pt idx="578">
                  <c:v>41054</c:v>
                </c:pt>
                <c:pt idx="579">
                  <c:v>41057</c:v>
                </c:pt>
                <c:pt idx="580">
                  <c:v>41058</c:v>
                </c:pt>
                <c:pt idx="581">
                  <c:v>41059</c:v>
                </c:pt>
                <c:pt idx="582">
                  <c:v>41060</c:v>
                </c:pt>
                <c:pt idx="583">
                  <c:v>41061</c:v>
                </c:pt>
                <c:pt idx="584">
                  <c:v>41064</c:v>
                </c:pt>
                <c:pt idx="585">
                  <c:v>41065</c:v>
                </c:pt>
                <c:pt idx="586">
                  <c:v>41066</c:v>
                </c:pt>
                <c:pt idx="587">
                  <c:v>41067</c:v>
                </c:pt>
                <c:pt idx="588">
                  <c:v>41068</c:v>
                </c:pt>
                <c:pt idx="589">
                  <c:v>41071</c:v>
                </c:pt>
                <c:pt idx="590">
                  <c:v>41072</c:v>
                </c:pt>
                <c:pt idx="591">
                  <c:v>41073</c:v>
                </c:pt>
                <c:pt idx="592">
                  <c:v>41074</c:v>
                </c:pt>
                <c:pt idx="593">
                  <c:v>41075</c:v>
                </c:pt>
                <c:pt idx="594">
                  <c:v>41078</c:v>
                </c:pt>
                <c:pt idx="595">
                  <c:v>41079</c:v>
                </c:pt>
                <c:pt idx="596">
                  <c:v>41080</c:v>
                </c:pt>
                <c:pt idx="597">
                  <c:v>41081</c:v>
                </c:pt>
                <c:pt idx="598">
                  <c:v>41085</c:v>
                </c:pt>
                <c:pt idx="599">
                  <c:v>41086</c:v>
                </c:pt>
                <c:pt idx="600">
                  <c:v>41087</c:v>
                </c:pt>
                <c:pt idx="601">
                  <c:v>41088</c:v>
                </c:pt>
                <c:pt idx="602">
                  <c:v>41089</c:v>
                </c:pt>
                <c:pt idx="603">
                  <c:v>41092</c:v>
                </c:pt>
                <c:pt idx="604">
                  <c:v>41093</c:v>
                </c:pt>
                <c:pt idx="605">
                  <c:v>41094</c:v>
                </c:pt>
                <c:pt idx="606">
                  <c:v>41095</c:v>
                </c:pt>
                <c:pt idx="607">
                  <c:v>41096</c:v>
                </c:pt>
                <c:pt idx="608">
                  <c:v>41099</c:v>
                </c:pt>
                <c:pt idx="609">
                  <c:v>41100</c:v>
                </c:pt>
                <c:pt idx="610">
                  <c:v>41101</c:v>
                </c:pt>
                <c:pt idx="611">
                  <c:v>41102</c:v>
                </c:pt>
                <c:pt idx="612">
                  <c:v>41103</c:v>
                </c:pt>
                <c:pt idx="613">
                  <c:v>41106</c:v>
                </c:pt>
                <c:pt idx="614">
                  <c:v>41107</c:v>
                </c:pt>
                <c:pt idx="615">
                  <c:v>41108</c:v>
                </c:pt>
                <c:pt idx="616">
                  <c:v>41109</c:v>
                </c:pt>
                <c:pt idx="617">
                  <c:v>41110</c:v>
                </c:pt>
                <c:pt idx="618">
                  <c:v>41113</c:v>
                </c:pt>
                <c:pt idx="619">
                  <c:v>41114</c:v>
                </c:pt>
                <c:pt idx="620">
                  <c:v>41115</c:v>
                </c:pt>
                <c:pt idx="621">
                  <c:v>41116</c:v>
                </c:pt>
                <c:pt idx="622">
                  <c:v>41117</c:v>
                </c:pt>
                <c:pt idx="623">
                  <c:v>41120</c:v>
                </c:pt>
                <c:pt idx="624">
                  <c:v>41121</c:v>
                </c:pt>
                <c:pt idx="625">
                  <c:v>41122</c:v>
                </c:pt>
                <c:pt idx="626">
                  <c:v>41123</c:v>
                </c:pt>
                <c:pt idx="627">
                  <c:v>41124</c:v>
                </c:pt>
                <c:pt idx="628">
                  <c:v>41127</c:v>
                </c:pt>
                <c:pt idx="629">
                  <c:v>41128</c:v>
                </c:pt>
                <c:pt idx="630">
                  <c:v>41129</c:v>
                </c:pt>
                <c:pt idx="631">
                  <c:v>41130</c:v>
                </c:pt>
                <c:pt idx="632">
                  <c:v>41131</c:v>
                </c:pt>
                <c:pt idx="633">
                  <c:v>41134</c:v>
                </c:pt>
                <c:pt idx="634">
                  <c:v>41135</c:v>
                </c:pt>
                <c:pt idx="635">
                  <c:v>41136</c:v>
                </c:pt>
                <c:pt idx="636">
                  <c:v>41137</c:v>
                </c:pt>
                <c:pt idx="637">
                  <c:v>41138</c:v>
                </c:pt>
                <c:pt idx="638">
                  <c:v>41141</c:v>
                </c:pt>
                <c:pt idx="639">
                  <c:v>41142</c:v>
                </c:pt>
                <c:pt idx="640">
                  <c:v>41143</c:v>
                </c:pt>
                <c:pt idx="641">
                  <c:v>41144</c:v>
                </c:pt>
                <c:pt idx="642">
                  <c:v>41145</c:v>
                </c:pt>
                <c:pt idx="643">
                  <c:v>41148</c:v>
                </c:pt>
                <c:pt idx="644">
                  <c:v>41149</c:v>
                </c:pt>
                <c:pt idx="645">
                  <c:v>41150</c:v>
                </c:pt>
                <c:pt idx="646">
                  <c:v>41151</c:v>
                </c:pt>
                <c:pt idx="647">
                  <c:v>41152</c:v>
                </c:pt>
                <c:pt idx="648">
                  <c:v>41155</c:v>
                </c:pt>
                <c:pt idx="649">
                  <c:v>41156</c:v>
                </c:pt>
                <c:pt idx="650">
                  <c:v>41157</c:v>
                </c:pt>
                <c:pt idx="651">
                  <c:v>41158</c:v>
                </c:pt>
                <c:pt idx="652">
                  <c:v>41159</c:v>
                </c:pt>
                <c:pt idx="653">
                  <c:v>41162</c:v>
                </c:pt>
                <c:pt idx="654">
                  <c:v>41163</c:v>
                </c:pt>
                <c:pt idx="655">
                  <c:v>41164</c:v>
                </c:pt>
                <c:pt idx="656">
                  <c:v>41165</c:v>
                </c:pt>
                <c:pt idx="657">
                  <c:v>41166</c:v>
                </c:pt>
                <c:pt idx="658">
                  <c:v>41169</c:v>
                </c:pt>
                <c:pt idx="659">
                  <c:v>41170</c:v>
                </c:pt>
                <c:pt idx="660">
                  <c:v>41171</c:v>
                </c:pt>
                <c:pt idx="661">
                  <c:v>41172</c:v>
                </c:pt>
                <c:pt idx="662">
                  <c:v>41173</c:v>
                </c:pt>
                <c:pt idx="663">
                  <c:v>41176</c:v>
                </c:pt>
                <c:pt idx="664">
                  <c:v>41177</c:v>
                </c:pt>
                <c:pt idx="665">
                  <c:v>41178</c:v>
                </c:pt>
                <c:pt idx="666">
                  <c:v>41179</c:v>
                </c:pt>
                <c:pt idx="667">
                  <c:v>41180</c:v>
                </c:pt>
              </c:numCache>
            </c:numRef>
          </c:cat>
          <c:val>
            <c:numRef>
              <c:f>货币!$BW$4:$BW$671</c:f>
              <c:numCache>
                <c:formatCode>0.00_ </c:formatCode>
                <c:ptCount val="668"/>
                <c:pt idx="0">
                  <c:v>1.9800000000000018</c:v>
                </c:pt>
                <c:pt idx="1">
                  <c:v>1.9800000000000018</c:v>
                </c:pt>
                <c:pt idx="2">
                  <c:v>1.9800000000000018</c:v>
                </c:pt>
                <c:pt idx="3">
                  <c:v>1.9800000000000018</c:v>
                </c:pt>
                <c:pt idx="4">
                  <c:v>1.9800000000000018</c:v>
                </c:pt>
                <c:pt idx="5">
                  <c:v>1.9800000000000018</c:v>
                </c:pt>
                <c:pt idx="6">
                  <c:v>1.9800000000000018</c:v>
                </c:pt>
                <c:pt idx="7">
                  <c:v>1.9800000000000018</c:v>
                </c:pt>
                <c:pt idx="8">
                  <c:v>1.9800000000000018</c:v>
                </c:pt>
                <c:pt idx="9">
                  <c:v>1.9800000000000018</c:v>
                </c:pt>
                <c:pt idx="10">
                  <c:v>1.9800000000000018</c:v>
                </c:pt>
                <c:pt idx="11">
                  <c:v>1.9800000000000018</c:v>
                </c:pt>
                <c:pt idx="12">
                  <c:v>1.9800000000000018</c:v>
                </c:pt>
                <c:pt idx="13">
                  <c:v>1.9800000000000018</c:v>
                </c:pt>
                <c:pt idx="14">
                  <c:v>1.9800000000000018</c:v>
                </c:pt>
                <c:pt idx="15">
                  <c:v>1.9800000000000018</c:v>
                </c:pt>
                <c:pt idx="16">
                  <c:v>1.9800000000000018</c:v>
                </c:pt>
                <c:pt idx="17">
                  <c:v>1.9800000000000018</c:v>
                </c:pt>
                <c:pt idx="18">
                  <c:v>1.9800000000000018</c:v>
                </c:pt>
                <c:pt idx="19">
                  <c:v>1.9800000000000018</c:v>
                </c:pt>
                <c:pt idx="20">
                  <c:v>1.9800000000000018</c:v>
                </c:pt>
                <c:pt idx="21">
                  <c:v>1.9800000000000018</c:v>
                </c:pt>
                <c:pt idx="22">
                  <c:v>1.9800000000000018</c:v>
                </c:pt>
                <c:pt idx="23">
                  <c:v>1.9800000000000018</c:v>
                </c:pt>
                <c:pt idx="24">
                  <c:v>1.9800000000000018</c:v>
                </c:pt>
                <c:pt idx="25">
                  <c:v>1.9800000000000018</c:v>
                </c:pt>
                <c:pt idx="26">
                  <c:v>1.9800000000000018</c:v>
                </c:pt>
                <c:pt idx="27">
                  <c:v>1.9800000000000018</c:v>
                </c:pt>
                <c:pt idx="28">
                  <c:v>1.9800000000000018</c:v>
                </c:pt>
                <c:pt idx="29">
                  <c:v>1.9800000000000018</c:v>
                </c:pt>
                <c:pt idx="30">
                  <c:v>1.9800000000000018</c:v>
                </c:pt>
                <c:pt idx="31">
                  <c:v>1.9800000000000018</c:v>
                </c:pt>
                <c:pt idx="32">
                  <c:v>1.9800000000000018</c:v>
                </c:pt>
                <c:pt idx="33">
                  <c:v>1.9800000000000018</c:v>
                </c:pt>
                <c:pt idx="34">
                  <c:v>1.9800000000000018</c:v>
                </c:pt>
                <c:pt idx="35">
                  <c:v>1.9800000000000018</c:v>
                </c:pt>
                <c:pt idx="36">
                  <c:v>1.9800000000000018</c:v>
                </c:pt>
                <c:pt idx="37">
                  <c:v>1.9800000000000018</c:v>
                </c:pt>
                <c:pt idx="38">
                  <c:v>1.9800000000000018</c:v>
                </c:pt>
                <c:pt idx="39">
                  <c:v>1.9800000000000018</c:v>
                </c:pt>
                <c:pt idx="40">
                  <c:v>1.9800000000000018</c:v>
                </c:pt>
                <c:pt idx="41">
                  <c:v>1.9800000000000018</c:v>
                </c:pt>
                <c:pt idx="42">
                  <c:v>1.9800000000000018</c:v>
                </c:pt>
                <c:pt idx="43">
                  <c:v>1.9800000000000018</c:v>
                </c:pt>
                <c:pt idx="44">
                  <c:v>1.9800000000000018</c:v>
                </c:pt>
                <c:pt idx="45">
                  <c:v>1.9800000000000018</c:v>
                </c:pt>
                <c:pt idx="46">
                  <c:v>1.9800000000000018</c:v>
                </c:pt>
                <c:pt idx="47">
                  <c:v>1.9800000000000018</c:v>
                </c:pt>
                <c:pt idx="48">
                  <c:v>1.9800000000000018</c:v>
                </c:pt>
                <c:pt idx="49">
                  <c:v>1.9800000000000018</c:v>
                </c:pt>
                <c:pt idx="50">
                  <c:v>1.9800000000000018</c:v>
                </c:pt>
                <c:pt idx="51">
                  <c:v>1.9800000000000018</c:v>
                </c:pt>
                <c:pt idx="52">
                  <c:v>1.9800000000000018</c:v>
                </c:pt>
                <c:pt idx="53">
                  <c:v>1.9800000000000018</c:v>
                </c:pt>
                <c:pt idx="54">
                  <c:v>1.9800000000000018</c:v>
                </c:pt>
                <c:pt idx="55">
                  <c:v>1.9800000000000018</c:v>
                </c:pt>
                <c:pt idx="56">
                  <c:v>1.9800000000000018</c:v>
                </c:pt>
                <c:pt idx="57">
                  <c:v>1.9800000000000018</c:v>
                </c:pt>
                <c:pt idx="58">
                  <c:v>1.9800000000000018</c:v>
                </c:pt>
                <c:pt idx="59">
                  <c:v>1.9800000000000018</c:v>
                </c:pt>
                <c:pt idx="60">
                  <c:v>1.9800000000000018</c:v>
                </c:pt>
                <c:pt idx="61">
                  <c:v>1.9800000000000018</c:v>
                </c:pt>
                <c:pt idx="62">
                  <c:v>1.9800000000000018</c:v>
                </c:pt>
                <c:pt idx="63">
                  <c:v>1.9800000000000018</c:v>
                </c:pt>
                <c:pt idx="64">
                  <c:v>1.9800000000000018</c:v>
                </c:pt>
                <c:pt idx="65">
                  <c:v>1.9800000000000018</c:v>
                </c:pt>
                <c:pt idx="66">
                  <c:v>1.9800000000000018</c:v>
                </c:pt>
                <c:pt idx="67">
                  <c:v>1.9800000000000018</c:v>
                </c:pt>
                <c:pt idx="68">
                  <c:v>1.9800000000000018</c:v>
                </c:pt>
                <c:pt idx="69">
                  <c:v>1.9800000000000018</c:v>
                </c:pt>
                <c:pt idx="70">
                  <c:v>1.9800000000000018</c:v>
                </c:pt>
                <c:pt idx="71">
                  <c:v>1.9800000000000018</c:v>
                </c:pt>
                <c:pt idx="72">
                  <c:v>1.9800000000000018</c:v>
                </c:pt>
                <c:pt idx="73">
                  <c:v>1.9800000000000018</c:v>
                </c:pt>
                <c:pt idx="74">
                  <c:v>1.9800000000000018</c:v>
                </c:pt>
                <c:pt idx="75">
                  <c:v>1.9800000000000018</c:v>
                </c:pt>
                <c:pt idx="76">
                  <c:v>1.9800000000000018</c:v>
                </c:pt>
                <c:pt idx="77">
                  <c:v>1.9800000000000018</c:v>
                </c:pt>
                <c:pt idx="78">
                  <c:v>1.9800000000000018</c:v>
                </c:pt>
                <c:pt idx="79">
                  <c:v>1.9800000000000018</c:v>
                </c:pt>
                <c:pt idx="80">
                  <c:v>1.9800000000000018</c:v>
                </c:pt>
                <c:pt idx="81">
                  <c:v>1.9800000000000018</c:v>
                </c:pt>
                <c:pt idx="82">
                  <c:v>1.9800000000000018</c:v>
                </c:pt>
                <c:pt idx="83">
                  <c:v>1.9800000000000018</c:v>
                </c:pt>
                <c:pt idx="84">
                  <c:v>1.9800000000000018</c:v>
                </c:pt>
                <c:pt idx="85">
                  <c:v>1.9800000000000018</c:v>
                </c:pt>
                <c:pt idx="86">
                  <c:v>1.9800000000000018</c:v>
                </c:pt>
                <c:pt idx="87">
                  <c:v>1.9800000000000018</c:v>
                </c:pt>
                <c:pt idx="88">
                  <c:v>1.9800000000000018</c:v>
                </c:pt>
                <c:pt idx="89">
                  <c:v>1.9800000000000018</c:v>
                </c:pt>
                <c:pt idx="90">
                  <c:v>1.9800000000000018</c:v>
                </c:pt>
                <c:pt idx="91">
                  <c:v>1.9800000000000018</c:v>
                </c:pt>
                <c:pt idx="92">
                  <c:v>1.9800000000000018</c:v>
                </c:pt>
                <c:pt idx="93">
                  <c:v>1.9800000000000018</c:v>
                </c:pt>
                <c:pt idx="94">
                  <c:v>1.9800000000000018</c:v>
                </c:pt>
                <c:pt idx="95">
                  <c:v>1.9800000000000018</c:v>
                </c:pt>
                <c:pt idx="96">
                  <c:v>1.9800000000000018</c:v>
                </c:pt>
                <c:pt idx="97">
                  <c:v>1.9800000000000018</c:v>
                </c:pt>
                <c:pt idx="98">
                  <c:v>1.9800000000000018</c:v>
                </c:pt>
                <c:pt idx="99">
                  <c:v>1.9800000000000018</c:v>
                </c:pt>
                <c:pt idx="100">
                  <c:v>1.9800000000000018</c:v>
                </c:pt>
                <c:pt idx="101">
                  <c:v>1.9800000000000018</c:v>
                </c:pt>
                <c:pt idx="102">
                  <c:v>1.9800000000000018</c:v>
                </c:pt>
                <c:pt idx="103">
                  <c:v>1.9800000000000018</c:v>
                </c:pt>
                <c:pt idx="104">
                  <c:v>1.9800000000000018</c:v>
                </c:pt>
                <c:pt idx="105">
                  <c:v>1.9800000000000018</c:v>
                </c:pt>
                <c:pt idx="106">
                  <c:v>1.9800000000000018</c:v>
                </c:pt>
                <c:pt idx="107">
                  <c:v>1.9800000000000018</c:v>
                </c:pt>
                <c:pt idx="108">
                  <c:v>1.9800000000000018</c:v>
                </c:pt>
                <c:pt idx="109">
                  <c:v>1.9800000000000018</c:v>
                </c:pt>
                <c:pt idx="110">
                  <c:v>1.9800000000000018</c:v>
                </c:pt>
                <c:pt idx="111">
                  <c:v>1.9800000000000018</c:v>
                </c:pt>
                <c:pt idx="112">
                  <c:v>1.9800000000000018</c:v>
                </c:pt>
                <c:pt idx="113">
                  <c:v>1.9800000000000018</c:v>
                </c:pt>
                <c:pt idx="114">
                  <c:v>1.9800000000000018</c:v>
                </c:pt>
                <c:pt idx="115">
                  <c:v>1.9800000000000018</c:v>
                </c:pt>
                <c:pt idx="116">
                  <c:v>1.9800000000000018</c:v>
                </c:pt>
                <c:pt idx="117">
                  <c:v>1.9800000000000018</c:v>
                </c:pt>
                <c:pt idx="118">
                  <c:v>1.9800000000000018</c:v>
                </c:pt>
                <c:pt idx="119">
                  <c:v>1.9800000000000018</c:v>
                </c:pt>
                <c:pt idx="120">
                  <c:v>1.9800000000000018</c:v>
                </c:pt>
                <c:pt idx="121">
                  <c:v>1.9800000000000018</c:v>
                </c:pt>
                <c:pt idx="122">
                  <c:v>1.9800000000000018</c:v>
                </c:pt>
                <c:pt idx="123">
                  <c:v>1.9800000000000018</c:v>
                </c:pt>
                <c:pt idx="124">
                  <c:v>1.9800000000000018</c:v>
                </c:pt>
                <c:pt idx="125">
                  <c:v>1.9800000000000018</c:v>
                </c:pt>
                <c:pt idx="126">
                  <c:v>1.9800000000000018</c:v>
                </c:pt>
                <c:pt idx="127">
                  <c:v>1.9800000000000018</c:v>
                </c:pt>
                <c:pt idx="128">
                  <c:v>1.9800000000000018</c:v>
                </c:pt>
                <c:pt idx="129">
                  <c:v>1.9800000000000018</c:v>
                </c:pt>
                <c:pt idx="130">
                  <c:v>1.9800000000000018</c:v>
                </c:pt>
                <c:pt idx="131">
                  <c:v>1.9800000000000018</c:v>
                </c:pt>
                <c:pt idx="132">
                  <c:v>1.9800000000000018</c:v>
                </c:pt>
                <c:pt idx="133">
                  <c:v>1.9800000000000018</c:v>
                </c:pt>
                <c:pt idx="134">
                  <c:v>1.9800000000000018</c:v>
                </c:pt>
                <c:pt idx="135">
                  <c:v>1.9800000000000018</c:v>
                </c:pt>
                <c:pt idx="136">
                  <c:v>1.9800000000000018</c:v>
                </c:pt>
                <c:pt idx="137">
                  <c:v>1.9800000000000018</c:v>
                </c:pt>
                <c:pt idx="138">
                  <c:v>1.9800000000000018</c:v>
                </c:pt>
                <c:pt idx="139">
                  <c:v>1.9800000000000018</c:v>
                </c:pt>
                <c:pt idx="140">
                  <c:v>1.9800000000000018</c:v>
                </c:pt>
                <c:pt idx="141">
                  <c:v>1.9800000000000018</c:v>
                </c:pt>
                <c:pt idx="142">
                  <c:v>1.9800000000000018</c:v>
                </c:pt>
                <c:pt idx="143">
                  <c:v>1.9800000000000018</c:v>
                </c:pt>
                <c:pt idx="144">
                  <c:v>1.9800000000000018</c:v>
                </c:pt>
                <c:pt idx="145">
                  <c:v>1.9800000000000018</c:v>
                </c:pt>
                <c:pt idx="146">
                  <c:v>1.9800000000000018</c:v>
                </c:pt>
                <c:pt idx="147">
                  <c:v>1.9800000000000018</c:v>
                </c:pt>
                <c:pt idx="148">
                  <c:v>1.9800000000000018</c:v>
                </c:pt>
                <c:pt idx="149">
                  <c:v>1.9800000000000018</c:v>
                </c:pt>
                <c:pt idx="150">
                  <c:v>1.9800000000000018</c:v>
                </c:pt>
                <c:pt idx="151">
                  <c:v>1.9800000000000018</c:v>
                </c:pt>
                <c:pt idx="152">
                  <c:v>1.9800000000000018</c:v>
                </c:pt>
                <c:pt idx="153">
                  <c:v>1.9800000000000018</c:v>
                </c:pt>
                <c:pt idx="154">
                  <c:v>1.9800000000000018</c:v>
                </c:pt>
                <c:pt idx="155">
                  <c:v>1.9800000000000018</c:v>
                </c:pt>
                <c:pt idx="156">
                  <c:v>1.9800000000000018</c:v>
                </c:pt>
                <c:pt idx="157">
                  <c:v>1.9800000000000018</c:v>
                </c:pt>
                <c:pt idx="158">
                  <c:v>1.9800000000000018</c:v>
                </c:pt>
                <c:pt idx="159">
                  <c:v>1.9800000000000018</c:v>
                </c:pt>
                <c:pt idx="160">
                  <c:v>1.9800000000000018</c:v>
                </c:pt>
                <c:pt idx="161">
                  <c:v>1.9800000000000018</c:v>
                </c:pt>
                <c:pt idx="162">
                  <c:v>1.9800000000000018</c:v>
                </c:pt>
                <c:pt idx="163">
                  <c:v>1.9800000000000018</c:v>
                </c:pt>
                <c:pt idx="164">
                  <c:v>1.9800000000000018</c:v>
                </c:pt>
                <c:pt idx="165">
                  <c:v>1.9800000000000018</c:v>
                </c:pt>
                <c:pt idx="166">
                  <c:v>1.9800000000000018</c:v>
                </c:pt>
                <c:pt idx="167">
                  <c:v>1.9800000000000018</c:v>
                </c:pt>
                <c:pt idx="168">
                  <c:v>1.9800000000000018</c:v>
                </c:pt>
                <c:pt idx="169">
                  <c:v>1.9800000000000018</c:v>
                </c:pt>
                <c:pt idx="170">
                  <c:v>1.9800000000000018</c:v>
                </c:pt>
                <c:pt idx="171">
                  <c:v>1.9800000000000018</c:v>
                </c:pt>
                <c:pt idx="172">
                  <c:v>1.9800000000000018</c:v>
                </c:pt>
                <c:pt idx="173">
                  <c:v>1.9800000000000018</c:v>
                </c:pt>
                <c:pt idx="174">
                  <c:v>1.9800000000000018</c:v>
                </c:pt>
                <c:pt idx="175">
                  <c:v>1.9800000000000018</c:v>
                </c:pt>
                <c:pt idx="176">
                  <c:v>1.9800000000000018</c:v>
                </c:pt>
                <c:pt idx="177">
                  <c:v>1.9800000000000018</c:v>
                </c:pt>
                <c:pt idx="178">
                  <c:v>1.9800000000000018</c:v>
                </c:pt>
                <c:pt idx="179">
                  <c:v>1.9800000000000018</c:v>
                </c:pt>
                <c:pt idx="180">
                  <c:v>1.9800000000000018</c:v>
                </c:pt>
                <c:pt idx="181">
                  <c:v>1.9800000000000018</c:v>
                </c:pt>
                <c:pt idx="182">
                  <c:v>1.9800000000000018</c:v>
                </c:pt>
                <c:pt idx="183">
                  <c:v>1.9800000000000018</c:v>
                </c:pt>
                <c:pt idx="184">
                  <c:v>1.9800000000000018</c:v>
                </c:pt>
                <c:pt idx="185">
                  <c:v>1.9800000000000018</c:v>
                </c:pt>
                <c:pt idx="186">
                  <c:v>1.9800000000000018</c:v>
                </c:pt>
                <c:pt idx="187">
                  <c:v>1.9800000000000018</c:v>
                </c:pt>
                <c:pt idx="188">
                  <c:v>1.9800000000000018</c:v>
                </c:pt>
                <c:pt idx="189">
                  <c:v>2.2000000000000002</c:v>
                </c:pt>
                <c:pt idx="190">
                  <c:v>2.2000000000000002</c:v>
                </c:pt>
                <c:pt idx="191">
                  <c:v>2.2000000000000002</c:v>
                </c:pt>
                <c:pt idx="192">
                  <c:v>2.2000000000000002</c:v>
                </c:pt>
                <c:pt idx="193">
                  <c:v>2.2000000000000002</c:v>
                </c:pt>
                <c:pt idx="194">
                  <c:v>2.2000000000000002</c:v>
                </c:pt>
                <c:pt idx="195">
                  <c:v>2.2000000000000002</c:v>
                </c:pt>
                <c:pt idx="196">
                  <c:v>2.2000000000000002</c:v>
                </c:pt>
                <c:pt idx="197">
                  <c:v>2.2000000000000002</c:v>
                </c:pt>
                <c:pt idx="198">
                  <c:v>2.2000000000000002</c:v>
                </c:pt>
                <c:pt idx="199">
                  <c:v>2.2000000000000002</c:v>
                </c:pt>
                <c:pt idx="200">
                  <c:v>2.2000000000000002</c:v>
                </c:pt>
                <c:pt idx="201">
                  <c:v>2.2000000000000002</c:v>
                </c:pt>
                <c:pt idx="202">
                  <c:v>2.2000000000000002</c:v>
                </c:pt>
                <c:pt idx="203">
                  <c:v>2.2000000000000002</c:v>
                </c:pt>
                <c:pt idx="204">
                  <c:v>2.2000000000000002</c:v>
                </c:pt>
                <c:pt idx="205">
                  <c:v>2.2000000000000002</c:v>
                </c:pt>
                <c:pt idx="206">
                  <c:v>2.2000000000000002</c:v>
                </c:pt>
                <c:pt idx="207">
                  <c:v>2.2000000000000002</c:v>
                </c:pt>
                <c:pt idx="208">
                  <c:v>2.2000000000000002</c:v>
                </c:pt>
                <c:pt idx="209">
                  <c:v>2.2000000000000002</c:v>
                </c:pt>
                <c:pt idx="210">
                  <c:v>2.2000000000000002</c:v>
                </c:pt>
                <c:pt idx="211">
                  <c:v>2.2000000000000002</c:v>
                </c:pt>
                <c:pt idx="212">
                  <c:v>2.2000000000000002</c:v>
                </c:pt>
                <c:pt idx="213">
                  <c:v>2.2000000000000002</c:v>
                </c:pt>
                <c:pt idx="214">
                  <c:v>2.2000000000000002</c:v>
                </c:pt>
                <c:pt idx="215">
                  <c:v>2.2000000000000002</c:v>
                </c:pt>
                <c:pt idx="216">
                  <c:v>2.2000000000000002</c:v>
                </c:pt>
                <c:pt idx="217">
                  <c:v>2.2000000000000002</c:v>
                </c:pt>
                <c:pt idx="218">
                  <c:v>2.2000000000000002</c:v>
                </c:pt>
                <c:pt idx="219">
                  <c:v>2.2000000000000002</c:v>
                </c:pt>
                <c:pt idx="220">
                  <c:v>2.2000000000000002</c:v>
                </c:pt>
                <c:pt idx="221">
                  <c:v>2.2000000000000002</c:v>
                </c:pt>
                <c:pt idx="222">
                  <c:v>2.2000000000000002</c:v>
                </c:pt>
                <c:pt idx="223">
                  <c:v>2.2000000000000002</c:v>
                </c:pt>
                <c:pt idx="224">
                  <c:v>2.2000000000000002</c:v>
                </c:pt>
                <c:pt idx="225">
                  <c:v>2.2000000000000002</c:v>
                </c:pt>
                <c:pt idx="226">
                  <c:v>2.2000000000000002</c:v>
                </c:pt>
                <c:pt idx="227">
                  <c:v>2.2000000000000002</c:v>
                </c:pt>
                <c:pt idx="228">
                  <c:v>2.2000000000000002</c:v>
                </c:pt>
                <c:pt idx="229">
                  <c:v>2.2000000000000002</c:v>
                </c:pt>
                <c:pt idx="230">
                  <c:v>2.2000000000000002</c:v>
                </c:pt>
                <c:pt idx="231">
                  <c:v>2.2000000000000002</c:v>
                </c:pt>
                <c:pt idx="232">
                  <c:v>2.2000000000000002</c:v>
                </c:pt>
                <c:pt idx="233">
                  <c:v>2.2000000000000002</c:v>
                </c:pt>
                <c:pt idx="234">
                  <c:v>2.2000000000000002</c:v>
                </c:pt>
                <c:pt idx="235">
                  <c:v>2.2000000000000002</c:v>
                </c:pt>
                <c:pt idx="236">
                  <c:v>2.2000000000000002</c:v>
                </c:pt>
                <c:pt idx="237">
                  <c:v>2.5</c:v>
                </c:pt>
                <c:pt idx="238">
                  <c:v>2.5</c:v>
                </c:pt>
                <c:pt idx="239">
                  <c:v>2.5</c:v>
                </c:pt>
                <c:pt idx="240">
                  <c:v>2.5</c:v>
                </c:pt>
                <c:pt idx="241">
                  <c:v>2.5</c:v>
                </c:pt>
                <c:pt idx="242">
                  <c:v>2.5</c:v>
                </c:pt>
                <c:pt idx="243">
                  <c:v>2.5</c:v>
                </c:pt>
                <c:pt idx="244">
                  <c:v>2.5</c:v>
                </c:pt>
                <c:pt idx="245">
                  <c:v>2.5</c:v>
                </c:pt>
                <c:pt idx="246">
                  <c:v>2.5</c:v>
                </c:pt>
                <c:pt idx="247">
                  <c:v>2.5</c:v>
                </c:pt>
                <c:pt idx="248">
                  <c:v>2.5</c:v>
                </c:pt>
                <c:pt idx="249">
                  <c:v>2.5</c:v>
                </c:pt>
                <c:pt idx="250">
                  <c:v>2.5</c:v>
                </c:pt>
                <c:pt idx="251">
                  <c:v>2.5</c:v>
                </c:pt>
                <c:pt idx="252">
                  <c:v>2.5</c:v>
                </c:pt>
                <c:pt idx="253">
                  <c:v>2.5</c:v>
                </c:pt>
                <c:pt idx="254">
                  <c:v>2.5</c:v>
                </c:pt>
                <c:pt idx="255">
                  <c:v>2.5</c:v>
                </c:pt>
                <c:pt idx="256">
                  <c:v>2.5</c:v>
                </c:pt>
                <c:pt idx="257">
                  <c:v>2.5</c:v>
                </c:pt>
                <c:pt idx="258">
                  <c:v>2.5</c:v>
                </c:pt>
                <c:pt idx="259">
                  <c:v>2.5</c:v>
                </c:pt>
                <c:pt idx="260">
                  <c:v>2.5</c:v>
                </c:pt>
                <c:pt idx="261">
                  <c:v>2.5</c:v>
                </c:pt>
                <c:pt idx="262">
                  <c:v>2.5</c:v>
                </c:pt>
                <c:pt idx="263">
                  <c:v>2.8</c:v>
                </c:pt>
                <c:pt idx="264">
                  <c:v>2.8</c:v>
                </c:pt>
                <c:pt idx="265">
                  <c:v>2.8</c:v>
                </c:pt>
                <c:pt idx="266">
                  <c:v>2.8</c:v>
                </c:pt>
                <c:pt idx="267">
                  <c:v>2.8</c:v>
                </c:pt>
                <c:pt idx="268">
                  <c:v>2.8</c:v>
                </c:pt>
                <c:pt idx="269">
                  <c:v>2.8</c:v>
                </c:pt>
                <c:pt idx="270">
                  <c:v>2.8</c:v>
                </c:pt>
                <c:pt idx="271">
                  <c:v>2.8</c:v>
                </c:pt>
                <c:pt idx="272">
                  <c:v>2.8</c:v>
                </c:pt>
                <c:pt idx="273">
                  <c:v>2.8</c:v>
                </c:pt>
                <c:pt idx="274">
                  <c:v>2.8</c:v>
                </c:pt>
                <c:pt idx="275">
                  <c:v>2.8</c:v>
                </c:pt>
                <c:pt idx="276">
                  <c:v>2.8</c:v>
                </c:pt>
                <c:pt idx="277">
                  <c:v>2.8</c:v>
                </c:pt>
                <c:pt idx="278">
                  <c:v>2.8</c:v>
                </c:pt>
                <c:pt idx="279">
                  <c:v>2.8</c:v>
                </c:pt>
                <c:pt idx="280">
                  <c:v>2.8</c:v>
                </c:pt>
                <c:pt idx="281">
                  <c:v>2.8</c:v>
                </c:pt>
                <c:pt idx="282">
                  <c:v>2.8</c:v>
                </c:pt>
                <c:pt idx="283">
                  <c:v>2.8</c:v>
                </c:pt>
                <c:pt idx="284">
                  <c:v>2.8</c:v>
                </c:pt>
                <c:pt idx="285">
                  <c:v>2.8</c:v>
                </c:pt>
                <c:pt idx="286">
                  <c:v>2.8</c:v>
                </c:pt>
                <c:pt idx="287">
                  <c:v>2.8</c:v>
                </c:pt>
                <c:pt idx="288">
                  <c:v>2.8</c:v>
                </c:pt>
                <c:pt idx="289">
                  <c:v>2.8</c:v>
                </c:pt>
                <c:pt idx="290">
                  <c:v>2.8</c:v>
                </c:pt>
                <c:pt idx="291">
                  <c:v>2.8</c:v>
                </c:pt>
                <c:pt idx="292">
                  <c:v>2.8</c:v>
                </c:pt>
                <c:pt idx="293">
                  <c:v>2.8</c:v>
                </c:pt>
                <c:pt idx="294">
                  <c:v>2.8</c:v>
                </c:pt>
                <c:pt idx="295">
                  <c:v>2.8</c:v>
                </c:pt>
                <c:pt idx="296">
                  <c:v>2.8</c:v>
                </c:pt>
                <c:pt idx="297">
                  <c:v>2.8</c:v>
                </c:pt>
                <c:pt idx="298">
                  <c:v>2.8</c:v>
                </c:pt>
                <c:pt idx="299">
                  <c:v>2.8</c:v>
                </c:pt>
                <c:pt idx="300">
                  <c:v>2.8</c:v>
                </c:pt>
                <c:pt idx="301">
                  <c:v>3.05</c:v>
                </c:pt>
                <c:pt idx="302">
                  <c:v>3.05</c:v>
                </c:pt>
                <c:pt idx="303">
                  <c:v>3.05</c:v>
                </c:pt>
                <c:pt idx="304">
                  <c:v>3.05</c:v>
                </c:pt>
                <c:pt idx="305">
                  <c:v>3.05</c:v>
                </c:pt>
                <c:pt idx="306">
                  <c:v>3.05</c:v>
                </c:pt>
                <c:pt idx="307">
                  <c:v>3.05</c:v>
                </c:pt>
                <c:pt idx="308">
                  <c:v>3.05</c:v>
                </c:pt>
                <c:pt idx="309">
                  <c:v>3.05</c:v>
                </c:pt>
                <c:pt idx="310">
                  <c:v>3.05</c:v>
                </c:pt>
                <c:pt idx="311">
                  <c:v>3.05</c:v>
                </c:pt>
                <c:pt idx="312">
                  <c:v>3.05</c:v>
                </c:pt>
                <c:pt idx="313">
                  <c:v>3.05</c:v>
                </c:pt>
                <c:pt idx="314">
                  <c:v>3.05</c:v>
                </c:pt>
                <c:pt idx="315">
                  <c:v>3.05</c:v>
                </c:pt>
                <c:pt idx="316">
                  <c:v>3.05</c:v>
                </c:pt>
                <c:pt idx="317">
                  <c:v>3.05</c:v>
                </c:pt>
                <c:pt idx="318">
                  <c:v>3.05</c:v>
                </c:pt>
                <c:pt idx="319">
                  <c:v>3.05</c:v>
                </c:pt>
                <c:pt idx="320">
                  <c:v>3.05</c:v>
                </c:pt>
                <c:pt idx="321">
                  <c:v>3.05</c:v>
                </c:pt>
                <c:pt idx="322">
                  <c:v>3.05</c:v>
                </c:pt>
                <c:pt idx="323">
                  <c:v>3.05</c:v>
                </c:pt>
                <c:pt idx="324">
                  <c:v>3.05</c:v>
                </c:pt>
                <c:pt idx="325">
                  <c:v>3.05</c:v>
                </c:pt>
                <c:pt idx="326">
                  <c:v>3.05</c:v>
                </c:pt>
                <c:pt idx="327">
                  <c:v>3.05</c:v>
                </c:pt>
                <c:pt idx="328">
                  <c:v>3.05</c:v>
                </c:pt>
                <c:pt idx="329">
                  <c:v>3.05</c:v>
                </c:pt>
                <c:pt idx="330">
                  <c:v>3.05</c:v>
                </c:pt>
                <c:pt idx="331">
                  <c:v>3.05</c:v>
                </c:pt>
                <c:pt idx="332">
                  <c:v>3.05</c:v>
                </c:pt>
                <c:pt idx="333">
                  <c:v>3.05</c:v>
                </c:pt>
                <c:pt idx="334">
                  <c:v>3.05</c:v>
                </c:pt>
                <c:pt idx="335">
                  <c:v>3.05</c:v>
                </c:pt>
                <c:pt idx="336">
                  <c:v>3.05</c:v>
                </c:pt>
                <c:pt idx="337">
                  <c:v>3.05</c:v>
                </c:pt>
                <c:pt idx="338">
                  <c:v>3.05</c:v>
                </c:pt>
                <c:pt idx="339">
                  <c:v>3.05</c:v>
                </c:pt>
                <c:pt idx="340">
                  <c:v>3.05</c:v>
                </c:pt>
                <c:pt idx="341">
                  <c:v>3.05</c:v>
                </c:pt>
                <c:pt idx="342">
                  <c:v>3.05</c:v>
                </c:pt>
                <c:pt idx="343">
                  <c:v>3.05</c:v>
                </c:pt>
                <c:pt idx="344">
                  <c:v>3.05</c:v>
                </c:pt>
                <c:pt idx="345">
                  <c:v>3.05</c:v>
                </c:pt>
                <c:pt idx="346">
                  <c:v>3.05</c:v>
                </c:pt>
                <c:pt idx="347">
                  <c:v>3.05</c:v>
                </c:pt>
                <c:pt idx="348">
                  <c:v>3.05</c:v>
                </c:pt>
                <c:pt idx="349">
                  <c:v>3.05</c:v>
                </c:pt>
                <c:pt idx="350">
                  <c:v>3.05</c:v>
                </c:pt>
                <c:pt idx="351">
                  <c:v>3.05</c:v>
                </c:pt>
                <c:pt idx="352">
                  <c:v>3.05</c:v>
                </c:pt>
                <c:pt idx="353">
                  <c:v>3.05</c:v>
                </c:pt>
                <c:pt idx="354">
                  <c:v>3.05</c:v>
                </c:pt>
                <c:pt idx="355">
                  <c:v>3.05</c:v>
                </c:pt>
                <c:pt idx="356">
                  <c:v>3.05</c:v>
                </c:pt>
                <c:pt idx="357">
                  <c:v>3.05</c:v>
                </c:pt>
                <c:pt idx="358">
                  <c:v>3.05</c:v>
                </c:pt>
                <c:pt idx="359">
                  <c:v>3.05</c:v>
                </c:pt>
                <c:pt idx="360">
                  <c:v>3.05</c:v>
                </c:pt>
                <c:pt idx="361">
                  <c:v>3.05</c:v>
                </c:pt>
                <c:pt idx="362">
                  <c:v>3.05</c:v>
                </c:pt>
                <c:pt idx="363">
                  <c:v>3.05</c:v>
                </c:pt>
                <c:pt idx="364">
                  <c:v>3.05</c:v>
                </c:pt>
                <c:pt idx="365">
                  <c:v>3.3</c:v>
                </c:pt>
                <c:pt idx="366">
                  <c:v>3.3</c:v>
                </c:pt>
                <c:pt idx="367">
                  <c:v>3.3</c:v>
                </c:pt>
                <c:pt idx="368">
                  <c:v>3.3</c:v>
                </c:pt>
                <c:pt idx="369">
                  <c:v>3.3</c:v>
                </c:pt>
                <c:pt idx="370">
                  <c:v>3.3</c:v>
                </c:pt>
                <c:pt idx="371">
                  <c:v>3.3</c:v>
                </c:pt>
                <c:pt idx="372">
                  <c:v>3.3</c:v>
                </c:pt>
                <c:pt idx="373">
                  <c:v>3.3</c:v>
                </c:pt>
                <c:pt idx="374">
                  <c:v>3.3</c:v>
                </c:pt>
                <c:pt idx="375">
                  <c:v>3.3</c:v>
                </c:pt>
                <c:pt idx="376">
                  <c:v>3.3</c:v>
                </c:pt>
                <c:pt idx="377">
                  <c:v>3.3</c:v>
                </c:pt>
                <c:pt idx="378">
                  <c:v>3.3</c:v>
                </c:pt>
                <c:pt idx="379">
                  <c:v>3.3</c:v>
                </c:pt>
                <c:pt idx="380">
                  <c:v>3.3</c:v>
                </c:pt>
                <c:pt idx="381">
                  <c:v>3.3</c:v>
                </c:pt>
                <c:pt idx="382">
                  <c:v>3.3</c:v>
                </c:pt>
                <c:pt idx="383">
                  <c:v>3.3</c:v>
                </c:pt>
                <c:pt idx="384">
                  <c:v>3.3</c:v>
                </c:pt>
                <c:pt idx="385">
                  <c:v>3.3</c:v>
                </c:pt>
                <c:pt idx="386">
                  <c:v>3.3</c:v>
                </c:pt>
                <c:pt idx="387">
                  <c:v>3.3</c:v>
                </c:pt>
                <c:pt idx="388">
                  <c:v>3.3</c:v>
                </c:pt>
                <c:pt idx="389">
                  <c:v>3.3</c:v>
                </c:pt>
                <c:pt idx="390">
                  <c:v>3.3</c:v>
                </c:pt>
                <c:pt idx="391">
                  <c:v>3.3</c:v>
                </c:pt>
                <c:pt idx="392">
                  <c:v>3.3</c:v>
                </c:pt>
                <c:pt idx="393">
                  <c:v>3.3</c:v>
                </c:pt>
                <c:pt idx="394">
                  <c:v>3.3</c:v>
                </c:pt>
                <c:pt idx="395">
                  <c:v>3.3</c:v>
                </c:pt>
                <c:pt idx="396">
                  <c:v>3.3</c:v>
                </c:pt>
                <c:pt idx="397">
                  <c:v>3.3</c:v>
                </c:pt>
                <c:pt idx="398">
                  <c:v>3.3</c:v>
                </c:pt>
                <c:pt idx="399">
                  <c:v>3.3</c:v>
                </c:pt>
                <c:pt idx="400">
                  <c:v>3.3</c:v>
                </c:pt>
                <c:pt idx="401">
                  <c:v>3.3</c:v>
                </c:pt>
                <c:pt idx="402">
                  <c:v>3.3</c:v>
                </c:pt>
                <c:pt idx="403">
                  <c:v>3.3</c:v>
                </c:pt>
                <c:pt idx="404">
                  <c:v>3.3</c:v>
                </c:pt>
                <c:pt idx="405">
                  <c:v>3.3</c:v>
                </c:pt>
                <c:pt idx="406">
                  <c:v>3.3</c:v>
                </c:pt>
                <c:pt idx="407">
                  <c:v>3.3</c:v>
                </c:pt>
                <c:pt idx="408">
                  <c:v>3.3</c:v>
                </c:pt>
                <c:pt idx="409">
                  <c:v>3.3</c:v>
                </c:pt>
                <c:pt idx="410">
                  <c:v>3.3</c:v>
                </c:pt>
                <c:pt idx="411">
                  <c:v>3.3</c:v>
                </c:pt>
                <c:pt idx="412">
                  <c:v>3.3</c:v>
                </c:pt>
                <c:pt idx="413">
                  <c:v>3.3</c:v>
                </c:pt>
                <c:pt idx="414">
                  <c:v>3.3</c:v>
                </c:pt>
                <c:pt idx="415">
                  <c:v>3.3</c:v>
                </c:pt>
                <c:pt idx="416">
                  <c:v>3.3</c:v>
                </c:pt>
                <c:pt idx="417">
                  <c:v>3.3</c:v>
                </c:pt>
                <c:pt idx="418">
                  <c:v>3.3</c:v>
                </c:pt>
                <c:pt idx="419">
                  <c:v>3.3</c:v>
                </c:pt>
                <c:pt idx="420">
                  <c:v>3.3</c:v>
                </c:pt>
                <c:pt idx="421">
                  <c:v>3.3</c:v>
                </c:pt>
                <c:pt idx="422">
                  <c:v>3.3</c:v>
                </c:pt>
                <c:pt idx="423">
                  <c:v>3.3</c:v>
                </c:pt>
                <c:pt idx="424">
                  <c:v>3.3</c:v>
                </c:pt>
                <c:pt idx="425">
                  <c:v>3.3</c:v>
                </c:pt>
                <c:pt idx="426">
                  <c:v>3.3</c:v>
                </c:pt>
                <c:pt idx="427">
                  <c:v>3.3</c:v>
                </c:pt>
                <c:pt idx="428">
                  <c:v>3.3</c:v>
                </c:pt>
                <c:pt idx="429">
                  <c:v>3.3</c:v>
                </c:pt>
                <c:pt idx="430">
                  <c:v>3.3</c:v>
                </c:pt>
                <c:pt idx="431">
                  <c:v>3.3</c:v>
                </c:pt>
                <c:pt idx="432">
                  <c:v>3.3</c:v>
                </c:pt>
                <c:pt idx="433">
                  <c:v>3.3</c:v>
                </c:pt>
                <c:pt idx="434">
                  <c:v>3.3</c:v>
                </c:pt>
                <c:pt idx="435">
                  <c:v>3.3</c:v>
                </c:pt>
                <c:pt idx="436">
                  <c:v>3.3</c:v>
                </c:pt>
                <c:pt idx="437">
                  <c:v>3.3</c:v>
                </c:pt>
                <c:pt idx="438">
                  <c:v>3.3</c:v>
                </c:pt>
                <c:pt idx="439">
                  <c:v>3.3</c:v>
                </c:pt>
                <c:pt idx="440">
                  <c:v>3.3</c:v>
                </c:pt>
                <c:pt idx="441">
                  <c:v>3.3</c:v>
                </c:pt>
                <c:pt idx="442">
                  <c:v>3.3</c:v>
                </c:pt>
                <c:pt idx="443">
                  <c:v>3.3</c:v>
                </c:pt>
                <c:pt idx="444">
                  <c:v>3.3</c:v>
                </c:pt>
                <c:pt idx="445">
                  <c:v>3.3</c:v>
                </c:pt>
                <c:pt idx="446">
                  <c:v>3.3</c:v>
                </c:pt>
                <c:pt idx="447">
                  <c:v>3.3</c:v>
                </c:pt>
                <c:pt idx="448">
                  <c:v>3.3</c:v>
                </c:pt>
                <c:pt idx="449">
                  <c:v>3.3</c:v>
                </c:pt>
                <c:pt idx="450">
                  <c:v>3.3</c:v>
                </c:pt>
                <c:pt idx="451">
                  <c:v>3.3</c:v>
                </c:pt>
                <c:pt idx="452">
                  <c:v>3.3</c:v>
                </c:pt>
                <c:pt idx="453">
                  <c:v>3.3</c:v>
                </c:pt>
                <c:pt idx="454">
                  <c:v>3.3</c:v>
                </c:pt>
                <c:pt idx="455">
                  <c:v>3.3</c:v>
                </c:pt>
                <c:pt idx="456">
                  <c:v>3.3</c:v>
                </c:pt>
                <c:pt idx="457">
                  <c:v>3.3</c:v>
                </c:pt>
                <c:pt idx="458">
                  <c:v>3.3</c:v>
                </c:pt>
                <c:pt idx="459">
                  <c:v>3.3</c:v>
                </c:pt>
                <c:pt idx="460">
                  <c:v>3.3</c:v>
                </c:pt>
                <c:pt idx="461">
                  <c:v>3.3</c:v>
                </c:pt>
                <c:pt idx="462">
                  <c:v>3.3</c:v>
                </c:pt>
                <c:pt idx="463">
                  <c:v>3.3</c:v>
                </c:pt>
                <c:pt idx="464">
                  <c:v>3.3</c:v>
                </c:pt>
                <c:pt idx="465">
                  <c:v>3.3</c:v>
                </c:pt>
                <c:pt idx="466">
                  <c:v>3.3</c:v>
                </c:pt>
                <c:pt idx="467">
                  <c:v>3.3</c:v>
                </c:pt>
                <c:pt idx="468">
                  <c:v>3.3</c:v>
                </c:pt>
                <c:pt idx="469">
                  <c:v>3.3</c:v>
                </c:pt>
                <c:pt idx="470">
                  <c:v>3.3</c:v>
                </c:pt>
                <c:pt idx="471">
                  <c:v>3.3</c:v>
                </c:pt>
                <c:pt idx="472">
                  <c:v>3.3</c:v>
                </c:pt>
                <c:pt idx="473">
                  <c:v>3.3</c:v>
                </c:pt>
                <c:pt idx="474">
                  <c:v>3.3</c:v>
                </c:pt>
                <c:pt idx="475">
                  <c:v>3.3</c:v>
                </c:pt>
                <c:pt idx="476">
                  <c:v>3.3</c:v>
                </c:pt>
                <c:pt idx="477">
                  <c:v>3.3</c:v>
                </c:pt>
                <c:pt idx="478">
                  <c:v>3.3</c:v>
                </c:pt>
                <c:pt idx="479">
                  <c:v>3.3</c:v>
                </c:pt>
                <c:pt idx="480">
                  <c:v>3.3</c:v>
                </c:pt>
                <c:pt idx="481">
                  <c:v>3.3</c:v>
                </c:pt>
                <c:pt idx="482">
                  <c:v>3.3</c:v>
                </c:pt>
                <c:pt idx="483">
                  <c:v>3.3</c:v>
                </c:pt>
                <c:pt idx="484">
                  <c:v>3.3</c:v>
                </c:pt>
                <c:pt idx="485">
                  <c:v>3.3</c:v>
                </c:pt>
                <c:pt idx="486">
                  <c:v>3.3</c:v>
                </c:pt>
                <c:pt idx="487">
                  <c:v>3.3</c:v>
                </c:pt>
                <c:pt idx="488">
                  <c:v>3.3</c:v>
                </c:pt>
                <c:pt idx="489">
                  <c:v>3.3</c:v>
                </c:pt>
                <c:pt idx="490">
                  <c:v>3.3</c:v>
                </c:pt>
                <c:pt idx="491">
                  <c:v>3.3</c:v>
                </c:pt>
                <c:pt idx="492">
                  <c:v>3.3</c:v>
                </c:pt>
                <c:pt idx="493">
                  <c:v>3.3</c:v>
                </c:pt>
                <c:pt idx="494">
                  <c:v>3.3</c:v>
                </c:pt>
                <c:pt idx="495">
                  <c:v>3.3</c:v>
                </c:pt>
                <c:pt idx="496">
                  <c:v>3.3</c:v>
                </c:pt>
                <c:pt idx="497">
                  <c:v>3.3</c:v>
                </c:pt>
                <c:pt idx="498">
                  <c:v>3.3</c:v>
                </c:pt>
                <c:pt idx="499">
                  <c:v>3.3</c:v>
                </c:pt>
                <c:pt idx="500">
                  <c:v>3.3</c:v>
                </c:pt>
                <c:pt idx="501">
                  <c:v>3.3</c:v>
                </c:pt>
                <c:pt idx="502">
                  <c:v>3.3</c:v>
                </c:pt>
                <c:pt idx="503">
                  <c:v>3.3</c:v>
                </c:pt>
                <c:pt idx="504">
                  <c:v>3.3</c:v>
                </c:pt>
                <c:pt idx="505">
                  <c:v>3.3</c:v>
                </c:pt>
                <c:pt idx="506">
                  <c:v>3.3</c:v>
                </c:pt>
                <c:pt idx="507">
                  <c:v>3.3</c:v>
                </c:pt>
                <c:pt idx="508">
                  <c:v>3.3</c:v>
                </c:pt>
                <c:pt idx="509">
                  <c:v>3.3</c:v>
                </c:pt>
                <c:pt idx="510">
                  <c:v>3.3</c:v>
                </c:pt>
                <c:pt idx="511">
                  <c:v>3.3</c:v>
                </c:pt>
                <c:pt idx="512">
                  <c:v>3.3</c:v>
                </c:pt>
                <c:pt idx="513">
                  <c:v>3.3</c:v>
                </c:pt>
                <c:pt idx="514">
                  <c:v>3.3</c:v>
                </c:pt>
                <c:pt idx="515">
                  <c:v>3.3</c:v>
                </c:pt>
                <c:pt idx="516">
                  <c:v>3.3</c:v>
                </c:pt>
                <c:pt idx="517">
                  <c:v>3.3</c:v>
                </c:pt>
                <c:pt idx="518">
                  <c:v>3.3</c:v>
                </c:pt>
                <c:pt idx="519">
                  <c:v>3.3</c:v>
                </c:pt>
                <c:pt idx="520">
                  <c:v>3.3</c:v>
                </c:pt>
                <c:pt idx="521">
                  <c:v>3.3</c:v>
                </c:pt>
                <c:pt idx="522">
                  <c:v>3.3</c:v>
                </c:pt>
                <c:pt idx="523">
                  <c:v>3.3</c:v>
                </c:pt>
                <c:pt idx="524">
                  <c:v>3.3</c:v>
                </c:pt>
                <c:pt idx="525">
                  <c:v>3.3</c:v>
                </c:pt>
                <c:pt idx="526">
                  <c:v>3.3</c:v>
                </c:pt>
                <c:pt idx="527">
                  <c:v>3.3</c:v>
                </c:pt>
                <c:pt idx="528">
                  <c:v>3.3</c:v>
                </c:pt>
                <c:pt idx="529">
                  <c:v>3.3</c:v>
                </c:pt>
                <c:pt idx="530">
                  <c:v>3.3</c:v>
                </c:pt>
                <c:pt idx="531">
                  <c:v>3.3</c:v>
                </c:pt>
                <c:pt idx="532">
                  <c:v>3.3</c:v>
                </c:pt>
                <c:pt idx="533">
                  <c:v>3.3</c:v>
                </c:pt>
                <c:pt idx="534">
                  <c:v>3.3</c:v>
                </c:pt>
                <c:pt idx="535">
                  <c:v>3.3</c:v>
                </c:pt>
                <c:pt idx="536">
                  <c:v>3.3</c:v>
                </c:pt>
                <c:pt idx="537">
                  <c:v>3.3</c:v>
                </c:pt>
                <c:pt idx="538">
                  <c:v>3.3</c:v>
                </c:pt>
                <c:pt idx="539">
                  <c:v>3.3</c:v>
                </c:pt>
                <c:pt idx="540">
                  <c:v>3.3</c:v>
                </c:pt>
                <c:pt idx="541">
                  <c:v>3.3</c:v>
                </c:pt>
                <c:pt idx="542">
                  <c:v>3.3</c:v>
                </c:pt>
                <c:pt idx="543">
                  <c:v>3.3</c:v>
                </c:pt>
                <c:pt idx="544">
                  <c:v>3.3</c:v>
                </c:pt>
                <c:pt idx="545">
                  <c:v>3.3</c:v>
                </c:pt>
                <c:pt idx="546">
                  <c:v>3.3</c:v>
                </c:pt>
                <c:pt idx="547">
                  <c:v>3.3</c:v>
                </c:pt>
                <c:pt idx="548">
                  <c:v>3.3</c:v>
                </c:pt>
                <c:pt idx="549">
                  <c:v>3.3</c:v>
                </c:pt>
                <c:pt idx="550">
                  <c:v>3.3</c:v>
                </c:pt>
                <c:pt idx="551">
                  <c:v>3.3</c:v>
                </c:pt>
                <c:pt idx="552">
                  <c:v>3.3</c:v>
                </c:pt>
                <c:pt idx="553">
                  <c:v>3.3</c:v>
                </c:pt>
                <c:pt idx="554">
                  <c:v>3.3</c:v>
                </c:pt>
                <c:pt idx="555">
                  <c:v>3.3</c:v>
                </c:pt>
                <c:pt idx="556">
                  <c:v>3.3</c:v>
                </c:pt>
                <c:pt idx="557">
                  <c:v>3.3</c:v>
                </c:pt>
                <c:pt idx="558">
                  <c:v>3.3</c:v>
                </c:pt>
                <c:pt idx="559">
                  <c:v>3.3</c:v>
                </c:pt>
                <c:pt idx="560">
                  <c:v>3.3</c:v>
                </c:pt>
                <c:pt idx="561">
                  <c:v>3.3</c:v>
                </c:pt>
                <c:pt idx="562">
                  <c:v>3.3</c:v>
                </c:pt>
                <c:pt idx="563">
                  <c:v>3.3</c:v>
                </c:pt>
                <c:pt idx="564">
                  <c:v>3.3</c:v>
                </c:pt>
                <c:pt idx="565">
                  <c:v>3.3</c:v>
                </c:pt>
                <c:pt idx="566">
                  <c:v>3.3</c:v>
                </c:pt>
                <c:pt idx="567">
                  <c:v>3.3</c:v>
                </c:pt>
                <c:pt idx="568">
                  <c:v>3.3</c:v>
                </c:pt>
                <c:pt idx="569">
                  <c:v>3.3</c:v>
                </c:pt>
                <c:pt idx="570">
                  <c:v>3.3</c:v>
                </c:pt>
                <c:pt idx="571">
                  <c:v>3.3</c:v>
                </c:pt>
                <c:pt idx="572">
                  <c:v>3.3</c:v>
                </c:pt>
                <c:pt idx="573">
                  <c:v>3.3</c:v>
                </c:pt>
                <c:pt idx="574">
                  <c:v>3.3</c:v>
                </c:pt>
                <c:pt idx="575">
                  <c:v>3.3</c:v>
                </c:pt>
                <c:pt idx="576">
                  <c:v>3.3</c:v>
                </c:pt>
                <c:pt idx="577">
                  <c:v>3.3</c:v>
                </c:pt>
                <c:pt idx="578">
                  <c:v>3.3</c:v>
                </c:pt>
                <c:pt idx="579">
                  <c:v>3.3</c:v>
                </c:pt>
                <c:pt idx="580">
                  <c:v>3.3</c:v>
                </c:pt>
                <c:pt idx="581">
                  <c:v>3.3</c:v>
                </c:pt>
                <c:pt idx="582">
                  <c:v>3.3</c:v>
                </c:pt>
                <c:pt idx="583">
                  <c:v>3.3</c:v>
                </c:pt>
                <c:pt idx="584">
                  <c:v>3.3</c:v>
                </c:pt>
                <c:pt idx="585">
                  <c:v>3.3</c:v>
                </c:pt>
                <c:pt idx="586">
                  <c:v>3.3</c:v>
                </c:pt>
                <c:pt idx="587">
                  <c:v>3.3</c:v>
                </c:pt>
                <c:pt idx="588">
                  <c:v>3.05</c:v>
                </c:pt>
                <c:pt idx="589">
                  <c:v>3.05</c:v>
                </c:pt>
                <c:pt idx="590">
                  <c:v>3.05</c:v>
                </c:pt>
                <c:pt idx="591">
                  <c:v>3.05</c:v>
                </c:pt>
                <c:pt idx="592">
                  <c:v>3.05</c:v>
                </c:pt>
                <c:pt idx="593">
                  <c:v>3.05</c:v>
                </c:pt>
                <c:pt idx="594">
                  <c:v>3.05</c:v>
                </c:pt>
                <c:pt idx="595">
                  <c:v>3.05</c:v>
                </c:pt>
                <c:pt idx="596">
                  <c:v>3.05</c:v>
                </c:pt>
                <c:pt idx="597">
                  <c:v>3.05</c:v>
                </c:pt>
                <c:pt idx="598">
                  <c:v>3.05</c:v>
                </c:pt>
                <c:pt idx="599">
                  <c:v>3.05</c:v>
                </c:pt>
                <c:pt idx="600">
                  <c:v>3.05</c:v>
                </c:pt>
                <c:pt idx="601">
                  <c:v>3.05</c:v>
                </c:pt>
                <c:pt idx="602">
                  <c:v>3.05</c:v>
                </c:pt>
                <c:pt idx="603">
                  <c:v>3.05</c:v>
                </c:pt>
                <c:pt idx="604">
                  <c:v>3.05</c:v>
                </c:pt>
                <c:pt idx="605">
                  <c:v>3.05</c:v>
                </c:pt>
                <c:pt idx="606">
                  <c:v>3.05</c:v>
                </c:pt>
                <c:pt idx="607">
                  <c:v>2.8</c:v>
                </c:pt>
                <c:pt idx="608">
                  <c:v>2.8</c:v>
                </c:pt>
                <c:pt idx="609">
                  <c:v>2.8</c:v>
                </c:pt>
                <c:pt idx="610">
                  <c:v>2.8</c:v>
                </c:pt>
                <c:pt idx="611">
                  <c:v>2.8</c:v>
                </c:pt>
                <c:pt idx="612">
                  <c:v>2.8</c:v>
                </c:pt>
                <c:pt idx="613">
                  <c:v>2.8</c:v>
                </c:pt>
                <c:pt idx="614">
                  <c:v>2.8</c:v>
                </c:pt>
                <c:pt idx="615">
                  <c:v>2.8</c:v>
                </c:pt>
                <c:pt idx="616">
                  <c:v>2.8</c:v>
                </c:pt>
                <c:pt idx="617">
                  <c:v>2.8</c:v>
                </c:pt>
                <c:pt idx="618">
                  <c:v>2.8</c:v>
                </c:pt>
                <c:pt idx="619">
                  <c:v>2.8</c:v>
                </c:pt>
                <c:pt idx="620">
                  <c:v>2.8</c:v>
                </c:pt>
                <c:pt idx="621">
                  <c:v>2.8</c:v>
                </c:pt>
                <c:pt idx="622">
                  <c:v>2.8</c:v>
                </c:pt>
                <c:pt idx="623">
                  <c:v>2.8</c:v>
                </c:pt>
                <c:pt idx="624">
                  <c:v>2.8</c:v>
                </c:pt>
                <c:pt idx="625">
                  <c:v>2.8</c:v>
                </c:pt>
                <c:pt idx="626">
                  <c:v>2.8</c:v>
                </c:pt>
                <c:pt idx="627">
                  <c:v>2.8</c:v>
                </c:pt>
                <c:pt idx="628">
                  <c:v>2.8</c:v>
                </c:pt>
                <c:pt idx="629">
                  <c:v>2.8</c:v>
                </c:pt>
                <c:pt idx="630">
                  <c:v>2.8</c:v>
                </c:pt>
                <c:pt idx="631">
                  <c:v>2.8</c:v>
                </c:pt>
                <c:pt idx="632">
                  <c:v>2.8</c:v>
                </c:pt>
                <c:pt idx="633">
                  <c:v>2.8</c:v>
                </c:pt>
                <c:pt idx="634">
                  <c:v>2.8</c:v>
                </c:pt>
                <c:pt idx="635">
                  <c:v>2.8</c:v>
                </c:pt>
                <c:pt idx="636">
                  <c:v>2.8</c:v>
                </c:pt>
                <c:pt idx="637">
                  <c:v>2.8</c:v>
                </c:pt>
                <c:pt idx="638">
                  <c:v>2.8</c:v>
                </c:pt>
                <c:pt idx="639">
                  <c:v>2.8</c:v>
                </c:pt>
                <c:pt idx="640">
                  <c:v>2.8</c:v>
                </c:pt>
                <c:pt idx="641">
                  <c:v>2.8</c:v>
                </c:pt>
                <c:pt idx="642">
                  <c:v>2.8</c:v>
                </c:pt>
                <c:pt idx="643">
                  <c:v>2.8</c:v>
                </c:pt>
                <c:pt idx="644">
                  <c:v>2.8</c:v>
                </c:pt>
                <c:pt idx="645">
                  <c:v>2.8</c:v>
                </c:pt>
                <c:pt idx="646">
                  <c:v>2.8</c:v>
                </c:pt>
                <c:pt idx="647">
                  <c:v>2.8</c:v>
                </c:pt>
                <c:pt idx="648">
                  <c:v>2.8</c:v>
                </c:pt>
                <c:pt idx="649">
                  <c:v>2.8</c:v>
                </c:pt>
                <c:pt idx="650">
                  <c:v>2.8</c:v>
                </c:pt>
                <c:pt idx="651">
                  <c:v>2.8</c:v>
                </c:pt>
                <c:pt idx="652">
                  <c:v>2.8</c:v>
                </c:pt>
                <c:pt idx="653">
                  <c:v>2.8</c:v>
                </c:pt>
                <c:pt idx="654">
                  <c:v>2.8</c:v>
                </c:pt>
                <c:pt idx="655">
                  <c:v>2.8</c:v>
                </c:pt>
                <c:pt idx="656">
                  <c:v>2.8</c:v>
                </c:pt>
                <c:pt idx="657">
                  <c:v>2.8</c:v>
                </c:pt>
                <c:pt idx="658">
                  <c:v>2.8</c:v>
                </c:pt>
                <c:pt idx="659">
                  <c:v>2.8</c:v>
                </c:pt>
                <c:pt idx="660">
                  <c:v>2.8</c:v>
                </c:pt>
                <c:pt idx="661">
                  <c:v>2.8</c:v>
                </c:pt>
                <c:pt idx="662">
                  <c:v>2.8</c:v>
                </c:pt>
                <c:pt idx="663">
                  <c:v>2.8</c:v>
                </c:pt>
                <c:pt idx="664">
                  <c:v>2.8</c:v>
                </c:pt>
                <c:pt idx="665">
                  <c:v>2.8</c:v>
                </c:pt>
                <c:pt idx="666">
                  <c:v>2.8</c:v>
                </c:pt>
                <c:pt idx="667">
                  <c:v>2.8</c:v>
                </c:pt>
              </c:numCache>
            </c:numRef>
          </c:val>
        </c:ser>
        <c:ser>
          <c:idx val="3"/>
          <c:order val="3"/>
          <c:tx>
            <c:strRef>
              <c:f>货币!$BX$3</c:f>
              <c:strCache>
                <c:ptCount val="1"/>
                <c:pt idx="0">
                  <c:v>活期</c:v>
                </c:pt>
              </c:strCache>
            </c:strRef>
          </c:tx>
          <c:marker>
            <c:symbol val="none"/>
          </c:marker>
          <c:cat>
            <c:numRef>
              <c:f>货币!$A$4:$A$671</c:f>
              <c:numCache>
                <c:formatCode>yyyy/mm/dd</c:formatCode>
                <c:ptCount val="668"/>
                <c:pt idx="0">
                  <c:v>40182</c:v>
                </c:pt>
                <c:pt idx="1">
                  <c:v>40183</c:v>
                </c:pt>
                <c:pt idx="2">
                  <c:v>40184</c:v>
                </c:pt>
                <c:pt idx="3">
                  <c:v>40185</c:v>
                </c:pt>
                <c:pt idx="4">
                  <c:v>40186</c:v>
                </c:pt>
                <c:pt idx="5">
                  <c:v>40189</c:v>
                </c:pt>
                <c:pt idx="6">
                  <c:v>40190</c:v>
                </c:pt>
                <c:pt idx="7">
                  <c:v>40191</c:v>
                </c:pt>
                <c:pt idx="8">
                  <c:v>40192</c:v>
                </c:pt>
                <c:pt idx="9">
                  <c:v>40193</c:v>
                </c:pt>
                <c:pt idx="10">
                  <c:v>40196</c:v>
                </c:pt>
                <c:pt idx="11">
                  <c:v>40197</c:v>
                </c:pt>
                <c:pt idx="12">
                  <c:v>40198</c:v>
                </c:pt>
                <c:pt idx="13">
                  <c:v>40199</c:v>
                </c:pt>
                <c:pt idx="14">
                  <c:v>40200</c:v>
                </c:pt>
                <c:pt idx="15">
                  <c:v>40203</c:v>
                </c:pt>
                <c:pt idx="16">
                  <c:v>40204</c:v>
                </c:pt>
                <c:pt idx="17">
                  <c:v>40205</c:v>
                </c:pt>
                <c:pt idx="18">
                  <c:v>40206</c:v>
                </c:pt>
                <c:pt idx="19">
                  <c:v>40207</c:v>
                </c:pt>
                <c:pt idx="20">
                  <c:v>40210</c:v>
                </c:pt>
                <c:pt idx="21">
                  <c:v>40211</c:v>
                </c:pt>
                <c:pt idx="22">
                  <c:v>40212</c:v>
                </c:pt>
                <c:pt idx="23">
                  <c:v>40213</c:v>
                </c:pt>
                <c:pt idx="24">
                  <c:v>40214</c:v>
                </c:pt>
                <c:pt idx="25">
                  <c:v>40217</c:v>
                </c:pt>
                <c:pt idx="26">
                  <c:v>40218</c:v>
                </c:pt>
                <c:pt idx="27">
                  <c:v>40219</c:v>
                </c:pt>
                <c:pt idx="28">
                  <c:v>40220</c:v>
                </c:pt>
                <c:pt idx="29">
                  <c:v>40221</c:v>
                </c:pt>
                <c:pt idx="30">
                  <c:v>40231</c:v>
                </c:pt>
                <c:pt idx="31">
                  <c:v>40232</c:v>
                </c:pt>
                <c:pt idx="32">
                  <c:v>40233</c:v>
                </c:pt>
                <c:pt idx="33">
                  <c:v>40234</c:v>
                </c:pt>
                <c:pt idx="34">
                  <c:v>40235</c:v>
                </c:pt>
                <c:pt idx="35">
                  <c:v>40238</c:v>
                </c:pt>
                <c:pt idx="36">
                  <c:v>40239</c:v>
                </c:pt>
                <c:pt idx="37">
                  <c:v>40240</c:v>
                </c:pt>
                <c:pt idx="38">
                  <c:v>40241</c:v>
                </c:pt>
                <c:pt idx="39">
                  <c:v>40242</c:v>
                </c:pt>
                <c:pt idx="40">
                  <c:v>40245</c:v>
                </c:pt>
                <c:pt idx="41">
                  <c:v>40246</c:v>
                </c:pt>
                <c:pt idx="42">
                  <c:v>40247</c:v>
                </c:pt>
                <c:pt idx="43">
                  <c:v>40248</c:v>
                </c:pt>
                <c:pt idx="44">
                  <c:v>40249</c:v>
                </c:pt>
                <c:pt idx="45">
                  <c:v>40252</c:v>
                </c:pt>
                <c:pt idx="46">
                  <c:v>40253</c:v>
                </c:pt>
                <c:pt idx="47">
                  <c:v>40254</c:v>
                </c:pt>
                <c:pt idx="48">
                  <c:v>40255</c:v>
                </c:pt>
                <c:pt idx="49">
                  <c:v>40256</c:v>
                </c:pt>
                <c:pt idx="50">
                  <c:v>40259</c:v>
                </c:pt>
                <c:pt idx="51">
                  <c:v>40260</c:v>
                </c:pt>
                <c:pt idx="52">
                  <c:v>40261</c:v>
                </c:pt>
                <c:pt idx="53">
                  <c:v>40262</c:v>
                </c:pt>
                <c:pt idx="54">
                  <c:v>40263</c:v>
                </c:pt>
                <c:pt idx="55">
                  <c:v>40266</c:v>
                </c:pt>
                <c:pt idx="56">
                  <c:v>40267</c:v>
                </c:pt>
                <c:pt idx="57">
                  <c:v>40268</c:v>
                </c:pt>
                <c:pt idx="58">
                  <c:v>40269</c:v>
                </c:pt>
                <c:pt idx="59">
                  <c:v>40270</c:v>
                </c:pt>
                <c:pt idx="60">
                  <c:v>40274</c:v>
                </c:pt>
                <c:pt idx="61">
                  <c:v>40275</c:v>
                </c:pt>
                <c:pt idx="62">
                  <c:v>40276</c:v>
                </c:pt>
                <c:pt idx="63">
                  <c:v>40277</c:v>
                </c:pt>
                <c:pt idx="64">
                  <c:v>40280</c:v>
                </c:pt>
                <c:pt idx="65">
                  <c:v>40281</c:v>
                </c:pt>
                <c:pt idx="66">
                  <c:v>40282</c:v>
                </c:pt>
                <c:pt idx="67">
                  <c:v>40283</c:v>
                </c:pt>
                <c:pt idx="68">
                  <c:v>40284</c:v>
                </c:pt>
                <c:pt idx="69">
                  <c:v>40287</c:v>
                </c:pt>
                <c:pt idx="70">
                  <c:v>40288</c:v>
                </c:pt>
                <c:pt idx="71">
                  <c:v>40289</c:v>
                </c:pt>
                <c:pt idx="72">
                  <c:v>40290</c:v>
                </c:pt>
                <c:pt idx="73">
                  <c:v>40291</c:v>
                </c:pt>
                <c:pt idx="74">
                  <c:v>40294</c:v>
                </c:pt>
                <c:pt idx="75">
                  <c:v>40295</c:v>
                </c:pt>
                <c:pt idx="76">
                  <c:v>40296</c:v>
                </c:pt>
                <c:pt idx="77">
                  <c:v>40297</c:v>
                </c:pt>
                <c:pt idx="78">
                  <c:v>40298</c:v>
                </c:pt>
                <c:pt idx="79">
                  <c:v>40302</c:v>
                </c:pt>
                <c:pt idx="80">
                  <c:v>40303</c:v>
                </c:pt>
                <c:pt idx="81">
                  <c:v>40304</c:v>
                </c:pt>
                <c:pt idx="82">
                  <c:v>40305</c:v>
                </c:pt>
                <c:pt idx="83">
                  <c:v>40308</c:v>
                </c:pt>
                <c:pt idx="84">
                  <c:v>40309</c:v>
                </c:pt>
                <c:pt idx="85">
                  <c:v>40310</c:v>
                </c:pt>
                <c:pt idx="86">
                  <c:v>40311</c:v>
                </c:pt>
                <c:pt idx="87">
                  <c:v>40312</c:v>
                </c:pt>
                <c:pt idx="88">
                  <c:v>40315</c:v>
                </c:pt>
                <c:pt idx="89">
                  <c:v>40316</c:v>
                </c:pt>
                <c:pt idx="90">
                  <c:v>40317</c:v>
                </c:pt>
                <c:pt idx="91">
                  <c:v>40318</c:v>
                </c:pt>
                <c:pt idx="92">
                  <c:v>40319</c:v>
                </c:pt>
                <c:pt idx="93">
                  <c:v>40322</c:v>
                </c:pt>
                <c:pt idx="94">
                  <c:v>40323</c:v>
                </c:pt>
                <c:pt idx="95">
                  <c:v>40324</c:v>
                </c:pt>
                <c:pt idx="96">
                  <c:v>40325</c:v>
                </c:pt>
                <c:pt idx="97">
                  <c:v>40326</c:v>
                </c:pt>
                <c:pt idx="98">
                  <c:v>40329</c:v>
                </c:pt>
                <c:pt idx="99">
                  <c:v>40330</c:v>
                </c:pt>
                <c:pt idx="100">
                  <c:v>40331</c:v>
                </c:pt>
                <c:pt idx="101">
                  <c:v>40332</c:v>
                </c:pt>
                <c:pt idx="102">
                  <c:v>40333</c:v>
                </c:pt>
                <c:pt idx="103">
                  <c:v>40336</c:v>
                </c:pt>
                <c:pt idx="104">
                  <c:v>40337</c:v>
                </c:pt>
                <c:pt idx="105">
                  <c:v>40338</c:v>
                </c:pt>
                <c:pt idx="106">
                  <c:v>40339</c:v>
                </c:pt>
                <c:pt idx="107">
                  <c:v>40340</c:v>
                </c:pt>
                <c:pt idx="108">
                  <c:v>40346</c:v>
                </c:pt>
                <c:pt idx="109">
                  <c:v>40347</c:v>
                </c:pt>
                <c:pt idx="110">
                  <c:v>40350</c:v>
                </c:pt>
                <c:pt idx="111">
                  <c:v>40351</c:v>
                </c:pt>
                <c:pt idx="112">
                  <c:v>40352</c:v>
                </c:pt>
                <c:pt idx="113">
                  <c:v>40353</c:v>
                </c:pt>
                <c:pt idx="114">
                  <c:v>40354</c:v>
                </c:pt>
                <c:pt idx="115">
                  <c:v>40357</c:v>
                </c:pt>
                <c:pt idx="116">
                  <c:v>40358</c:v>
                </c:pt>
                <c:pt idx="117">
                  <c:v>40359</c:v>
                </c:pt>
                <c:pt idx="118">
                  <c:v>40360</c:v>
                </c:pt>
                <c:pt idx="119">
                  <c:v>40361</c:v>
                </c:pt>
                <c:pt idx="120">
                  <c:v>40364</c:v>
                </c:pt>
                <c:pt idx="121">
                  <c:v>40365</c:v>
                </c:pt>
                <c:pt idx="122">
                  <c:v>40366</c:v>
                </c:pt>
                <c:pt idx="123">
                  <c:v>40367</c:v>
                </c:pt>
                <c:pt idx="124">
                  <c:v>40368</c:v>
                </c:pt>
                <c:pt idx="125">
                  <c:v>40371</c:v>
                </c:pt>
                <c:pt idx="126">
                  <c:v>40372</c:v>
                </c:pt>
                <c:pt idx="127">
                  <c:v>40373</c:v>
                </c:pt>
                <c:pt idx="128">
                  <c:v>40374</c:v>
                </c:pt>
                <c:pt idx="129">
                  <c:v>40375</c:v>
                </c:pt>
                <c:pt idx="130">
                  <c:v>40378</c:v>
                </c:pt>
                <c:pt idx="131">
                  <c:v>40379</c:v>
                </c:pt>
                <c:pt idx="132">
                  <c:v>40380</c:v>
                </c:pt>
                <c:pt idx="133">
                  <c:v>40381</c:v>
                </c:pt>
                <c:pt idx="134">
                  <c:v>40382</c:v>
                </c:pt>
                <c:pt idx="135">
                  <c:v>40385</c:v>
                </c:pt>
                <c:pt idx="136">
                  <c:v>40386</c:v>
                </c:pt>
                <c:pt idx="137">
                  <c:v>40387</c:v>
                </c:pt>
                <c:pt idx="138">
                  <c:v>40388</c:v>
                </c:pt>
                <c:pt idx="139">
                  <c:v>40389</c:v>
                </c:pt>
                <c:pt idx="140">
                  <c:v>40392</c:v>
                </c:pt>
                <c:pt idx="141">
                  <c:v>40393</c:v>
                </c:pt>
                <c:pt idx="142">
                  <c:v>40394</c:v>
                </c:pt>
                <c:pt idx="143">
                  <c:v>40395</c:v>
                </c:pt>
                <c:pt idx="144">
                  <c:v>40396</c:v>
                </c:pt>
                <c:pt idx="145">
                  <c:v>40399</c:v>
                </c:pt>
                <c:pt idx="146">
                  <c:v>40400</c:v>
                </c:pt>
                <c:pt idx="147">
                  <c:v>40401</c:v>
                </c:pt>
                <c:pt idx="148">
                  <c:v>40402</c:v>
                </c:pt>
                <c:pt idx="149">
                  <c:v>40403</c:v>
                </c:pt>
                <c:pt idx="150">
                  <c:v>40406</c:v>
                </c:pt>
                <c:pt idx="151">
                  <c:v>40407</c:v>
                </c:pt>
                <c:pt idx="152">
                  <c:v>40408</c:v>
                </c:pt>
                <c:pt idx="153">
                  <c:v>40409</c:v>
                </c:pt>
                <c:pt idx="154">
                  <c:v>40410</c:v>
                </c:pt>
                <c:pt idx="155">
                  <c:v>40413</c:v>
                </c:pt>
                <c:pt idx="156">
                  <c:v>40414</c:v>
                </c:pt>
                <c:pt idx="157">
                  <c:v>40415</c:v>
                </c:pt>
                <c:pt idx="158">
                  <c:v>40416</c:v>
                </c:pt>
                <c:pt idx="159">
                  <c:v>40417</c:v>
                </c:pt>
                <c:pt idx="160">
                  <c:v>40420</c:v>
                </c:pt>
                <c:pt idx="161">
                  <c:v>40421</c:v>
                </c:pt>
                <c:pt idx="162">
                  <c:v>40422</c:v>
                </c:pt>
                <c:pt idx="163">
                  <c:v>40423</c:v>
                </c:pt>
                <c:pt idx="164">
                  <c:v>40424</c:v>
                </c:pt>
                <c:pt idx="165">
                  <c:v>40427</c:v>
                </c:pt>
                <c:pt idx="166">
                  <c:v>40428</c:v>
                </c:pt>
                <c:pt idx="167">
                  <c:v>40429</c:v>
                </c:pt>
                <c:pt idx="168">
                  <c:v>40430</c:v>
                </c:pt>
                <c:pt idx="169">
                  <c:v>40431</c:v>
                </c:pt>
                <c:pt idx="170">
                  <c:v>40434</c:v>
                </c:pt>
                <c:pt idx="171">
                  <c:v>40435</c:v>
                </c:pt>
                <c:pt idx="172">
                  <c:v>40436</c:v>
                </c:pt>
                <c:pt idx="173">
                  <c:v>40437</c:v>
                </c:pt>
                <c:pt idx="174">
                  <c:v>40438</c:v>
                </c:pt>
                <c:pt idx="175">
                  <c:v>40441</c:v>
                </c:pt>
                <c:pt idx="176">
                  <c:v>40442</c:v>
                </c:pt>
                <c:pt idx="177">
                  <c:v>40448</c:v>
                </c:pt>
                <c:pt idx="178">
                  <c:v>40449</c:v>
                </c:pt>
                <c:pt idx="179">
                  <c:v>40450</c:v>
                </c:pt>
                <c:pt idx="180">
                  <c:v>40451</c:v>
                </c:pt>
                <c:pt idx="181">
                  <c:v>40459</c:v>
                </c:pt>
                <c:pt idx="182">
                  <c:v>40462</c:v>
                </c:pt>
                <c:pt idx="183">
                  <c:v>40463</c:v>
                </c:pt>
                <c:pt idx="184">
                  <c:v>40464</c:v>
                </c:pt>
                <c:pt idx="185">
                  <c:v>40465</c:v>
                </c:pt>
                <c:pt idx="186">
                  <c:v>40466</c:v>
                </c:pt>
                <c:pt idx="187">
                  <c:v>40469</c:v>
                </c:pt>
                <c:pt idx="188">
                  <c:v>40470</c:v>
                </c:pt>
                <c:pt idx="189">
                  <c:v>40471</c:v>
                </c:pt>
                <c:pt idx="190">
                  <c:v>40472</c:v>
                </c:pt>
                <c:pt idx="191">
                  <c:v>40473</c:v>
                </c:pt>
                <c:pt idx="192">
                  <c:v>40476</c:v>
                </c:pt>
                <c:pt idx="193">
                  <c:v>40477</c:v>
                </c:pt>
                <c:pt idx="194">
                  <c:v>40478</c:v>
                </c:pt>
                <c:pt idx="195">
                  <c:v>40479</c:v>
                </c:pt>
                <c:pt idx="196">
                  <c:v>40480</c:v>
                </c:pt>
                <c:pt idx="197">
                  <c:v>40483</c:v>
                </c:pt>
                <c:pt idx="198">
                  <c:v>40484</c:v>
                </c:pt>
                <c:pt idx="199">
                  <c:v>40485</c:v>
                </c:pt>
                <c:pt idx="200">
                  <c:v>40486</c:v>
                </c:pt>
                <c:pt idx="201">
                  <c:v>40487</c:v>
                </c:pt>
                <c:pt idx="202">
                  <c:v>40490</c:v>
                </c:pt>
                <c:pt idx="203">
                  <c:v>40491</c:v>
                </c:pt>
                <c:pt idx="204">
                  <c:v>40492</c:v>
                </c:pt>
                <c:pt idx="205">
                  <c:v>40493</c:v>
                </c:pt>
                <c:pt idx="206">
                  <c:v>40494</c:v>
                </c:pt>
                <c:pt idx="207">
                  <c:v>40497</c:v>
                </c:pt>
                <c:pt idx="208">
                  <c:v>40498</c:v>
                </c:pt>
                <c:pt idx="209">
                  <c:v>40499</c:v>
                </c:pt>
                <c:pt idx="210">
                  <c:v>40500</c:v>
                </c:pt>
                <c:pt idx="211">
                  <c:v>40501</c:v>
                </c:pt>
                <c:pt idx="212">
                  <c:v>40504</c:v>
                </c:pt>
                <c:pt idx="213">
                  <c:v>40505</c:v>
                </c:pt>
                <c:pt idx="214">
                  <c:v>40506</c:v>
                </c:pt>
                <c:pt idx="215">
                  <c:v>40507</c:v>
                </c:pt>
                <c:pt idx="216">
                  <c:v>40508</c:v>
                </c:pt>
                <c:pt idx="217">
                  <c:v>40511</c:v>
                </c:pt>
                <c:pt idx="218">
                  <c:v>40512</c:v>
                </c:pt>
                <c:pt idx="219">
                  <c:v>40513</c:v>
                </c:pt>
                <c:pt idx="220">
                  <c:v>40514</c:v>
                </c:pt>
                <c:pt idx="221">
                  <c:v>40515</c:v>
                </c:pt>
                <c:pt idx="222">
                  <c:v>40518</c:v>
                </c:pt>
                <c:pt idx="223">
                  <c:v>40519</c:v>
                </c:pt>
                <c:pt idx="224">
                  <c:v>40520</c:v>
                </c:pt>
                <c:pt idx="225">
                  <c:v>40521</c:v>
                </c:pt>
                <c:pt idx="226">
                  <c:v>40522</c:v>
                </c:pt>
                <c:pt idx="227">
                  <c:v>40525</c:v>
                </c:pt>
                <c:pt idx="228">
                  <c:v>40526</c:v>
                </c:pt>
                <c:pt idx="229">
                  <c:v>40527</c:v>
                </c:pt>
                <c:pt idx="230">
                  <c:v>40528</c:v>
                </c:pt>
                <c:pt idx="231">
                  <c:v>40529</c:v>
                </c:pt>
                <c:pt idx="232">
                  <c:v>40532</c:v>
                </c:pt>
                <c:pt idx="233">
                  <c:v>40533</c:v>
                </c:pt>
                <c:pt idx="234">
                  <c:v>40534</c:v>
                </c:pt>
                <c:pt idx="235">
                  <c:v>40535</c:v>
                </c:pt>
                <c:pt idx="236">
                  <c:v>40536</c:v>
                </c:pt>
                <c:pt idx="237">
                  <c:v>40539</c:v>
                </c:pt>
                <c:pt idx="238">
                  <c:v>40540</c:v>
                </c:pt>
                <c:pt idx="239">
                  <c:v>40541</c:v>
                </c:pt>
                <c:pt idx="240">
                  <c:v>40542</c:v>
                </c:pt>
                <c:pt idx="241">
                  <c:v>40543</c:v>
                </c:pt>
                <c:pt idx="242">
                  <c:v>40547</c:v>
                </c:pt>
                <c:pt idx="243">
                  <c:v>40548</c:v>
                </c:pt>
                <c:pt idx="244">
                  <c:v>40549</c:v>
                </c:pt>
                <c:pt idx="245">
                  <c:v>40550</c:v>
                </c:pt>
                <c:pt idx="246">
                  <c:v>40553</c:v>
                </c:pt>
                <c:pt idx="247">
                  <c:v>40554</c:v>
                </c:pt>
                <c:pt idx="248">
                  <c:v>40555</c:v>
                </c:pt>
                <c:pt idx="249">
                  <c:v>40556</c:v>
                </c:pt>
                <c:pt idx="250">
                  <c:v>40557</c:v>
                </c:pt>
                <c:pt idx="251">
                  <c:v>40560</c:v>
                </c:pt>
                <c:pt idx="252">
                  <c:v>40561</c:v>
                </c:pt>
                <c:pt idx="253">
                  <c:v>40562</c:v>
                </c:pt>
                <c:pt idx="254">
                  <c:v>40563</c:v>
                </c:pt>
                <c:pt idx="255">
                  <c:v>40564</c:v>
                </c:pt>
                <c:pt idx="256">
                  <c:v>40567</c:v>
                </c:pt>
                <c:pt idx="257">
                  <c:v>40568</c:v>
                </c:pt>
                <c:pt idx="258">
                  <c:v>40569</c:v>
                </c:pt>
                <c:pt idx="259">
                  <c:v>40570</c:v>
                </c:pt>
                <c:pt idx="260">
                  <c:v>40571</c:v>
                </c:pt>
                <c:pt idx="261">
                  <c:v>40574</c:v>
                </c:pt>
                <c:pt idx="262">
                  <c:v>40575</c:v>
                </c:pt>
                <c:pt idx="263">
                  <c:v>40583</c:v>
                </c:pt>
                <c:pt idx="264">
                  <c:v>40584</c:v>
                </c:pt>
                <c:pt idx="265">
                  <c:v>40585</c:v>
                </c:pt>
                <c:pt idx="266">
                  <c:v>40588</c:v>
                </c:pt>
                <c:pt idx="267">
                  <c:v>40589</c:v>
                </c:pt>
                <c:pt idx="268">
                  <c:v>40590</c:v>
                </c:pt>
                <c:pt idx="269">
                  <c:v>40591</c:v>
                </c:pt>
                <c:pt idx="270">
                  <c:v>40592</c:v>
                </c:pt>
                <c:pt idx="271">
                  <c:v>40595</c:v>
                </c:pt>
                <c:pt idx="272">
                  <c:v>40596</c:v>
                </c:pt>
                <c:pt idx="273">
                  <c:v>40597</c:v>
                </c:pt>
                <c:pt idx="274">
                  <c:v>40598</c:v>
                </c:pt>
                <c:pt idx="275">
                  <c:v>40599</c:v>
                </c:pt>
                <c:pt idx="276">
                  <c:v>40602</c:v>
                </c:pt>
                <c:pt idx="277">
                  <c:v>40603</c:v>
                </c:pt>
                <c:pt idx="278">
                  <c:v>40604</c:v>
                </c:pt>
                <c:pt idx="279">
                  <c:v>40605</c:v>
                </c:pt>
                <c:pt idx="280">
                  <c:v>40606</c:v>
                </c:pt>
                <c:pt idx="281">
                  <c:v>40609</c:v>
                </c:pt>
                <c:pt idx="282">
                  <c:v>40610</c:v>
                </c:pt>
                <c:pt idx="283">
                  <c:v>40611</c:v>
                </c:pt>
                <c:pt idx="284">
                  <c:v>40612</c:v>
                </c:pt>
                <c:pt idx="285">
                  <c:v>40613</c:v>
                </c:pt>
                <c:pt idx="286">
                  <c:v>40616</c:v>
                </c:pt>
                <c:pt idx="287">
                  <c:v>40617</c:v>
                </c:pt>
                <c:pt idx="288">
                  <c:v>40618</c:v>
                </c:pt>
                <c:pt idx="289">
                  <c:v>40619</c:v>
                </c:pt>
                <c:pt idx="290">
                  <c:v>40620</c:v>
                </c:pt>
                <c:pt idx="291">
                  <c:v>40623</c:v>
                </c:pt>
                <c:pt idx="292">
                  <c:v>40624</c:v>
                </c:pt>
                <c:pt idx="293">
                  <c:v>40625</c:v>
                </c:pt>
                <c:pt idx="294">
                  <c:v>40626</c:v>
                </c:pt>
                <c:pt idx="295">
                  <c:v>40627</c:v>
                </c:pt>
                <c:pt idx="296">
                  <c:v>40630</c:v>
                </c:pt>
                <c:pt idx="297">
                  <c:v>40631</c:v>
                </c:pt>
                <c:pt idx="298">
                  <c:v>40632</c:v>
                </c:pt>
                <c:pt idx="299">
                  <c:v>40633</c:v>
                </c:pt>
                <c:pt idx="300">
                  <c:v>40634</c:v>
                </c:pt>
                <c:pt idx="301">
                  <c:v>40639</c:v>
                </c:pt>
                <c:pt idx="302">
                  <c:v>40640</c:v>
                </c:pt>
                <c:pt idx="303">
                  <c:v>40641</c:v>
                </c:pt>
                <c:pt idx="304">
                  <c:v>40644</c:v>
                </c:pt>
                <c:pt idx="305">
                  <c:v>40645</c:v>
                </c:pt>
                <c:pt idx="306">
                  <c:v>40646</c:v>
                </c:pt>
                <c:pt idx="307">
                  <c:v>40647</c:v>
                </c:pt>
                <c:pt idx="308">
                  <c:v>40648</c:v>
                </c:pt>
                <c:pt idx="309">
                  <c:v>40651</c:v>
                </c:pt>
                <c:pt idx="310">
                  <c:v>40652</c:v>
                </c:pt>
                <c:pt idx="311">
                  <c:v>40653</c:v>
                </c:pt>
                <c:pt idx="312">
                  <c:v>40654</c:v>
                </c:pt>
                <c:pt idx="313">
                  <c:v>40655</c:v>
                </c:pt>
                <c:pt idx="314">
                  <c:v>40658</c:v>
                </c:pt>
                <c:pt idx="315">
                  <c:v>40659</c:v>
                </c:pt>
                <c:pt idx="316">
                  <c:v>40660</c:v>
                </c:pt>
                <c:pt idx="317">
                  <c:v>40661</c:v>
                </c:pt>
                <c:pt idx="318">
                  <c:v>40662</c:v>
                </c:pt>
                <c:pt idx="319">
                  <c:v>40666</c:v>
                </c:pt>
                <c:pt idx="320">
                  <c:v>40667</c:v>
                </c:pt>
                <c:pt idx="321">
                  <c:v>40668</c:v>
                </c:pt>
                <c:pt idx="322">
                  <c:v>40669</c:v>
                </c:pt>
                <c:pt idx="323">
                  <c:v>40672</c:v>
                </c:pt>
                <c:pt idx="324">
                  <c:v>40673</c:v>
                </c:pt>
                <c:pt idx="325">
                  <c:v>40674</c:v>
                </c:pt>
                <c:pt idx="326">
                  <c:v>40675</c:v>
                </c:pt>
                <c:pt idx="327">
                  <c:v>40676</c:v>
                </c:pt>
                <c:pt idx="328">
                  <c:v>40679</c:v>
                </c:pt>
                <c:pt idx="329">
                  <c:v>40680</c:v>
                </c:pt>
                <c:pt idx="330">
                  <c:v>40681</c:v>
                </c:pt>
                <c:pt idx="331">
                  <c:v>40682</c:v>
                </c:pt>
                <c:pt idx="332">
                  <c:v>40683</c:v>
                </c:pt>
                <c:pt idx="333">
                  <c:v>40686</c:v>
                </c:pt>
                <c:pt idx="334">
                  <c:v>40687</c:v>
                </c:pt>
                <c:pt idx="335">
                  <c:v>40688</c:v>
                </c:pt>
                <c:pt idx="336">
                  <c:v>40689</c:v>
                </c:pt>
                <c:pt idx="337">
                  <c:v>40690</c:v>
                </c:pt>
                <c:pt idx="338">
                  <c:v>40693</c:v>
                </c:pt>
                <c:pt idx="339">
                  <c:v>40694</c:v>
                </c:pt>
                <c:pt idx="340">
                  <c:v>40695</c:v>
                </c:pt>
                <c:pt idx="341">
                  <c:v>40696</c:v>
                </c:pt>
                <c:pt idx="342">
                  <c:v>40697</c:v>
                </c:pt>
                <c:pt idx="343">
                  <c:v>40701</c:v>
                </c:pt>
                <c:pt idx="344">
                  <c:v>40702</c:v>
                </c:pt>
                <c:pt idx="345">
                  <c:v>40703</c:v>
                </c:pt>
                <c:pt idx="346">
                  <c:v>40704</c:v>
                </c:pt>
                <c:pt idx="347">
                  <c:v>40707</c:v>
                </c:pt>
                <c:pt idx="348">
                  <c:v>40708</c:v>
                </c:pt>
                <c:pt idx="349">
                  <c:v>40709</c:v>
                </c:pt>
                <c:pt idx="350">
                  <c:v>40710</c:v>
                </c:pt>
                <c:pt idx="351">
                  <c:v>40711</c:v>
                </c:pt>
                <c:pt idx="352">
                  <c:v>40714</c:v>
                </c:pt>
                <c:pt idx="353">
                  <c:v>40715</c:v>
                </c:pt>
                <c:pt idx="354">
                  <c:v>40716</c:v>
                </c:pt>
                <c:pt idx="355">
                  <c:v>40717</c:v>
                </c:pt>
                <c:pt idx="356">
                  <c:v>40718</c:v>
                </c:pt>
                <c:pt idx="357">
                  <c:v>40721</c:v>
                </c:pt>
                <c:pt idx="358">
                  <c:v>40722</c:v>
                </c:pt>
                <c:pt idx="359">
                  <c:v>40723</c:v>
                </c:pt>
                <c:pt idx="360">
                  <c:v>40724</c:v>
                </c:pt>
                <c:pt idx="361">
                  <c:v>40725</c:v>
                </c:pt>
                <c:pt idx="362">
                  <c:v>40728</c:v>
                </c:pt>
                <c:pt idx="363">
                  <c:v>40729</c:v>
                </c:pt>
                <c:pt idx="364">
                  <c:v>40730</c:v>
                </c:pt>
                <c:pt idx="365">
                  <c:v>40731</c:v>
                </c:pt>
                <c:pt idx="366">
                  <c:v>40732</c:v>
                </c:pt>
                <c:pt idx="367">
                  <c:v>40735</c:v>
                </c:pt>
                <c:pt idx="368">
                  <c:v>40736</c:v>
                </c:pt>
                <c:pt idx="369">
                  <c:v>40737</c:v>
                </c:pt>
                <c:pt idx="370">
                  <c:v>40738</c:v>
                </c:pt>
                <c:pt idx="371">
                  <c:v>40739</c:v>
                </c:pt>
                <c:pt idx="372">
                  <c:v>40742</c:v>
                </c:pt>
                <c:pt idx="373">
                  <c:v>40743</c:v>
                </c:pt>
                <c:pt idx="374">
                  <c:v>40744</c:v>
                </c:pt>
                <c:pt idx="375">
                  <c:v>40745</c:v>
                </c:pt>
                <c:pt idx="376">
                  <c:v>40746</c:v>
                </c:pt>
                <c:pt idx="377">
                  <c:v>40749</c:v>
                </c:pt>
                <c:pt idx="378">
                  <c:v>40750</c:v>
                </c:pt>
                <c:pt idx="379">
                  <c:v>40751</c:v>
                </c:pt>
                <c:pt idx="380">
                  <c:v>40752</c:v>
                </c:pt>
                <c:pt idx="381">
                  <c:v>40753</c:v>
                </c:pt>
                <c:pt idx="382">
                  <c:v>40756</c:v>
                </c:pt>
                <c:pt idx="383">
                  <c:v>40757</c:v>
                </c:pt>
                <c:pt idx="384">
                  <c:v>40758</c:v>
                </c:pt>
                <c:pt idx="385">
                  <c:v>40759</c:v>
                </c:pt>
                <c:pt idx="386">
                  <c:v>40760</c:v>
                </c:pt>
                <c:pt idx="387">
                  <c:v>40763</c:v>
                </c:pt>
                <c:pt idx="388">
                  <c:v>40764</c:v>
                </c:pt>
                <c:pt idx="389">
                  <c:v>40765</c:v>
                </c:pt>
                <c:pt idx="390">
                  <c:v>40766</c:v>
                </c:pt>
                <c:pt idx="391">
                  <c:v>40767</c:v>
                </c:pt>
                <c:pt idx="392">
                  <c:v>40770</c:v>
                </c:pt>
                <c:pt idx="393">
                  <c:v>40771</c:v>
                </c:pt>
                <c:pt idx="394">
                  <c:v>40772</c:v>
                </c:pt>
                <c:pt idx="395">
                  <c:v>40773</c:v>
                </c:pt>
                <c:pt idx="396">
                  <c:v>40774</c:v>
                </c:pt>
                <c:pt idx="397">
                  <c:v>40777</c:v>
                </c:pt>
                <c:pt idx="398">
                  <c:v>40778</c:v>
                </c:pt>
                <c:pt idx="399">
                  <c:v>40779</c:v>
                </c:pt>
                <c:pt idx="400">
                  <c:v>40780</c:v>
                </c:pt>
                <c:pt idx="401">
                  <c:v>40781</c:v>
                </c:pt>
                <c:pt idx="402">
                  <c:v>40784</c:v>
                </c:pt>
                <c:pt idx="403">
                  <c:v>40785</c:v>
                </c:pt>
                <c:pt idx="404">
                  <c:v>40786</c:v>
                </c:pt>
                <c:pt idx="405">
                  <c:v>40787</c:v>
                </c:pt>
                <c:pt idx="406">
                  <c:v>40788</c:v>
                </c:pt>
                <c:pt idx="407">
                  <c:v>40791</c:v>
                </c:pt>
                <c:pt idx="408">
                  <c:v>40792</c:v>
                </c:pt>
                <c:pt idx="409">
                  <c:v>40793</c:v>
                </c:pt>
                <c:pt idx="410">
                  <c:v>40794</c:v>
                </c:pt>
                <c:pt idx="411">
                  <c:v>40795</c:v>
                </c:pt>
                <c:pt idx="412">
                  <c:v>40799</c:v>
                </c:pt>
                <c:pt idx="413">
                  <c:v>40800</c:v>
                </c:pt>
                <c:pt idx="414">
                  <c:v>40801</c:v>
                </c:pt>
                <c:pt idx="415">
                  <c:v>40802</c:v>
                </c:pt>
                <c:pt idx="416">
                  <c:v>40805</c:v>
                </c:pt>
                <c:pt idx="417">
                  <c:v>40806</c:v>
                </c:pt>
                <c:pt idx="418">
                  <c:v>40807</c:v>
                </c:pt>
                <c:pt idx="419">
                  <c:v>40808</c:v>
                </c:pt>
                <c:pt idx="420">
                  <c:v>40809</c:v>
                </c:pt>
                <c:pt idx="421">
                  <c:v>40812</c:v>
                </c:pt>
                <c:pt idx="422">
                  <c:v>40813</c:v>
                </c:pt>
                <c:pt idx="423">
                  <c:v>40814</c:v>
                </c:pt>
                <c:pt idx="424">
                  <c:v>40815</c:v>
                </c:pt>
                <c:pt idx="425">
                  <c:v>40816</c:v>
                </c:pt>
                <c:pt idx="426">
                  <c:v>40826</c:v>
                </c:pt>
                <c:pt idx="427">
                  <c:v>40827</c:v>
                </c:pt>
                <c:pt idx="428">
                  <c:v>40828</c:v>
                </c:pt>
                <c:pt idx="429">
                  <c:v>40829</c:v>
                </c:pt>
                <c:pt idx="430">
                  <c:v>40830</c:v>
                </c:pt>
                <c:pt idx="431">
                  <c:v>40833</c:v>
                </c:pt>
                <c:pt idx="432">
                  <c:v>40834</c:v>
                </c:pt>
                <c:pt idx="433">
                  <c:v>40835</c:v>
                </c:pt>
                <c:pt idx="434">
                  <c:v>40836</c:v>
                </c:pt>
                <c:pt idx="435">
                  <c:v>40837</c:v>
                </c:pt>
                <c:pt idx="436">
                  <c:v>40840</c:v>
                </c:pt>
                <c:pt idx="437">
                  <c:v>40841</c:v>
                </c:pt>
                <c:pt idx="438">
                  <c:v>40842</c:v>
                </c:pt>
                <c:pt idx="439">
                  <c:v>40843</c:v>
                </c:pt>
                <c:pt idx="440">
                  <c:v>40844</c:v>
                </c:pt>
                <c:pt idx="441">
                  <c:v>40847</c:v>
                </c:pt>
                <c:pt idx="442">
                  <c:v>40848</c:v>
                </c:pt>
                <c:pt idx="443">
                  <c:v>40849</c:v>
                </c:pt>
                <c:pt idx="444">
                  <c:v>40850</c:v>
                </c:pt>
                <c:pt idx="445">
                  <c:v>40851</c:v>
                </c:pt>
                <c:pt idx="446">
                  <c:v>40854</c:v>
                </c:pt>
                <c:pt idx="447">
                  <c:v>40855</c:v>
                </c:pt>
                <c:pt idx="448">
                  <c:v>40856</c:v>
                </c:pt>
                <c:pt idx="449">
                  <c:v>40857</c:v>
                </c:pt>
                <c:pt idx="450">
                  <c:v>40858</c:v>
                </c:pt>
                <c:pt idx="451">
                  <c:v>40861</c:v>
                </c:pt>
                <c:pt idx="452">
                  <c:v>40862</c:v>
                </c:pt>
                <c:pt idx="453">
                  <c:v>40863</c:v>
                </c:pt>
                <c:pt idx="454">
                  <c:v>40864</c:v>
                </c:pt>
                <c:pt idx="455">
                  <c:v>40865</c:v>
                </c:pt>
                <c:pt idx="456">
                  <c:v>40868</c:v>
                </c:pt>
                <c:pt idx="457">
                  <c:v>40869</c:v>
                </c:pt>
                <c:pt idx="458">
                  <c:v>40870</c:v>
                </c:pt>
                <c:pt idx="459">
                  <c:v>40871</c:v>
                </c:pt>
                <c:pt idx="460">
                  <c:v>40872</c:v>
                </c:pt>
                <c:pt idx="461">
                  <c:v>40875</c:v>
                </c:pt>
                <c:pt idx="462">
                  <c:v>40876</c:v>
                </c:pt>
                <c:pt idx="463">
                  <c:v>40877</c:v>
                </c:pt>
                <c:pt idx="464">
                  <c:v>40878</c:v>
                </c:pt>
                <c:pt idx="465">
                  <c:v>40879</c:v>
                </c:pt>
                <c:pt idx="466">
                  <c:v>40882</c:v>
                </c:pt>
                <c:pt idx="467">
                  <c:v>40883</c:v>
                </c:pt>
                <c:pt idx="468">
                  <c:v>40884</c:v>
                </c:pt>
                <c:pt idx="469">
                  <c:v>40885</c:v>
                </c:pt>
                <c:pt idx="470">
                  <c:v>40886</c:v>
                </c:pt>
                <c:pt idx="471">
                  <c:v>40889</c:v>
                </c:pt>
                <c:pt idx="472">
                  <c:v>40890</c:v>
                </c:pt>
                <c:pt idx="473">
                  <c:v>40891</c:v>
                </c:pt>
                <c:pt idx="474">
                  <c:v>40892</c:v>
                </c:pt>
                <c:pt idx="475">
                  <c:v>40893</c:v>
                </c:pt>
                <c:pt idx="476">
                  <c:v>40896</c:v>
                </c:pt>
                <c:pt idx="477">
                  <c:v>40897</c:v>
                </c:pt>
                <c:pt idx="478">
                  <c:v>40898</c:v>
                </c:pt>
                <c:pt idx="479">
                  <c:v>40899</c:v>
                </c:pt>
                <c:pt idx="480">
                  <c:v>40900</c:v>
                </c:pt>
                <c:pt idx="481">
                  <c:v>40903</c:v>
                </c:pt>
                <c:pt idx="482">
                  <c:v>40904</c:v>
                </c:pt>
                <c:pt idx="483">
                  <c:v>40905</c:v>
                </c:pt>
                <c:pt idx="484">
                  <c:v>40906</c:v>
                </c:pt>
                <c:pt idx="485">
                  <c:v>40907</c:v>
                </c:pt>
                <c:pt idx="486">
                  <c:v>40912</c:v>
                </c:pt>
                <c:pt idx="487">
                  <c:v>40913</c:v>
                </c:pt>
                <c:pt idx="488">
                  <c:v>40914</c:v>
                </c:pt>
                <c:pt idx="489">
                  <c:v>40917</c:v>
                </c:pt>
                <c:pt idx="490">
                  <c:v>40918</c:v>
                </c:pt>
                <c:pt idx="491">
                  <c:v>40919</c:v>
                </c:pt>
                <c:pt idx="492">
                  <c:v>40920</c:v>
                </c:pt>
                <c:pt idx="493">
                  <c:v>40921</c:v>
                </c:pt>
                <c:pt idx="494">
                  <c:v>40924</c:v>
                </c:pt>
                <c:pt idx="495">
                  <c:v>40925</c:v>
                </c:pt>
                <c:pt idx="496">
                  <c:v>40926</c:v>
                </c:pt>
                <c:pt idx="497">
                  <c:v>40927</c:v>
                </c:pt>
                <c:pt idx="498">
                  <c:v>40928</c:v>
                </c:pt>
                <c:pt idx="499">
                  <c:v>40938</c:v>
                </c:pt>
                <c:pt idx="500">
                  <c:v>40939</c:v>
                </c:pt>
                <c:pt idx="501">
                  <c:v>40940</c:v>
                </c:pt>
                <c:pt idx="502">
                  <c:v>40941</c:v>
                </c:pt>
                <c:pt idx="503">
                  <c:v>40942</c:v>
                </c:pt>
                <c:pt idx="504">
                  <c:v>40945</c:v>
                </c:pt>
                <c:pt idx="505">
                  <c:v>40946</c:v>
                </c:pt>
                <c:pt idx="506">
                  <c:v>40947</c:v>
                </c:pt>
                <c:pt idx="507">
                  <c:v>40948</c:v>
                </c:pt>
                <c:pt idx="508">
                  <c:v>40949</c:v>
                </c:pt>
                <c:pt idx="509">
                  <c:v>40952</c:v>
                </c:pt>
                <c:pt idx="510">
                  <c:v>40953</c:v>
                </c:pt>
                <c:pt idx="511">
                  <c:v>40954</c:v>
                </c:pt>
                <c:pt idx="512">
                  <c:v>40955</c:v>
                </c:pt>
                <c:pt idx="513">
                  <c:v>40956</c:v>
                </c:pt>
                <c:pt idx="514">
                  <c:v>40959</c:v>
                </c:pt>
                <c:pt idx="515">
                  <c:v>40960</c:v>
                </c:pt>
                <c:pt idx="516">
                  <c:v>40961</c:v>
                </c:pt>
                <c:pt idx="517">
                  <c:v>40962</c:v>
                </c:pt>
                <c:pt idx="518">
                  <c:v>40963</c:v>
                </c:pt>
                <c:pt idx="519">
                  <c:v>40966</c:v>
                </c:pt>
                <c:pt idx="520">
                  <c:v>40967</c:v>
                </c:pt>
                <c:pt idx="521">
                  <c:v>40968</c:v>
                </c:pt>
                <c:pt idx="522">
                  <c:v>40969</c:v>
                </c:pt>
                <c:pt idx="523">
                  <c:v>40970</c:v>
                </c:pt>
                <c:pt idx="524">
                  <c:v>40973</c:v>
                </c:pt>
                <c:pt idx="525">
                  <c:v>40974</c:v>
                </c:pt>
                <c:pt idx="526">
                  <c:v>40975</c:v>
                </c:pt>
                <c:pt idx="527">
                  <c:v>40976</c:v>
                </c:pt>
                <c:pt idx="528">
                  <c:v>40977</c:v>
                </c:pt>
                <c:pt idx="529">
                  <c:v>40980</c:v>
                </c:pt>
                <c:pt idx="530">
                  <c:v>40981</c:v>
                </c:pt>
                <c:pt idx="531">
                  <c:v>40982</c:v>
                </c:pt>
                <c:pt idx="532">
                  <c:v>40983</c:v>
                </c:pt>
                <c:pt idx="533">
                  <c:v>40984</c:v>
                </c:pt>
                <c:pt idx="534">
                  <c:v>40987</c:v>
                </c:pt>
                <c:pt idx="535">
                  <c:v>40988</c:v>
                </c:pt>
                <c:pt idx="536">
                  <c:v>40989</c:v>
                </c:pt>
                <c:pt idx="537">
                  <c:v>40990</c:v>
                </c:pt>
                <c:pt idx="538">
                  <c:v>40991</c:v>
                </c:pt>
                <c:pt idx="539">
                  <c:v>40994</c:v>
                </c:pt>
                <c:pt idx="540">
                  <c:v>40995</c:v>
                </c:pt>
                <c:pt idx="541">
                  <c:v>40996</c:v>
                </c:pt>
                <c:pt idx="542">
                  <c:v>40997</c:v>
                </c:pt>
                <c:pt idx="543">
                  <c:v>40998</c:v>
                </c:pt>
                <c:pt idx="544">
                  <c:v>41004</c:v>
                </c:pt>
                <c:pt idx="545">
                  <c:v>41005</c:v>
                </c:pt>
                <c:pt idx="546">
                  <c:v>41008</c:v>
                </c:pt>
                <c:pt idx="547">
                  <c:v>41009</c:v>
                </c:pt>
                <c:pt idx="548">
                  <c:v>41010</c:v>
                </c:pt>
                <c:pt idx="549">
                  <c:v>41011</c:v>
                </c:pt>
                <c:pt idx="550">
                  <c:v>41012</c:v>
                </c:pt>
                <c:pt idx="551">
                  <c:v>41015</c:v>
                </c:pt>
                <c:pt idx="552">
                  <c:v>41016</c:v>
                </c:pt>
                <c:pt idx="553">
                  <c:v>41017</c:v>
                </c:pt>
                <c:pt idx="554">
                  <c:v>41018</c:v>
                </c:pt>
                <c:pt idx="555">
                  <c:v>41019</c:v>
                </c:pt>
                <c:pt idx="556">
                  <c:v>41022</c:v>
                </c:pt>
                <c:pt idx="557">
                  <c:v>41023</c:v>
                </c:pt>
                <c:pt idx="558">
                  <c:v>41024</c:v>
                </c:pt>
                <c:pt idx="559">
                  <c:v>41025</c:v>
                </c:pt>
                <c:pt idx="560">
                  <c:v>41026</c:v>
                </c:pt>
                <c:pt idx="561">
                  <c:v>41031</c:v>
                </c:pt>
                <c:pt idx="562">
                  <c:v>41032</c:v>
                </c:pt>
                <c:pt idx="563">
                  <c:v>41033</c:v>
                </c:pt>
                <c:pt idx="564">
                  <c:v>41036</c:v>
                </c:pt>
                <c:pt idx="565">
                  <c:v>41037</c:v>
                </c:pt>
                <c:pt idx="566">
                  <c:v>41038</c:v>
                </c:pt>
                <c:pt idx="567">
                  <c:v>41039</c:v>
                </c:pt>
                <c:pt idx="568">
                  <c:v>41040</c:v>
                </c:pt>
                <c:pt idx="569">
                  <c:v>41043</c:v>
                </c:pt>
                <c:pt idx="570">
                  <c:v>41044</c:v>
                </c:pt>
                <c:pt idx="571">
                  <c:v>41045</c:v>
                </c:pt>
                <c:pt idx="572">
                  <c:v>41046</c:v>
                </c:pt>
                <c:pt idx="573">
                  <c:v>41047</c:v>
                </c:pt>
                <c:pt idx="574">
                  <c:v>41050</c:v>
                </c:pt>
                <c:pt idx="575">
                  <c:v>41051</c:v>
                </c:pt>
                <c:pt idx="576">
                  <c:v>41052</c:v>
                </c:pt>
                <c:pt idx="577">
                  <c:v>41053</c:v>
                </c:pt>
                <c:pt idx="578">
                  <c:v>41054</c:v>
                </c:pt>
                <c:pt idx="579">
                  <c:v>41057</c:v>
                </c:pt>
                <c:pt idx="580">
                  <c:v>41058</c:v>
                </c:pt>
                <c:pt idx="581">
                  <c:v>41059</c:v>
                </c:pt>
                <c:pt idx="582">
                  <c:v>41060</c:v>
                </c:pt>
                <c:pt idx="583">
                  <c:v>41061</c:v>
                </c:pt>
                <c:pt idx="584">
                  <c:v>41064</c:v>
                </c:pt>
                <c:pt idx="585">
                  <c:v>41065</c:v>
                </c:pt>
                <c:pt idx="586">
                  <c:v>41066</c:v>
                </c:pt>
                <c:pt idx="587">
                  <c:v>41067</c:v>
                </c:pt>
                <c:pt idx="588">
                  <c:v>41068</c:v>
                </c:pt>
                <c:pt idx="589">
                  <c:v>41071</c:v>
                </c:pt>
                <c:pt idx="590">
                  <c:v>41072</c:v>
                </c:pt>
                <c:pt idx="591">
                  <c:v>41073</c:v>
                </c:pt>
                <c:pt idx="592">
                  <c:v>41074</c:v>
                </c:pt>
                <c:pt idx="593">
                  <c:v>41075</c:v>
                </c:pt>
                <c:pt idx="594">
                  <c:v>41078</c:v>
                </c:pt>
                <c:pt idx="595">
                  <c:v>41079</c:v>
                </c:pt>
                <c:pt idx="596">
                  <c:v>41080</c:v>
                </c:pt>
                <c:pt idx="597">
                  <c:v>41081</c:v>
                </c:pt>
                <c:pt idx="598">
                  <c:v>41085</c:v>
                </c:pt>
                <c:pt idx="599">
                  <c:v>41086</c:v>
                </c:pt>
                <c:pt idx="600">
                  <c:v>41087</c:v>
                </c:pt>
                <c:pt idx="601">
                  <c:v>41088</c:v>
                </c:pt>
                <c:pt idx="602">
                  <c:v>41089</c:v>
                </c:pt>
                <c:pt idx="603">
                  <c:v>41092</c:v>
                </c:pt>
                <c:pt idx="604">
                  <c:v>41093</c:v>
                </c:pt>
                <c:pt idx="605">
                  <c:v>41094</c:v>
                </c:pt>
                <c:pt idx="606">
                  <c:v>41095</c:v>
                </c:pt>
                <c:pt idx="607">
                  <c:v>41096</c:v>
                </c:pt>
                <c:pt idx="608">
                  <c:v>41099</c:v>
                </c:pt>
                <c:pt idx="609">
                  <c:v>41100</c:v>
                </c:pt>
                <c:pt idx="610">
                  <c:v>41101</c:v>
                </c:pt>
                <c:pt idx="611">
                  <c:v>41102</c:v>
                </c:pt>
                <c:pt idx="612">
                  <c:v>41103</c:v>
                </c:pt>
                <c:pt idx="613">
                  <c:v>41106</c:v>
                </c:pt>
                <c:pt idx="614">
                  <c:v>41107</c:v>
                </c:pt>
                <c:pt idx="615">
                  <c:v>41108</c:v>
                </c:pt>
                <c:pt idx="616">
                  <c:v>41109</c:v>
                </c:pt>
                <c:pt idx="617">
                  <c:v>41110</c:v>
                </c:pt>
                <c:pt idx="618">
                  <c:v>41113</c:v>
                </c:pt>
                <c:pt idx="619">
                  <c:v>41114</c:v>
                </c:pt>
                <c:pt idx="620">
                  <c:v>41115</c:v>
                </c:pt>
                <c:pt idx="621">
                  <c:v>41116</c:v>
                </c:pt>
                <c:pt idx="622">
                  <c:v>41117</c:v>
                </c:pt>
                <c:pt idx="623">
                  <c:v>41120</c:v>
                </c:pt>
                <c:pt idx="624">
                  <c:v>41121</c:v>
                </c:pt>
                <c:pt idx="625">
                  <c:v>41122</c:v>
                </c:pt>
                <c:pt idx="626">
                  <c:v>41123</c:v>
                </c:pt>
                <c:pt idx="627">
                  <c:v>41124</c:v>
                </c:pt>
                <c:pt idx="628">
                  <c:v>41127</c:v>
                </c:pt>
                <c:pt idx="629">
                  <c:v>41128</c:v>
                </c:pt>
                <c:pt idx="630">
                  <c:v>41129</c:v>
                </c:pt>
                <c:pt idx="631">
                  <c:v>41130</c:v>
                </c:pt>
                <c:pt idx="632">
                  <c:v>41131</c:v>
                </c:pt>
                <c:pt idx="633">
                  <c:v>41134</c:v>
                </c:pt>
                <c:pt idx="634">
                  <c:v>41135</c:v>
                </c:pt>
                <c:pt idx="635">
                  <c:v>41136</c:v>
                </c:pt>
                <c:pt idx="636">
                  <c:v>41137</c:v>
                </c:pt>
                <c:pt idx="637">
                  <c:v>41138</c:v>
                </c:pt>
                <c:pt idx="638">
                  <c:v>41141</c:v>
                </c:pt>
                <c:pt idx="639">
                  <c:v>41142</c:v>
                </c:pt>
                <c:pt idx="640">
                  <c:v>41143</c:v>
                </c:pt>
                <c:pt idx="641">
                  <c:v>41144</c:v>
                </c:pt>
                <c:pt idx="642">
                  <c:v>41145</c:v>
                </c:pt>
                <c:pt idx="643">
                  <c:v>41148</c:v>
                </c:pt>
                <c:pt idx="644">
                  <c:v>41149</c:v>
                </c:pt>
                <c:pt idx="645">
                  <c:v>41150</c:v>
                </c:pt>
                <c:pt idx="646">
                  <c:v>41151</c:v>
                </c:pt>
                <c:pt idx="647">
                  <c:v>41152</c:v>
                </c:pt>
                <c:pt idx="648">
                  <c:v>41155</c:v>
                </c:pt>
                <c:pt idx="649">
                  <c:v>41156</c:v>
                </c:pt>
                <c:pt idx="650">
                  <c:v>41157</c:v>
                </c:pt>
                <c:pt idx="651">
                  <c:v>41158</c:v>
                </c:pt>
                <c:pt idx="652">
                  <c:v>41159</c:v>
                </c:pt>
                <c:pt idx="653">
                  <c:v>41162</c:v>
                </c:pt>
                <c:pt idx="654">
                  <c:v>41163</c:v>
                </c:pt>
                <c:pt idx="655">
                  <c:v>41164</c:v>
                </c:pt>
                <c:pt idx="656">
                  <c:v>41165</c:v>
                </c:pt>
                <c:pt idx="657">
                  <c:v>41166</c:v>
                </c:pt>
                <c:pt idx="658">
                  <c:v>41169</c:v>
                </c:pt>
                <c:pt idx="659">
                  <c:v>41170</c:v>
                </c:pt>
                <c:pt idx="660">
                  <c:v>41171</c:v>
                </c:pt>
                <c:pt idx="661">
                  <c:v>41172</c:v>
                </c:pt>
                <c:pt idx="662">
                  <c:v>41173</c:v>
                </c:pt>
                <c:pt idx="663">
                  <c:v>41176</c:v>
                </c:pt>
                <c:pt idx="664">
                  <c:v>41177</c:v>
                </c:pt>
                <c:pt idx="665">
                  <c:v>41178</c:v>
                </c:pt>
                <c:pt idx="666">
                  <c:v>41179</c:v>
                </c:pt>
                <c:pt idx="667">
                  <c:v>41180</c:v>
                </c:pt>
              </c:numCache>
            </c:numRef>
          </c:cat>
          <c:val>
            <c:numRef>
              <c:f>货币!$BX$4:$BX$671</c:f>
              <c:numCache>
                <c:formatCode>General</c:formatCode>
                <c:ptCount val="668"/>
                <c:pt idx="0">
                  <c:v>0.36000000000000032</c:v>
                </c:pt>
                <c:pt idx="1">
                  <c:v>0.36000000000000032</c:v>
                </c:pt>
                <c:pt idx="2">
                  <c:v>0.36000000000000032</c:v>
                </c:pt>
                <c:pt idx="3">
                  <c:v>0.36000000000000032</c:v>
                </c:pt>
                <c:pt idx="4">
                  <c:v>0.36000000000000032</c:v>
                </c:pt>
                <c:pt idx="5">
                  <c:v>0.36000000000000032</c:v>
                </c:pt>
                <c:pt idx="6">
                  <c:v>0.36000000000000032</c:v>
                </c:pt>
                <c:pt idx="7">
                  <c:v>0.36000000000000032</c:v>
                </c:pt>
                <c:pt idx="8">
                  <c:v>0.36000000000000032</c:v>
                </c:pt>
                <c:pt idx="9">
                  <c:v>0.36000000000000032</c:v>
                </c:pt>
                <c:pt idx="10">
                  <c:v>0.36000000000000032</c:v>
                </c:pt>
                <c:pt idx="11">
                  <c:v>0.36000000000000032</c:v>
                </c:pt>
                <c:pt idx="12">
                  <c:v>0.36000000000000032</c:v>
                </c:pt>
                <c:pt idx="13">
                  <c:v>0.36000000000000032</c:v>
                </c:pt>
                <c:pt idx="14">
                  <c:v>0.36000000000000032</c:v>
                </c:pt>
                <c:pt idx="15">
                  <c:v>0.36000000000000032</c:v>
                </c:pt>
                <c:pt idx="16">
                  <c:v>0.36000000000000032</c:v>
                </c:pt>
                <c:pt idx="17">
                  <c:v>0.36000000000000032</c:v>
                </c:pt>
                <c:pt idx="18">
                  <c:v>0.36000000000000032</c:v>
                </c:pt>
                <c:pt idx="19">
                  <c:v>0.36000000000000032</c:v>
                </c:pt>
                <c:pt idx="20">
                  <c:v>0.36000000000000032</c:v>
                </c:pt>
                <c:pt idx="21">
                  <c:v>0.36000000000000032</c:v>
                </c:pt>
                <c:pt idx="22">
                  <c:v>0.36000000000000032</c:v>
                </c:pt>
                <c:pt idx="23">
                  <c:v>0.36000000000000032</c:v>
                </c:pt>
                <c:pt idx="24">
                  <c:v>0.36000000000000032</c:v>
                </c:pt>
                <c:pt idx="25">
                  <c:v>0.36000000000000032</c:v>
                </c:pt>
                <c:pt idx="26">
                  <c:v>0.36000000000000032</c:v>
                </c:pt>
                <c:pt idx="27">
                  <c:v>0.36000000000000032</c:v>
                </c:pt>
                <c:pt idx="28">
                  <c:v>0.36000000000000032</c:v>
                </c:pt>
                <c:pt idx="29">
                  <c:v>0.36000000000000032</c:v>
                </c:pt>
                <c:pt idx="30">
                  <c:v>0.36000000000000032</c:v>
                </c:pt>
                <c:pt idx="31">
                  <c:v>0.36000000000000032</c:v>
                </c:pt>
                <c:pt idx="32">
                  <c:v>0.36000000000000032</c:v>
                </c:pt>
                <c:pt idx="33">
                  <c:v>0.36000000000000032</c:v>
                </c:pt>
                <c:pt idx="34">
                  <c:v>0.36000000000000032</c:v>
                </c:pt>
                <c:pt idx="35">
                  <c:v>0.36000000000000032</c:v>
                </c:pt>
                <c:pt idx="36">
                  <c:v>0.36000000000000032</c:v>
                </c:pt>
                <c:pt idx="37">
                  <c:v>0.36000000000000032</c:v>
                </c:pt>
                <c:pt idx="38">
                  <c:v>0.36000000000000032</c:v>
                </c:pt>
                <c:pt idx="39">
                  <c:v>0.36000000000000032</c:v>
                </c:pt>
                <c:pt idx="40">
                  <c:v>0.36000000000000032</c:v>
                </c:pt>
                <c:pt idx="41">
                  <c:v>0.36000000000000032</c:v>
                </c:pt>
                <c:pt idx="42">
                  <c:v>0.36000000000000032</c:v>
                </c:pt>
                <c:pt idx="43">
                  <c:v>0.36000000000000032</c:v>
                </c:pt>
                <c:pt idx="44">
                  <c:v>0.36000000000000032</c:v>
                </c:pt>
                <c:pt idx="45">
                  <c:v>0.36000000000000032</c:v>
                </c:pt>
                <c:pt idx="46">
                  <c:v>0.36000000000000032</c:v>
                </c:pt>
                <c:pt idx="47">
                  <c:v>0.36000000000000032</c:v>
                </c:pt>
                <c:pt idx="48">
                  <c:v>0.36000000000000032</c:v>
                </c:pt>
                <c:pt idx="49">
                  <c:v>0.36000000000000032</c:v>
                </c:pt>
                <c:pt idx="50">
                  <c:v>0.36000000000000032</c:v>
                </c:pt>
                <c:pt idx="51">
                  <c:v>0.36000000000000032</c:v>
                </c:pt>
                <c:pt idx="52">
                  <c:v>0.36000000000000032</c:v>
                </c:pt>
                <c:pt idx="53">
                  <c:v>0.36000000000000032</c:v>
                </c:pt>
                <c:pt idx="54">
                  <c:v>0.36000000000000032</c:v>
                </c:pt>
                <c:pt idx="55">
                  <c:v>0.36000000000000032</c:v>
                </c:pt>
                <c:pt idx="56">
                  <c:v>0.36000000000000032</c:v>
                </c:pt>
                <c:pt idx="57">
                  <c:v>0.36000000000000032</c:v>
                </c:pt>
                <c:pt idx="58">
                  <c:v>0.36000000000000032</c:v>
                </c:pt>
                <c:pt idx="59">
                  <c:v>0.36000000000000032</c:v>
                </c:pt>
                <c:pt idx="60">
                  <c:v>0.36000000000000032</c:v>
                </c:pt>
                <c:pt idx="61">
                  <c:v>0.36000000000000032</c:v>
                </c:pt>
                <c:pt idx="62">
                  <c:v>0.36000000000000032</c:v>
                </c:pt>
                <c:pt idx="63">
                  <c:v>0.36000000000000032</c:v>
                </c:pt>
                <c:pt idx="64">
                  <c:v>0.36000000000000032</c:v>
                </c:pt>
                <c:pt idx="65">
                  <c:v>0.36000000000000032</c:v>
                </c:pt>
                <c:pt idx="66">
                  <c:v>0.36000000000000032</c:v>
                </c:pt>
                <c:pt idx="67">
                  <c:v>0.36000000000000032</c:v>
                </c:pt>
                <c:pt idx="68">
                  <c:v>0.36000000000000032</c:v>
                </c:pt>
                <c:pt idx="69">
                  <c:v>0.36000000000000032</c:v>
                </c:pt>
                <c:pt idx="70">
                  <c:v>0.36000000000000032</c:v>
                </c:pt>
                <c:pt idx="71">
                  <c:v>0.36000000000000032</c:v>
                </c:pt>
                <c:pt idx="72">
                  <c:v>0.36000000000000032</c:v>
                </c:pt>
                <c:pt idx="73">
                  <c:v>0.36000000000000032</c:v>
                </c:pt>
                <c:pt idx="74">
                  <c:v>0.36000000000000032</c:v>
                </c:pt>
                <c:pt idx="75">
                  <c:v>0.36000000000000032</c:v>
                </c:pt>
                <c:pt idx="76">
                  <c:v>0.36000000000000032</c:v>
                </c:pt>
                <c:pt idx="77">
                  <c:v>0.36000000000000032</c:v>
                </c:pt>
                <c:pt idx="78">
                  <c:v>0.36000000000000032</c:v>
                </c:pt>
                <c:pt idx="79">
                  <c:v>0.36000000000000032</c:v>
                </c:pt>
                <c:pt idx="80">
                  <c:v>0.36000000000000032</c:v>
                </c:pt>
                <c:pt idx="81">
                  <c:v>0.36000000000000032</c:v>
                </c:pt>
                <c:pt idx="82">
                  <c:v>0.36000000000000032</c:v>
                </c:pt>
                <c:pt idx="83">
                  <c:v>0.36000000000000032</c:v>
                </c:pt>
                <c:pt idx="84">
                  <c:v>0.36000000000000032</c:v>
                </c:pt>
                <c:pt idx="85">
                  <c:v>0.36000000000000032</c:v>
                </c:pt>
                <c:pt idx="86">
                  <c:v>0.36000000000000032</c:v>
                </c:pt>
                <c:pt idx="87">
                  <c:v>0.36000000000000032</c:v>
                </c:pt>
                <c:pt idx="88">
                  <c:v>0.36000000000000032</c:v>
                </c:pt>
                <c:pt idx="89">
                  <c:v>0.36000000000000032</c:v>
                </c:pt>
                <c:pt idx="90">
                  <c:v>0.36000000000000032</c:v>
                </c:pt>
                <c:pt idx="91">
                  <c:v>0.36000000000000032</c:v>
                </c:pt>
                <c:pt idx="92">
                  <c:v>0.36000000000000032</c:v>
                </c:pt>
                <c:pt idx="93">
                  <c:v>0.36000000000000032</c:v>
                </c:pt>
                <c:pt idx="94">
                  <c:v>0.36000000000000032</c:v>
                </c:pt>
                <c:pt idx="95">
                  <c:v>0.36000000000000032</c:v>
                </c:pt>
                <c:pt idx="96">
                  <c:v>0.36000000000000032</c:v>
                </c:pt>
                <c:pt idx="97">
                  <c:v>0.36000000000000032</c:v>
                </c:pt>
                <c:pt idx="98">
                  <c:v>0.36000000000000032</c:v>
                </c:pt>
                <c:pt idx="99">
                  <c:v>0.36000000000000032</c:v>
                </c:pt>
                <c:pt idx="100">
                  <c:v>0.36000000000000032</c:v>
                </c:pt>
                <c:pt idx="101">
                  <c:v>0.36000000000000032</c:v>
                </c:pt>
                <c:pt idx="102">
                  <c:v>0.36000000000000032</c:v>
                </c:pt>
                <c:pt idx="103">
                  <c:v>0.36000000000000032</c:v>
                </c:pt>
                <c:pt idx="104">
                  <c:v>0.36000000000000032</c:v>
                </c:pt>
                <c:pt idx="105">
                  <c:v>0.36000000000000032</c:v>
                </c:pt>
                <c:pt idx="106">
                  <c:v>0.36000000000000032</c:v>
                </c:pt>
                <c:pt idx="107">
                  <c:v>0.36000000000000032</c:v>
                </c:pt>
                <c:pt idx="108">
                  <c:v>0.36000000000000032</c:v>
                </c:pt>
                <c:pt idx="109">
                  <c:v>0.36000000000000032</c:v>
                </c:pt>
                <c:pt idx="110">
                  <c:v>0.36000000000000032</c:v>
                </c:pt>
                <c:pt idx="111">
                  <c:v>0.36000000000000032</c:v>
                </c:pt>
                <c:pt idx="112">
                  <c:v>0.36000000000000032</c:v>
                </c:pt>
                <c:pt idx="113">
                  <c:v>0.36000000000000032</c:v>
                </c:pt>
                <c:pt idx="114">
                  <c:v>0.36000000000000032</c:v>
                </c:pt>
                <c:pt idx="115">
                  <c:v>0.36000000000000032</c:v>
                </c:pt>
                <c:pt idx="116">
                  <c:v>0.36000000000000032</c:v>
                </c:pt>
                <c:pt idx="117">
                  <c:v>0.36000000000000032</c:v>
                </c:pt>
                <c:pt idx="118">
                  <c:v>0.36000000000000032</c:v>
                </c:pt>
                <c:pt idx="119">
                  <c:v>0.36000000000000032</c:v>
                </c:pt>
                <c:pt idx="120">
                  <c:v>0.36000000000000032</c:v>
                </c:pt>
                <c:pt idx="121">
                  <c:v>0.36000000000000032</c:v>
                </c:pt>
                <c:pt idx="122">
                  <c:v>0.36000000000000032</c:v>
                </c:pt>
                <c:pt idx="123">
                  <c:v>0.36000000000000032</c:v>
                </c:pt>
                <c:pt idx="124">
                  <c:v>0.36000000000000032</c:v>
                </c:pt>
                <c:pt idx="125">
                  <c:v>0.36000000000000032</c:v>
                </c:pt>
                <c:pt idx="126">
                  <c:v>0.36000000000000032</c:v>
                </c:pt>
                <c:pt idx="127">
                  <c:v>0.36000000000000032</c:v>
                </c:pt>
                <c:pt idx="128">
                  <c:v>0.36000000000000032</c:v>
                </c:pt>
                <c:pt idx="129">
                  <c:v>0.36000000000000032</c:v>
                </c:pt>
                <c:pt idx="130">
                  <c:v>0.36000000000000032</c:v>
                </c:pt>
                <c:pt idx="131">
                  <c:v>0.36000000000000032</c:v>
                </c:pt>
                <c:pt idx="132">
                  <c:v>0.36000000000000032</c:v>
                </c:pt>
                <c:pt idx="133">
                  <c:v>0.36000000000000032</c:v>
                </c:pt>
                <c:pt idx="134">
                  <c:v>0.36000000000000032</c:v>
                </c:pt>
                <c:pt idx="135">
                  <c:v>0.36000000000000032</c:v>
                </c:pt>
                <c:pt idx="136">
                  <c:v>0.36000000000000032</c:v>
                </c:pt>
                <c:pt idx="137">
                  <c:v>0.36000000000000032</c:v>
                </c:pt>
                <c:pt idx="138">
                  <c:v>0.36000000000000032</c:v>
                </c:pt>
                <c:pt idx="139">
                  <c:v>0.36000000000000032</c:v>
                </c:pt>
                <c:pt idx="140">
                  <c:v>0.36000000000000032</c:v>
                </c:pt>
                <c:pt idx="141">
                  <c:v>0.36000000000000032</c:v>
                </c:pt>
                <c:pt idx="142">
                  <c:v>0.36000000000000032</c:v>
                </c:pt>
                <c:pt idx="143">
                  <c:v>0.36000000000000032</c:v>
                </c:pt>
                <c:pt idx="144">
                  <c:v>0.36000000000000032</c:v>
                </c:pt>
                <c:pt idx="145">
                  <c:v>0.36000000000000032</c:v>
                </c:pt>
                <c:pt idx="146">
                  <c:v>0.36000000000000032</c:v>
                </c:pt>
                <c:pt idx="147">
                  <c:v>0.36000000000000032</c:v>
                </c:pt>
                <c:pt idx="148">
                  <c:v>0.36000000000000032</c:v>
                </c:pt>
                <c:pt idx="149">
                  <c:v>0.36000000000000032</c:v>
                </c:pt>
                <c:pt idx="150">
                  <c:v>0.36000000000000032</c:v>
                </c:pt>
                <c:pt idx="151">
                  <c:v>0.36000000000000032</c:v>
                </c:pt>
                <c:pt idx="152">
                  <c:v>0.36000000000000032</c:v>
                </c:pt>
                <c:pt idx="153">
                  <c:v>0.36000000000000032</c:v>
                </c:pt>
                <c:pt idx="154">
                  <c:v>0.36000000000000032</c:v>
                </c:pt>
                <c:pt idx="155">
                  <c:v>0.36000000000000032</c:v>
                </c:pt>
                <c:pt idx="156">
                  <c:v>0.36000000000000032</c:v>
                </c:pt>
                <c:pt idx="157">
                  <c:v>0.36000000000000032</c:v>
                </c:pt>
                <c:pt idx="158">
                  <c:v>0.36000000000000032</c:v>
                </c:pt>
                <c:pt idx="159">
                  <c:v>0.36000000000000032</c:v>
                </c:pt>
                <c:pt idx="160">
                  <c:v>0.36000000000000032</c:v>
                </c:pt>
                <c:pt idx="161">
                  <c:v>0.36000000000000032</c:v>
                </c:pt>
                <c:pt idx="162">
                  <c:v>0.36000000000000032</c:v>
                </c:pt>
                <c:pt idx="163">
                  <c:v>0.36000000000000032</c:v>
                </c:pt>
                <c:pt idx="164">
                  <c:v>0.36000000000000032</c:v>
                </c:pt>
                <c:pt idx="165">
                  <c:v>0.36000000000000032</c:v>
                </c:pt>
                <c:pt idx="166">
                  <c:v>0.36000000000000032</c:v>
                </c:pt>
                <c:pt idx="167">
                  <c:v>0.36000000000000032</c:v>
                </c:pt>
                <c:pt idx="168">
                  <c:v>0.36000000000000032</c:v>
                </c:pt>
                <c:pt idx="169">
                  <c:v>0.36000000000000032</c:v>
                </c:pt>
                <c:pt idx="170">
                  <c:v>0.36000000000000032</c:v>
                </c:pt>
                <c:pt idx="171">
                  <c:v>0.36000000000000032</c:v>
                </c:pt>
                <c:pt idx="172">
                  <c:v>0.36000000000000032</c:v>
                </c:pt>
                <c:pt idx="173">
                  <c:v>0.36000000000000032</c:v>
                </c:pt>
                <c:pt idx="174">
                  <c:v>0.36000000000000032</c:v>
                </c:pt>
                <c:pt idx="175">
                  <c:v>0.36000000000000032</c:v>
                </c:pt>
                <c:pt idx="176">
                  <c:v>0.36000000000000032</c:v>
                </c:pt>
                <c:pt idx="177">
                  <c:v>0.36000000000000032</c:v>
                </c:pt>
                <c:pt idx="178">
                  <c:v>0.36000000000000032</c:v>
                </c:pt>
                <c:pt idx="179">
                  <c:v>0.36000000000000032</c:v>
                </c:pt>
                <c:pt idx="180">
                  <c:v>0.36000000000000032</c:v>
                </c:pt>
                <c:pt idx="181">
                  <c:v>0.36000000000000032</c:v>
                </c:pt>
                <c:pt idx="182">
                  <c:v>0.36000000000000032</c:v>
                </c:pt>
                <c:pt idx="183">
                  <c:v>0.36000000000000032</c:v>
                </c:pt>
                <c:pt idx="184">
                  <c:v>0.36000000000000032</c:v>
                </c:pt>
                <c:pt idx="185">
                  <c:v>0.36000000000000032</c:v>
                </c:pt>
                <c:pt idx="186">
                  <c:v>0.36000000000000032</c:v>
                </c:pt>
                <c:pt idx="187">
                  <c:v>0.36000000000000032</c:v>
                </c:pt>
                <c:pt idx="188">
                  <c:v>0.36000000000000032</c:v>
                </c:pt>
                <c:pt idx="189">
                  <c:v>0.36000000000000032</c:v>
                </c:pt>
                <c:pt idx="190">
                  <c:v>0.36000000000000032</c:v>
                </c:pt>
                <c:pt idx="191">
                  <c:v>0.36000000000000032</c:v>
                </c:pt>
                <c:pt idx="192">
                  <c:v>0.36000000000000032</c:v>
                </c:pt>
                <c:pt idx="193">
                  <c:v>0.36000000000000032</c:v>
                </c:pt>
                <c:pt idx="194">
                  <c:v>0.36000000000000032</c:v>
                </c:pt>
                <c:pt idx="195">
                  <c:v>0.36000000000000032</c:v>
                </c:pt>
                <c:pt idx="196">
                  <c:v>0.36000000000000032</c:v>
                </c:pt>
                <c:pt idx="197">
                  <c:v>0.36000000000000032</c:v>
                </c:pt>
                <c:pt idx="198">
                  <c:v>0.36000000000000032</c:v>
                </c:pt>
                <c:pt idx="199">
                  <c:v>0.36000000000000032</c:v>
                </c:pt>
                <c:pt idx="200">
                  <c:v>0.36000000000000032</c:v>
                </c:pt>
                <c:pt idx="201">
                  <c:v>0.36000000000000032</c:v>
                </c:pt>
                <c:pt idx="202">
                  <c:v>0.36000000000000032</c:v>
                </c:pt>
                <c:pt idx="203">
                  <c:v>0.36000000000000032</c:v>
                </c:pt>
                <c:pt idx="204">
                  <c:v>0.36000000000000032</c:v>
                </c:pt>
                <c:pt idx="205">
                  <c:v>0.36000000000000032</c:v>
                </c:pt>
                <c:pt idx="206">
                  <c:v>0.36000000000000032</c:v>
                </c:pt>
                <c:pt idx="207">
                  <c:v>0.36000000000000032</c:v>
                </c:pt>
                <c:pt idx="208">
                  <c:v>0.36000000000000032</c:v>
                </c:pt>
                <c:pt idx="209">
                  <c:v>0.36000000000000032</c:v>
                </c:pt>
                <c:pt idx="210">
                  <c:v>0.36000000000000032</c:v>
                </c:pt>
                <c:pt idx="211">
                  <c:v>0.36000000000000032</c:v>
                </c:pt>
                <c:pt idx="212">
                  <c:v>0.36000000000000032</c:v>
                </c:pt>
                <c:pt idx="213">
                  <c:v>0.36000000000000032</c:v>
                </c:pt>
                <c:pt idx="214">
                  <c:v>0.36000000000000032</c:v>
                </c:pt>
                <c:pt idx="215">
                  <c:v>0.36000000000000032</c:v>
                </c:pt>
                <c:pt idx="216">
                  <c:v>0.36000000000000032</c:v>
                </c:pt>
                <c:pt idx="217">
                  <c:v>0.36000000000000032</c:v>
                </c:pt>
                <c:pt idx="218">
                  <c:v>0.36000000000000032</c:v>
                </c:pt>
                <c:pt idx="219">
                  <c:v>0.36000000000000032</c:v>
                </c:pt>
                <c:pt idx="220">
                  <c:v>0.36000000000000032</c:v>
                </c:pt>
                <c:pt idx="221">
                  <c:v>0.36000000000000032</c:v>
                </c:pt>
                <c:pt idx="222">
                  <c:v>0.36000000000000032</c:v>
                </c:pt>
                <c:pt idx="223">
                  <c:v>0.36000000000000032</c:v>
                </c:pt>
                <c:pt idx="224">
                  <c:v>0.36000000000000032</c:v>
                </c:pt>
                <c:pt idx="225">
                  <c:v>0.36000000000000032</c:v>
                </c:pt>
                <c:pt idx="226">
                  <c:v>0.36000000000000032</c:v>
                </c:pt>
                <c:pt idx="227">
                  <c:v>0.36000000000000032</c:v>
                </c:pt>
                <c:pt idx="228">
                  <c:v>0.36000000000000032</c:v>
                </c:pt>
                <c:pt idx="229">
                  <c:v>0.36000000000000032</c:v>
                </c:pt>
                <c:pt idx="230">
                  <c:v>0.36000000000000032</c:v>
                </c:pt>
                <c:pt idx="231">
                  <c:v>0.36000000000000032</c:v>
                </c:pt>
                <c:pt idx="232">
                  <c:v>0.36000000000000032</c:v>
                </c:pt>
                <c:pt idx="233">
                  <c:v>0.36000000000000032</c:v>
                </c:pt>
                <c:pt idx="234">
                  <c:v>0.36000000000000032</c:v>
                </c:pt>
                <c:pt idx="235">
                  <c:v>0.36000000000000032</c:v>
                </c:pt>
                <c:pt idx="236">
                  <c:v>0.36000000000000032</c:v>
                </c:pt>
                <c:pt idx="237">
                  <c:v>0.36000000000000032</c:v>
                </c:pt>
                <c:pt idx="238">
                  <c:v>0.36000000000000032</c:v>
                </c:pt>
                <c:pt idx="239">
                  <c:v>0.36000000000000032</c:v>
                </c:pt>
                <c:pt idx="240">
                  <c:v>0.36000000000000032</c:v>
                </c:pt>
                <c:pt idx="241">
                  <c:v>0.36000000000000032</c:v>
                </c:pt>
                <c:pt idx="242">
                  <c:v>0.36000000000000032</c:v>
                </c:pt>
                <c:pt idx="243">
                  <c:v>0.36000000000000032</c:v>
                </c:pt>
                <c:pt idx="244">
                  <c:v>0.36000000000000032</c:v>
                </c:pt>
                <c:pt idx="245">
                  <c:v>0.36000000000000032</c:v>
                </c:pt>
                <c:pt idx="246">
                  <c:v>0.36000000000000032</c:v>
                </c:pt>
                <c:pt idx="247">
                  <c:v>0.36000000000000032</c:v>
                </c:pt>
                <c:pt idx="248">
                  <c:v>0.36000000000000032</c:v>
                </c:pt>
                <c:pt idx="249">
                  <c:v>0.36000000000000032</c:v>
                </c:pt>
                <c:pt idx="250">
                  <c:v>0.36000000000000032</c:v>
                </c:pt>
                <c:pt idx="251">
                  <c:v>0.36000000000000032</c:v>
                </c:pt>
                <c:pt idx="252">
                  <c:v>0.36000000000000032</c:v>
                </c:pt>
                <c:pt idx="253">
                  <c:v>0.36000000000000032</c:v>
                </c:pt>
                <c:pt idx="254">
                  <c:v>0.36000000000000032</c:v>
                </c:pt>
                <c:pt idx="255">
                  <c:v>0.36000000000000032</c:v>
                </c:pt>
                <c:pt idx="256">
                  <c:v>0.36000000000000032</c:v>
                </c:pt>
                <c:pt idx="257">
                  <c:v>0.36000000000000032</c:v>
                </c:pt>
                <c:pt idx="258">
                  <c:v>0.36000000000000032</c:v>
                </c:pt>
                <c:pt idx="259">
                  <c:v>0.36000000000000032</c:v>
                </c:pt>
                <c:pt idx="260">
                  <c:v>0.36000000000000032</c:v>
                </c:pt>
                <c:pt idx="261">
                  <c:v>0.36000000000000032</c:v>
                </c:pt>
                <c:pt idx="262">
                  <c:v>0.36000000000000032</c:v>
                </c:pt>
                <c:pt idx="263">
                  <c:v>0.4</c:v>
                </c:pt>
                <c:pt idx="264">
                  <c:v>0.4</c:v>
                </c:pt>
                <c:pt idx="265">
                  <c:v>0.4</c:v>
                </c:pt>
                <c:pt idx="266">
                  <c:v>0.4</c:v>
                </c:pt>
                <c:pt idx="267">
                  <c:v>0.4</c:v>
                </c:pt>
                <c:pt idx="268">
                  <c:v>0.4</c:v>
                </c:pt>
                <c:pt idx="269">
                  <c:v>0.4</c:v>
                </c:pt>
                <c:pt idx="270">
                  <c:v>0.4</c:v>
                </c:pt>
                <c:pt idx="271">
                  <c:v>0.4</c:v>
                </c:pt>
                <c:pt idx="272">
                  <c:v>0.4</c:v>
                </c:pt>
                <c:pt idx="273">
                  <c:v>0.4</c:v>
                </c:pt>
                <c:pt idx="274">
                  <c:v>0.4</c:v>
                </c:pt>
                <c:pt idx="275">
                  <c:v>0.4</c:v>
                </c:pt>
                <c:pt idx="276">
                  <c:v>0.4</c:v>
                </c:pt>
                <c:pt idx="277">
                  <c:v>0.4</c:v>
                </c:pt>
                <c:pt idx="278">
                  <c:v>0.4</c:v>
                </c:pt>
                <c:pt idx="279">
                  <c:v>0.4</c:v>
                </c:pt>
                <c:pt idx="280">
                  <c:v>0.4</c:v>
                </c:pt>
                <c:pt idx="281">
                  <c:v>0.4</c:v>
                </c:pt>
                <c:pt idx="282">
                  <c:v>0.4</c:v>
                </c:pt>
                <c:pt idx="283">
                  <c:v>0.4</c:v>
                </c:pt>
                <c:pt idx="284">
                  <c:v>0.4</c:v>
                </c:pt>
                <c:pt idx="285">
                  <c:v>0.4</c:v>
                </c:pt>
                <c:pt idx="286">
                  <c:v>0.4</c:v>
                </c:pt>
                <c:pt idx="287">
                  <c:v>0.4</c:v>
                </c:pt>
                <c:pt idx="288">
                  <c:v>0.4</c:v>
                </c:pt>
                <c:pt idx="289">
                  <c:v>0.4</c:v>
                </c:pt>
                <c:pt idx="290">
                  <c:v>0.4</c:v>
                </c:pt>
                <c:pt idx="291">
                  <c:v>0.4</c:v>
                </c:pt>
                <c:pt idx="292">
                  <c:v>0.4</c:v>
                </c:pt>
                <c:pt idx="293">
                  <c:v>0.4</c:v>
                </c:pt>
                <c:pt idx="294">
                  <c:v>0.4</c:v>
                </c:pt>
                <c:pt idx="295">
                  <c:v>0.4</c:v>
                </c:pt>
                <c:pt idx="296">
                  <c:v>0.4</c:v>
                </c:pt>
                <c:pt idx="297">
                  <c:v>0.4</c:v>
                </c:pt>
                <c:pt idx="298">
                  <c:v>0.4</c:v>
                </c:pt>
                <c:pt idx="299">
                  <c:v>0.4</c:v>
                </c:pt>
                <c:pt idx="300">
                  <c:v>0.4</c:v>
                </c:pt>
                <c:pt idx="301">
                  <c:v>0.5</c:v>
                </c:pt>
                <c:pt idx="302">
                  <c:v>0.5</c:v>
                </c:pt>
                <c:pt idx="303">
                  <c:v>0.5</c:v>
                </c:pt>
                <c:pt idx="304">
                  <c:v>0.5</c:v>
                </c:pt>
                <c:pt idx="305">
                  <c:v>0.5</c:v>
                </c:pt>
                <c:pt idx="306">
                  <c:v>0.5</c:v>
                </c:pt>
                <c:pt idx="307">
                  <c:v>0.5</c:v>
                </c:pt>
                <c:pt idx="308">
                  <c:v>0.5</c:v>
                </c:pt>
                <c:pt idx="309">
                  <c:v>0.5</c:v>
                </c:pt>
                <c:pt idx="310">
                  <c:v>0.5</c:v>
                </c:pt>
                <c:pt idx="311">
                  <c:v>0.5</c:v>
                </c:pt>
                <c:pt idx="312">
                  <c:v>0.5</c:v>
                </c:pt>
                <c:pt idx="313">
                  <c:v>0.5</c:v>
                </c:pt>
                <c:pt idx="314">
                  <c:v>0.5</c:v>
                </c:pt>
                <c:pt idx="315">
                  <c:v>0.5</c:v>
                </c:pt>
                <c:pt idx="316">
                  <c:v>0.5</c:v>
                </c:pt>
                <c:pt idx="317">
                  <c:v>0.5</c:v>
                </c:pt>
                <c:pt idx="318">
                  <c:v>0.5</c:v>
                </c:pt>
                <c:pt idx="319">
                  <c:v>0.5</c:v>
                </c:pt>
                <c:pt idx="320">
                  <c:v>0.5</c:v>
                </c:pt>
                <c:pt idx="321">
                  <c:v>0.5</c:v>
                </c:pt>
                <c:pt idx="322">
                  <c:v>0.5</c:v>
                </c:pt>
                <c:pt idx="323">
                  <c:v>0.5</c:v>
                </c:pt>
                <c:pt idx="324">
                  <c:v>0.5</c:v>
                </c:pt>
                <c:pt idx="325">
                  <c:v>0.5</c:v>
                </c:pt>
                <c:pt idx="326">
                  <c:v>0.5</c:v>
                </c:pt>
                <c:pt idx="327">
                  <c:v>0.5</c:v>
                </c:pt>
                <c:pt idx="328">
                  <c:v>0.5</c:v>
                </c:pt>
                <c:pt idx="329">
                  <c:v>0.5</c:v>
                </c:pt>
                <c:pt idx="330">
                  <c:v>0.5</c:v>
                </c:pt>
                <c:pt idx="331">
                  <c:v>0.5</c:v>
                </c:pt>
                <c:pt idx="332">
                  <c:v>0.5</c:v>
                </c:pt>
                <c:pt idx="333">
                  <c:v>0.5</c:v>
                </c:pt>
                <c:pt idx="334">
                  <c:v>0.5</c:v>
                </c:pt>
                <c:pt idx="335">
                  <c:v>0.5</c:v>
                </c:pt>
                <c:pt idx="336">
                  <c:v>0.5</c:v>
                </c:pt>
                <c:pt idx="337">
                  <c:v>0.5</c:v>
                </c:pt>
                <c:pt idx="338">
                  <c:v>0.5</c:v>
                </c:pt>
                <c:pt idx="339">
                  <c:v>0.5</c:v>
                </c:pt>
                <c:pt idx="340">
                  <c:v>0.5</c:v>
                </c:pt>
                <c:pt idx="341">
                  <c:v>0.5</c:v>
                </c:pt>
                <c:pt idx="342">
                  <c:v>0.5</c:v>
                </c:pt>
                <c:pt idx="343">
                  <c:v>0.5</c:v>
                </c:pt>
                <c:pt idx="344">
                  <c:v>0.5</c:v>
                </c:pt>
                <c:pt idx="345">
                  <c:v>0.5</c:v>
                </c:pt>
                <c:pt idx="346">
                  <c:v>0.5</c:v>
                </c:pt>
                <c:pt idx="347">
                  <c:v>0.5</c:v>
                </c:pt>
                <c:pt idx="348">
                  <c:v>0.5</c:v>
                </c:pt>
                <c:pt idx="349">
                  <c:v>0.5</c:v>
                </c:pt>
                <c:pt idx="350">
                  <c:v>0.5</c:v>
                </c:pt>
                <c:pt idx="351">
                  <c:v>0.5</c:v>
                </c:pt>
                <c:pt idx="352">
                  <c:v>0.5</c:v>
                </c:pt>
                <c:pt idx="353">
                  <c:v>0.5</c:v>
                </c:pt>
                <c:pt idx="354">
                  <c:v>0.5</c:v>
                </c:pt>
                <c:pt idx="355">
                  <c:v>0.5</c:v>
                </c:pt>
                <c:pt idx="356">
                  <c:v>0.5</c:v>
                </c:pt>
                <c:pt idx="357">
                  <c:v>0.5</c:v>
                </c:pt>
                <c:pt idx="358">
                  <c:v>0.5</c:v>
                </c:pt>
                <c:pt idx="359">
                  <c:v>0.5</c:v>
                </c:pt>
                <c:pt idx="360">
                  <c:v>0.5</c:v>
                </c:pt>
                <c:pt idx="361">
                  <c:v>0.5</c:v>
                </c:pt>
                <c:pt idx="362">
                  <c:v>0.5</c:v>
                </c:pt>
                <c:pt idx="363">
                  <c:v>0.5</c:v>
                </c:pt>
                <c:pt idx="364">
                  <c:v>0.5</c:v>
                </c:pt>
                <c:pt idx="365">
                  <c:v>0.5</c:v>
                </c:pt>
                <c:pt idx="366">
                  <c:v>0.5</c:v>
                </c:pt>
                <c:pt idx="367">
                  <c:v>0.5</c:v>
                </c:pt>
                <c:pt idx="368">
                  <c:v>0.5</c:v>
                </c:pt>
                <c:pt idx="369">
                  <c:v>0.5</c:v>
                </c:pt>
                <c:pt idx="370">
                  <c:v>0.5</c:v>
                </c:pt>
                <c:pt idx="371">
                  <c:v>0.5</c:v>
                </c:pt>
                <c:pt idx="372">
                  <c:v>0.5</c:v>
                </c:pt>
                <c:pt idx="373">
                  <c:v>0.5</c:v>
                </c:pt>
                <c:pt idx="374">
                  <c:v>0.5</c:v>
                </c:pt>
                <c:pt idx="375">
                  <c:v>0.5</c:v>
                </c:pt>
                <c:pt idx="376">
                  <c:v>0.5</c:v>
                </c:pt>
                <c:pt idx="377">
                  <c:v>0.5</c:v>
                </c:pt>
                <c:pt idx="378">
                  <c:v>0.5</c:v>
                </c:pt>
                <c:pt idx="379">
                  <c:v>0.5</c:v>
                </c:pt>
                <c:pt idx="380">
                  <c:v>0.5</c:v>
                </c:pt>
                <c:pt idx="381">
                  <c:v>0.5</c:v>
                </c:pt>
                <c:pt idx="382">
                  <c:v>0.5</c:v>
                </c:pt>
                <c:pt idx="383">
                  <c:v>0.5</c:v>
                </c:pt>
                <c:pt idx="384">
                  <c:v>0.5</c:v>
                </c:pt>
                <c:pt idx="385">
                  <c:v>0.5</c:v>
                </c:pt>
                <c:pt idx="386">
                  <c:v>0.5</c:v>
                </c:pt>
                <c:pt idx="387">
                  <c:v>0.5</c:v>
                </c:pt>
                <c:pt idx="388">
                  <c:v>0.5</c:v>
                </c:pt>
                <c:pt idx="389">
                  <c:v>0.5</c:v>
                </c:pt>
                <c:pt idx="390">
                  <c:v>0.5</c:v>
                </c:pt>
                <c:pt idx="391">
                  <c:v>0.5</c:v>
                </c:pt>
                <c:pt idx="392">
                  <c:v>0.5</c:v>
                </c:pt>
                <c:pt idx="393">
                  <c:v>0.5</c:v>
                </c:pt>
                <c:pt idx="394">
                  <c:v>0.5</c:v>
                </c:pt>
                <c:pt idx="395">
                  <c:v>0.5</c:v>
                </c:pt>
                <c:pt idx="396">
                  <c:v>0.5</c:v>
                </c:pt>
                <c:pt idx="397">
                  <c:v>0.5</c:v>
                </c:pt>
                <c:pt idx="398">
                  <c:v>0.5</c:v>
                </c:pt>
                <c:pt idx="399">
                  <c:v>0.5</c:v>
                </c:pt>
                <c:pt idx="400">
                  <c:v>0.5</c:v>
                </c:pt>
                <c:pt idx="401">
                  <c:v>0.5</c:v>
                </c:pt>
                <c:pt idx="402">
                  <c:v>0.5</c:v>
                </c:pt>
                <c:pt idx="403">
                  <c:v>0.5</c:v>
                </c:pt>
                <c:pt idx="404">
                  <c:v>0.5</c:v>
                </c:pt>
                <c:pt idx="405">
                  <c:v>0.5</c:v>
                </c:pt>
                <c:pt idx="406">
                  <c:v>0.5</c:v>
                </c:pt>
                <c:pt idx="407">
                  <c:v>0.5</c:v>
                </c:pt>
                <c:pt idx="408">
                  <c:v>0.5</c:v>
                </c:pt>
                <c:pt idx="409">
                  <c:v>0.5</c:v>
                </c:pt>
                <c:pt idx="410">
                  <c:v>0.5</c:v>
                </c:pt>
                <c:pt idx="411">
                  <c:v>0.5</c:v>
                </c:pt>
                <c:pt idx="412">
                  <c:v>0.5</c:v>
                </c:pt>
                <c:pt idx="413">
                  <c:v>0.5</c:v>
                </c:pt>
                <c:pt idx="414">
                  <c:v>0.5</c:v>
                </c:pt>
                <c:pt idx="415">
                  <c:v>0.5</c:v>
                </c:pt>
                <c:pt idx="416">
                  <c:v>0.5</c:v>
                </c:pt>
                <c:pt idx="417">
                  <c:v>0.5</c:v>
                </c:pt>
                <c:pt idx="418">
                  <c:v>0.5</c:v>
                </c:pt>
                <c:pt idx="419">
                  <c:v>0.5</c:v>
                </c:pt>
                <c:pt idx="420">
                  <c:v>0.5</c:v>
                </c:pt>
                <c:pt idx="421">
                  <c:v>0.5</c:v>
                </c:pt>
                <c:pt idx="422">
                  <c:v>0.5</c:v>
                </c:pt>
                <c:pt idx="423">
                  <c:v>0.5</c:v>
                </c:pt>
                <c:pt idx="424">
                  <c:v>0.5</c:v>
                </c:pt>
                <c:pt idx="425">
                  <c:v>0.5</c:v>
                </c:pt>
                <c:pt idx="426">
                  <c:v>0.5</c:v>
                </c:pt>
                <c:pt idx="427">
                  <c:v>0.5</c:v>
                </c:pt>
                <c:pt idx="428">
                  <c:v>0.5</c:v>
                </c:pt>
                <c:pt idx="429">
                  <c:v>0.5</c:v>
                </c:pt>
                <c:pt idx="430">
                  <c:v>0.5</c:v>
                </c:pt>
                <c:pt idx="431">
                  <c:v>0.5</c:v>
                </c:pt>
                <c:pt idx="432">
                  <c:v>0.5</c:v>
                </c:pt>
                <c:pt idx="433">
                  <c:v>0.5</c:v>
                </c:pt>
                <c:pt idx="434">
                  <c:v>0.5</c:v>
                </c:pt>
                <c:pt idx="435">
                  <c:v>0.5</c:v>
                </c:pt>
                <c:pt idx="436">
                  <c:v>0.5</c:v>
                </c:pt>
                <c:pt idx="437">
                  <c:v>0.5</c:v>
                </c:pt>
                <c:pt idx="438">
                  <c:v>0.5</c:v>
                </c:pt>
                <c:pt idx="439">
                  <c:v>0.5</c:v>
                </c:pt>
                <c:pt idx="440">
                  <c:v>0.5</c:v>
                </c:pt>
                <c:pt idx="441">
                  <c:v>0.5</c:v>
                </c:pt>
                <c:pt idx="442">
                  <c:v>0.5</c:v>
                </c:pt>
                <c:pt idx="443">
                  <c:v>0.5</c:v>
                </c:pt>
                <c:pt idx="444">
                  <c:v>0.5</c:v>
                </c:pt>
                <c:pt idx="445">
                  <c:v>0.5</c:v>
                </c:pt>
                <c:pt idx="446">
                  <c:v>0.5</c:v>
                </c:pt>
                <c:pt idx="447">
                  <c:v>0.5</c:v>
                </c:pt>
                <c:pt idx="448">
                  <c:v>0.5</c:v>
                </c:pt>
                <c:pt idx="449">
                  <c:v>0.5</c:v>
                </c:pt>
                <c:pt idx="450">
                  <c:v>0.5</c:v>
                </c:pt>
                <c:pt idx="451">
                  <c:v>0.5</c:v>
                </c:pt>
                <c:pt idx="452">
                  <c:v>0.5</c:v>
                </c:pt>
                <c:pt idx="453">
                  <c:v>0.5</c:v>
                </c:pt>
                <c:pt idx="454">
                  <c:v>0.5</c:v>
                </c:pt>
                <c:pt idx="455">
                  <c:v>0.5</c:v>
                </c:pt>
                <c:pt idx="456">
                  <c:v>0.5</c:v>
                </c:pt>
                <c:pt idx="457">
                  <c:v>0.5</c:v>
                </c:pt>
                <c:pt idx="458">
                  <c:v>0.5</c:v>
                </c:pt>
                <c:pt idx="459">
                  <c:v>0.5</c:v>
                </c:pt>
                <c:pt idx="460">
                  <c:v>0.5</c:v>
                </c:pt>
                <c:pt idx="461">
                  <c:v>0.5</c:v>
                </c:pt>
                <c:pt idx="462">
                  <c:v>0.5</c:v>
                </c:pt>
                <c:pt idx="463">
                  <c:v>0.5</c:v>
                </c:pt>
                <c:pt idx="464">
                  <c:v>0.5</c:v>
                </c:pt>
                <c:pt idx="465">
                  <c:v>0.5</c:v>
                </c:pt>
                <c:pt idx="466">
                  <c:v>0.5</c:v>
                </c:pt>
                <c:pt idx="467">
                  <c:v>0.5</c:v>
                </c:pt>
                <c:pt idx="468">
                  <c:v>0.5</c:v>
                </c:pt>
                <c:pt idx="469">
                  <c:v>0.5</c:v>
                </c:pt>
                <c:pt idx="470">
                  <c:v>0.5</c:v>
                </c:pt>
                <c:pt idx="471">
                  <c:v>0.5</c:v>
                </c:pt>
                <c:pt idx="472">
                  <c:v>0.5</c:v>
                </c:pt>
                <c:pt idx="473">
                  <c:v>0.5</c:v>
                </c:pt>
                <c:pt idx="474">
                  <c:v>0.5</c:v>
                </c:pt>
                <c:pt idx="475">
                  <c:v>0.5</c:v>
                </c:pt>
                <c:pt idx="476">
                  <c:v>0.5</c:v>
                </c:pt>
                <c:pt idx="477">
                  <c:v>0.5</c:v>
                </c:pt>
                <c:pt idx="478">
                  <c:v>0.5</c:v>
                </c:pt>
                <c:pt idx="479">
                  <c:v>0.5</c:v>
                </c:pt>
                <c:pt idx="480">
                  <c:v>0.5</c:v>
                </c:pt>
                <c:pt idx="481">
                  <c:v>0.5</c:v>
                </c:pt>
                <c:pt idx="482">
                  <c:v>0.5</c:v>
                </c:pt>
                <c:pt idx="483">
                  <c:v>0.5</c:v>
                </c:pt>
                <c:pt idx="484">
                  <c:v>0.5</c:v>
                </c:pt>
                <c:pt idx="485">
                  <c:v>0.5</c:v>
                </c:pt>
                <c:pt idx="486">
                  <c:v>0.5</c:v>
                </c:pt>
                <c:pt idx="487">
                  <c:v>0.5</c:v>
                </c:pt>
                <c:pt idx="488">
                  <c:v>0.5</c:v>
                </c:pt>
                <c:pt idx="489">
                  <c:v>0.5</c:v>
                </c:pt>
                <c:pt idx="490">
                  <c:v>0.5</c:v>
                </c:pt>
                <c:pt idx="491">
                  <c:v>0.5</c:v>
                </c:pt>
                <c:pt idx="492">
                  <c:v>0.5</c:v>
                </c:pt>
                <c:pt idx="493">
                  <c:v>0.5</c:v>
                </c:pt>
                <c:pt idx="494">
                  <c:v>0.5</c:v>
                </c:pt>
                <c:pt idx="495">
                  <c:v>0.5</c:v>
                </c:pt>
                <c:pt idx="496">
                  <c:v>0.5</c:v>
                </c:pt>
                <c:pt idx="497">
                  <c:v>0.5</c:v>
                </c:pt>
                <c:pt idx="498">
                  <c:v>0.5</c:v>
                </c:pt>
                <c:pt idx="499">
                  <c:v>0.5</c:v>
                </c:pt>
                <c:pt idx="500">
                  <c:v>0.5</c:v>
                </c:pt>
                <c:pt idx="501">
                  <c:v>0.5</c:v>
                </c:pt>
                <c:pt idx="502">
                  <c:v>0.5</c:v>
                </c:pt>
                <c:pt idx="503">
                  <c:v>0.5</c:v>
                </c:pt>
                <c:pt idx="504">
                  <c:v>0.5</c:v>
                </c:pt>
                <c:pt idx="505">
                  <c:v>0.5</c:v>
                </c:pt>
                <c:pt idx="506">
                  <c:v>0.5</c:v>
                </c:pt>
                <c:pt idx="507">
                  <c:v>0.5</c:v>
                </c:pt>
                <c:pt idx="508">
                  <c:v>0.5</c:v>
                </c:pt>
                <c:pt idx="509">
                  <c:v>0.5</c:v>
                </c:pt>
                <c:pt idx="510">
                  <c:v>0.5</c:v>
                </c:pt>
                <c:pt idx="511">
                  <c:v>0.5</c:v>
                </c:pt>
                <c:pt idx="512">
                  <c:v>0.5</c:v>
                </c:pt>
                <c:pt idx="513">
                  <c:v>0.5</c:v>
                </c:pt>
                <c:pt idx="514">
                  <c:v>0.5</c:v>
                </c:pt>
                <c:pt idx="515">
                  <c:v>0.5</c:v>
                </c:pt>
                <c:pt idx="516">
                  <c:v>0.5</c:v>
                </c:pt>
                <c:pt idx="517">
                  <c:v>0.5</c:v>
                </c:pt>
                <c:pt idx="518">
                  <c:v>0.5</c:v>
                </c:pt>
                <c:pt idx="519">
                  <c:v>0.5</c:v>
                </c:pt>
                <c:pt idx="520">
                  <c:v>0.5</c:v>
                </c:pt>
                <c:pt idx="521">
                  <c:v>0.5</c:v>
                </c:pt>
                <c:pt idx="522">
                  <c:v>0.5</c:v>
                </c:pt>
                <c:pt idx="523">
                  <c:v>0.5</c:v>
                </c:pt>
                <c:pt idx="524">
                  <c:v>0.5</c:v>
                </c:pt>
                <c:pt idx="525">
                  <c:v>0.5</c:v>
                </c:pt>
                <c:pt idx="526">
                  <c:v>0.5</c:v>
                </c:pt>
                <c:pt idx="527">
                  <c:v>0.5</c:v>
                </c:pt>
                <c:pt idx="528">
                  <c:v>0.5</c:v>
                </c:pt>
                <c:pt idx="529">
                  <c:v>0.5</c:v>
                </c:pt>
                <c:pt idx="530">
                  <c:v>0.5</c:v>
                </c:pt>
                <c:pt idx="531">
                  <c:v>0.5</c:v>
                </c:pt>
                <c:pt idx="532">
                  <c:v>0.5</c:v>
                </c:pt>
                <c:pt idx="533">
                  <c:v>0.5</c:v>
                </c:pt>
                <c:pt idx="534">
                  <c:v>0.5</c:v>
                </c:pt>
                <c:pt idx="535">
                  <c:v>0.5</c:v>
                </c:pt>
                <c:pt idx="536">
                  <c:v>0.5</c:v>
                </c:pt>
                <c:pt idx="537">
                  <c:v>0.5</c:v>
                </c:pt>
                <c:pt idx="538">
                  <c:v>0.5</c:v>
                </c:pt>
                <c:pt idx="539">
                  <c:v>0.5</c:v>
                </c:pt>
                <c:pt idx="540">
                  <c:v>0.5</c:v>
                </c:pt>
                <c:pt idx="541">
                  <c:v>0.5</c:v>
                </c:pt>
                <c:pt idx="542">
                  <c:v>0.5</c:v>
                </c:pt>
                <c:pt idx="543">
                  <c:v>0.5</c:v>
                </c:pt>
                <c:pt idx="544">
                  <c:v>0.5</c:v>
                </c:pt>
                <c:pt idx="545">
                  <c:v>0.5</c:v>
                </c:pt>
                <c:pt idx="546">
                  <c:v>0.5</c:v>
                </c:pt>
                <c:pt idx="547">
                  <c:v>0.5</c:v>
                </c:pt>
                <c:pt idx="548">
                  <c:v>0.5</c:v>
                </c:pt>
                <c:pt idx="549">
                  <c:v>0.5</c:v>
                </c:pt>
                <c:pt idx="550">
                  <c:v>0.5</c:v>
                </c:pt>
                <c:pt idx="551">
                  <c:v>0.5</c:v>
                </c:pt>
                <c:pt idx="552">
                  <c:v>0.5</c:v>
                </c:pt>
                <c:pt idx="553">
                  <c:v>0.5</c:v>
                </c:pt>
                <c:pt idx="554">
                  <c:v>0.5</c:v>
                </c:pt>
                <c:pt idx="555">
                  <c:v>0.5</c:v>
                </c:pt>
                <c:pt idx="556">
                  <c:v>0.5</c:v>
                </c:pt>
                <c:pt idx="557">
                  <c:v>0.5</c:v>
                </c:pt>
                <c:pt idx="558">
                  <c:v>0.5</c:v>
                </c:pt>
                <c:pt idx="559">
                  <c:v>0.5</c:v>
                </c:pt>
                <c:pt idx="560">
                  <c:v>0.5</c:v>
                </c:pt>
                <c:pt idx="561">
                  <c:v>0.5</c:v>
                </c:pt>
                <c:pt idx="562">
                  <c:v>0.5</c:v>
                </c:pt>
                <c:pt idx="563">
                  <c:v>0.5</c:v>
                </c:pt>
                <c:pt idx="564">
                  <c:v>0.5</c:v>
                </c:pt>
                <c:pt idx="565">
                  <c:v>0.5</c:v>
                </c:pt>
                <c:pt idx="566">
                  <c:v>0.5</c:v>
                </c:pt>
                <c:pt idx="567">
                  <c:v>0.5</c:v>
                </c:pt>
                <c:pt idx="568">
                  <c:v>0.5</c:v>
                </c:pt>
                <c:pt idx="569">
                  <c:v>0.5</c:v>
                </c:pt>
                <c:pt idx="570">
                  <c:v>0.5</c:v>
                </c:pt>
                <c:pt idx="571">
                  <c:v>0.5</c:v>
                </c:pt>
                <c:pt idx="572">
                  <c:v>0.5</c:v>
                </c:pt>
                <c:pt idx="573">
                  <c:v>0.5</c:v>
                </c:pt>
                <c:pt idx="574">
                  <c:v>0.5</c:v>
                </c:pt>
                <c:pt idx="575">
                  <c:v>0.5</c:v>
                </c:pt>
                <c:pt idx="576">
                  <c:v>0.5</c:v>
                </c:pt>
                <c:pt idx="577">
                  <c:v>0.5</c:v>
                </c:pt>
                <c:pt idx="578">
                  <c:v>0.5</c:v>
                </c:pt>
                <c:pt idx="579">
                  <c:v>0.5</c:v>
                </c:pt>
                <c:pt idx="580">
                  <c:v>0.5</c:v>
                </c:pt>
                <c:pt idx="581">
                  <c:v>0.5</c:v>
                </c:pt>
                <c:pt idx="582">
                  <c:v>0.5</c:v>
                </c:pt>
                <c:pt idx="583">
                  <c:v>0.5</c:v>
                </c:pt>
                <c:pt idx="584">
                  <c:v>0.5</c:v>
                </c:pt>
                <c:pt idx="585">
                  <c:v>0.5</c:v>
                </c:pt>
                <c:pt idx="586">
                  <c:v>0.5</c:v>
                </c:pt>
                <c:pt idx="587">
                  <c:v>0.5</c:v>
                </c:pt>
                <c:pt idx="588">
                  <c:v>0.4</c:v>
                </c:pt>
                <c:pt idx="589">
                  <c:v>0.4</c:v>
                </c:pt>
                <c:pt idx="590">
                  <c:v>0.4</c:v>
                </c:pt>
                <c:pt idx="591">
                  <c:v>0.4</c:v>
                </c:pt>
                <c:pt idx="592">
                  <c:v>0.4</c:v>
                </c:pt>
                <c:pt idx="593">
                  <c:v>0.4</c:v>
                </c:pt>
                <c:pt idx="594">
                  <c:v>0.4</c:v>
                </c:pt>
                <c:pt idx="595">
                  <c:v>0.4</c:v>
                </c:pt>
                <c:pt idx="596">
                  <c:v>0.4</c:v>
                </c:pt>
                <c:pt idx="597">
                  <c:v>0.4</c:v>
                </c:pt>
                <c:pt idx="598">
                  <c:v>0.4</c:v>
                </c:pt>
                <c:pt idx="599">
                  <c:v>0.4</c:v>
                </c:pt>
                <c:pt idx="600">
                  <c:v>0.4</c:v>
                </c:pt>
                <c:pt idx="601">
                  <c:v>0.4</c:v>
                </c:pt>
                <c:pt idx="602">
                  <c:v>0.4</c:v>
                </c:pt>
                <c:pt idx="603">
                  <c:v>0.4</c:v>
                </c:pt>
                <c:pt idx="604">
                  <c:v>0.4</c:v>
                </c:pt>
                <c:pt idx="605">
                  <c:v>0.4</c:v>
                </c:pt>
                <c:pt idx="606">
                  <c:v>0.4</c:v>
                </c:pt>
                <c:pt idx="607">
                  <c:v>0.35000000000000031</c:v>
                </c:pt>
                <c:pt idx="608">
                  <c:v>0.35000000000000031</c:v>
                </c:pt>
                <c:pt idx="609">
                  <c:v>0.35000000000000031</c:v>
                </c:pt>
                <c:pt idx="610">
                  <c:v>0.35000000000000031</c:v>
                </c:pt>
                <c:pt idx="611">
                  <c:v>0.35000000000000031</c:v>
                </c:pt>
                <c:pt idx="612">
                  <c:v>0.35000000000000031</c:v>
                </c:pt>
                <c:pt idx="613">
                  <c:v>0.35000000000000031</c:v>
                </c:pt>
                <c:pt idx="614">
                  <c:v>0.35000000000000031</c:v>
                </c:pt>
                <c:pt idx="615">
                  <c:v>0.35000000000000031</c:v>
                </c:pt>
                <c:pt idx="616">
                  <c:v>0.35000000000000031</c:v>
                </c:pt>
                <c:pt idx="617">
                  <c:v>0.35000000000000031</c:v>
                </c:pt>
                <c:pt idx="618">
                  <c:v>0.35000000000000031</c:v>
                </c:pt>
                <c:pt idx="619">
                  <c:v>0.35000000000000031</c:v>
                </c:pt>
                <c:pt idx="620">
                  <c:v>0.35000000000000031</c:v>
                </c:pt>
                <c:pt idx="621">
                  <c:v>0.35000000000000031</c:v>
                </c:pt>
                <c:pt idx="622">
                  <c:v>0.35000000000000031</c:v>
                </c:pt>
                <c:pt idx="623">
                  <c:v>0.35000000000000031</c:v>
                </c:pt>
                <c:pt idx="624">
                  <c:v>0.35000000000000031</c:v>
                </c:pt>
                <c:pt idx="625">
                  <c:v>0.35000000000000031</c:v>
                </c:pt>
                <c:pt idx="626">
                  <c:v>0.35000000000000031</c:v>
                </c:pt>
                <c:pt idx="627">
                  <c:v>0.35000000000000031</c:v>
                </c:pt>
                <c:pt idx="628">
                  <c:v>0.35000000000000031</c:v>
                </c:pt>
                <c:pt idx="629">
                  <c:v>0.35000000000000031</c:v>
                </c:pt>
                <c:pt idx="630">
                  <c:v>0.35000000000000031</c:v>
                </c:pt>
                <c:pt idx="631">
                  <c:v>0.35000000000000031</c:v>
                </c:pt>
                <c:pt idx="632">
                  <c:v>0.35000000000000031</c:v>
                </c:pt>
                <c:pt idx="633">
                  <c:v>0.35000000000000031</c:v>
                </c:pt>
                <c:pt idx="634">
                  <c:v>0.35000000000000031</c:v>
                </c:pt>
                <c:pt idx="635">
                  <c:v>0.35000000000000031</c:v>
                </c:pt>
                <c:pt idx="636">
                  <c:v>0.35000000000000031</c:v>
                </c:pt>
                <c:pt idx="637">
                  <c:v>0.35000000000000031</c:v>
                </c:pt>
                <c:pt idx="638">
                  <c:v>0.35000000000000031</c:v>
                </c:pt>
                <c:pt idx="639">
                  <c:v>0.35000000000000031</c:v>
                </c:pt>
                <c:pt idx="640">
                  <c:v>0.35000000000000031</c:v>
                </c:pt>
                <c:pt idx="641">
                  <c:v>0.35000000000000031</c:v>
                </c:pt>
                <c:pt idx="642">
                  <c:v>0.35000000000000031</c:v>
                </c:pt>
                <c:pt idx="643">
                  <c:v>0.35000000000000031</c:v>
                </c:pt>
                <c:pt idx="644">
                  <c:v>0.35000000000000031</c:v>
                </c:pt>
                <c:pt idx="645">
                  <c:v>0.35000000000000031</c:v>
                </c:pt>
                <c:pt idx="646">
                  <c:v>0.35000000000000031</c:v>
                </c:pt>
                <c:pt idx="647">
                  <c:v>0.35000000000000031</c:v>
                </c:pt>
                <c:pt idx="648">
                  <c:v>0.35000000000000031</c:v>
                </c:pt>
                <c:pt idx="649">
                  <c:v>0.35000000000000031</c:v>
                </c:pt>
                <c:pt idx="650">
                  <c:v>0.35000000000000031</c:v>
                </c:pt>
                <c:pt idx="651">
                  <c:v>0.35000000000000031</c:v>
                </c:pt>
                <c:pt idx="652">
                  <c:v>0.35000000000000031</c:v>
                </c:pt>
                <c:pt idx="653">
                  <c:v>0.35000000000000031</c:v>
                </c:pt>
                <c:pt idx="654">
                  <c:v>0.35000000000000031</c:v>
                </c:pt>
                <c:pt idx="655">
                  <c:v>0.35000000000000031</c:v>
                </c:pt>
                <c:pt idx="656">
                  <c:v>0.35000000000000031</c:v>
                </c:pt>
                <c:pt idx="657">
                  <c:v>0.35000000000000031</c:v>
                </c:pt>
                <c:pt idx="658">
                  <c:v>0.35000000000000031</c:v>
                </c:pt>
                <c:pt idx="659">
                  <c:v>0.35000000000000031</c:v>
                </c:pt>
                <c:pt idx="660">
                  <c:v>0.35000000000000031</c:v>
                </c:pt>
                <c:pt idx="661">
                  <c:v>0.35000000000000031</c:v>
                </c:pt>
                <c:pt idx="662">
                  <c:v>0.35000000000000031</c:v>
                </c:pt>
                <c:pt idx="663">
                  <c:v>0.35000000000000031</c:v>
                </c:pt>
                <c:pt idx="664">
                  <c:v>0.35000000000000031</c:v>
                </c:pt>
                <c:pt idx="665">
                  <c:v>0.35000000000000031</c:v>
                </c:pt>
                <c:pt idx="666">
                  <c:v>0.35000000000000031</c:v>
                </c:pt>
                <c:pt idx="667">
                  <c:v>0.35000000000000031</c:v>
                </c:pt>
              </c:numCache>
            </c:numRef>
          </c:val>
        </c:ser>
        <c:marker val="1"/>
        <c:axId val="147340288"/>
        <c:axId val="147350272"/>
      </c:lineChart>
      <c:dateAx>
        <c:axId val="147340288"/>
        <c:scaling>
          <c:orientation val="minMax"/>
          <c:max val="41173"/>
          <c:min val="40179"/>
        </c:scaling>
        <c:axPos val="b"/>
        <c:numFmt formatCode="yyyy/mm/dd" sourceLinked="0"/>
        <c:tickLblPos val="nextTo"/>
        <c:crossAx val="147350272"/>
        <c:crosses val="autoZero"/>
        <c:auto val="1"/>
        <c:lblOffset val="100"/>
        <c:baseTimeUnit val="days"/>
        <c:majorUnit val="6"/>
        <c:majorTimeUnit val="months"/>
      </c:dateAx>
      <c:valAx>
        <c:axId val="147350272"/>
        <c:scaling>
          <c:orientation val="minMax"/>
        </c:scaling>
        <c:axPos val="l"/>
        <c:majorGridlines/>
        <c:numFmt formatCode="#,##0.00_);[Red]\(#,##0.00\)" sourceLinked="0"/>
        <c:tickLblPos val="nextTo"/>
        <c:crossAx val="147340288"/>
        <c:crosses val="autoZero"/>
        <c:crossBetween val="between"/>
      </c:valAx>
    </c:plotArea>
    <c:legend>
      <c:legendPos val="t"/>
      <c:layout>
        <c:manualLayout>
          <c:xMode val="edge"/>
          <c:yMode val="edge"/>
          <c:x val="0.20862995869726403"/>
          <c:y val="2.3815231309340792E-2"/>
          <c:w val="0.58274008260547361"/>
          <c:h val="0.11543605157216469"/>
        </c:manualLayout>
      </c:layout>
      <c:txPr>
        <a:bodyPr/>
        <a:lstStyle/>
        <a:p>
          <a:pPr>
            <a:defRPr sz="1200"/>
          </a:pPr>
          <a:endParaRPr lang="zh-CN"/>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9.7505605321602268E-2"/>
          <c:y val="4.4968799429872593E-2"/>
          <c:w val="0.87280478604142164"/>
          <c:h val="0.90601345361631125"/>
        </c:manualLayout>
      </c:layout>
      <c:lineChart>
        <c:grouping val="standard"/>
        <c:ser>
          <c:idx val="0"/>
          <c:order val="0"/>
          <c:tx>
            <c:strRef>
              <c:f>'PAGE5-图表1'!$F$4</c:f>
              <c:strCache>
                <c:ptCount val="1"/>
                <c:pt idx="0">
                  <c:v>股票型</c:v>
                </c:pt>
              </c:strCache>
            </c:strRef>
          </c:tx>
          <c:marker>
            <c:symbol val="none"/>
          </c:marker>
          <c:cat>
            <c:numRef>
              <c:f>'PAGE5-图表1'!$A$5:$A$185</c:f>
              <c:numCache>
                <c:formatCode>yyyy/mm/dd</c:formatCode>
                <c:ptCount val="181"/>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numCache>
            </c:numRef>
          </c:cat>
          <c:val>
            <c:numRef>
              <c:f>'PAGE5-图表1'!$F$5:$F$185</c:f>
              <c:numCache>
                <c:formatCode>General</c:formatCode>
                <c:ptCount val="181"/>
                <c:pt idx="0">
                  <c:v>-2.0849410610339889E-2</c:v>
                </c:pt>
                <c:pt idx="1">
                  <c:v>-4.1115398384979372E-2</c:v>
                </c:pt>
                <c:pt idx="2">
                  <c:v>-4.004667382685613E-2</c:v>
                </c:pt>
                <c:pt idx="3">
                  <c:v>-1.3641486667462281E-2</c:v>
                </c:pt>
                <c:pt idx="4">
                  <c:v>1.4323030616439266E-2</c:v>
                </c:pt>
                <c:pt idx="5">
                  <c:v>1.14324356577429E-2</c:v>
                </c:pt>
                <c:pt idx="6">
                  <c:v>8.5073657133007963E-3</c:v>
                </c:pt>
                <c:pt idx="7">
                  <c:v>-1.3996844212843201E-2</c:v>
                </c:pt>
                <c:pt idx="8">
                  <c:v>-3.8092207327260402E-2</c:v>
                </c:pt>
                <c:pt idx="9">
                  <c:v>-1.8855165281037639E-3</c:v>
                </c:pt>
                <c:pt idx="10">
                  <c:v>-2.2005648593818428E-2</c:v>
                </c:pt>
                <c:pt idx="11">
                  <c:v>-8.6240502804407759E-3</c:v>
                </c:pt>
                <c:pt idx="12">
                  <c:v>7.6428391476723884E-3</c:v>
                </c:pt>
                <c:pt idx="13">
                  <c:v>-4.3226328281421589E-3</c:v>
                </c:pt>
                <c:pt idx="14">
                  <c:v>-3.3758966811195945E-3</c:v>
                </c:pt>
                <c:pt idx="15">
                  <c:v>-1.0957741623241358E-2</c:v>
                </c:pt>
                <c:pt idx="16">
                  <c:v>6.0463821154381914E-3</c:v>
                </c:pt>
                <c:pt idx="17">
                  <c:v>1.5627776230823461E-2</c:v>
                </c:pt>
                <c:pt idx="18">
                  <c:v>1.8738480713897526E-2</c:v>
                </c:pt>
                <c:pt idx="19">
                  <c:v>4.0521367861356961E-3</c:v>
                </c:pt>
                <c:pt idx="20">
                  <c:v>2.5548616359706736E-2</c:v>
                </c:pt>
                <c:pt idx="21">
                  <c:v>2.8293355609478012E-2</c:v>
                </c:pt>
                <c:pt idx="22">
                  <c:v>3.0491798931275411E-2</c:v>
                </c:pt>
                <c:pt idx="23">
                  <c:v>3.3210018961242094E-2</c:v>
                </c:pt>
                <c:pt idx="24">
                  <c:v>3.1213121709959425E-2</c:v>
                </c:pt>
                <c:pt idx="25">
                  <c:v>4.0640704350477945E-2</c:v>
                </c:pt>
                <c:pt idx="26">
                  <c:v>3.6832544386544097E-2</c:v>
                </c:pt>
                <c:pt idx="27">
                  <c:v>3.5554317991964651E-2</c:v>
                </c:pt>
                <c:pt idx="28">
                  <c:v>3.7275415357280128E-2</c:v>
                </c:pt>
                <c:pt idx="29">
                  <c:v>4.6697694153838114E-2</c:v>
                </c:pt>
                <c:pt idx="30">
                  <c:v>6.2357293448426873E-2</c:v>
                </c:pt>
                <c:pt idx="31">
                  <c:v>6.533274991049777E-2</c:v>
                </c:pt>
                <c:pt idx="32">
                  <c:v>7.9234124932044625E-2</c:v>
                </c:pt>
                <c:pt idx="33">
                  <c:v>8.1713671983770331E-2</c:v>
                </c:pt>
                <c:pt idx="34">
                  <c:v>7.9859978519431912E-2</c:v>
                </c:pt>
                <c:pt idx="35">
                  <c:v>6.9395494384555514E-2</c:v>
                </c:pt>
                <c:pt idx="36">
                  <c:v>7.1079464842144474E-2</c:v>
                </c:pt>
                <c:pt idx="37">
                  <c:v>8.8611321054934647E-2</c:v>
                </c:pt>
                <c:pt idx="38">
                  <c:v>8.3933330681411525E-2</c:v>
                </c:pt>
                <c:pt idx="39">
                  <c:v>7.2055372130951811E-2</c:v>
                </c:pt>
                <c:pt idx="40">
                  <c:v>6.6494291737937333E-2</c:v>
                </c:pt>
                <c:pt idx="41">
                  <c:v>7.8043411962819983E-2</c:v>
                </c:pt>
                <c:pt idx="42">
                  <c:v>9.0945012397735364E-2</c:v>
                </c:pt>
                <c:pt idx="43">
                  <c:v>9.1422358354217498E-2</c:v>
                </c:pt>
                <c:pt idx="44">
                  <c:v>0.1006298314703582</c:v>
                </c:pt>
                <c:pt idx="45">
                  <c:v>6.9575825079226231E-2</c:v>
                </c:pt>
                <c:pt idx="46">
                  <c:v>6.5807443944999183E-2</c:v>
                </c:pt>
                <c:pt idx="47">
                  <c:v>8.4137528673906475E-2</c:v>
                </c:pt>
                <c:pt idx="48">
                  <c:v>8.7569115716615853E-2</c:v>
                </c:pt>
                <c:pt idx="49">
                  <c:v>6.8597265868438298E-2</c:v>
                </c:pt>
                <c:pt idx="50">
                  <c:v>6.5979818873728835E-2</c:v>
                </c:pt>
                <c:pt idx="51">
                  <c:v>6.4550432926263515E-2</c:v>
                </c:pt>
                <c:pt idx="52">
                  <c:v>5.1813251654136472E-2</c:v>
                </c:pt>
                <c:pt idx="53">
                  <c:v>5.362716628876784E-2</c:v>
                </c:pt>
                <c:pt idx="54">
                  <c:v>4.8142991633186194E-2</c:v>
                </c:pt>
                <c:pt idx="55">
                  <c:v>2.036941273187743E-2</c:v>
                </c:pt>
                <c:pt idx="56">
                  <c:v>1.1737406685495401E-2</c:v>
                </c:pt>
                <c:pt idx="57">
                  <c:v>1.401805958868696E-2</c:v>
                </c:pt>
                <c:pt idx="58">
                  <c:v>3.7880053568824061E-2</c:v>
                </c:pt>
                <c:pt idx="59">
                  <c:v>4.1635175093148707E-2</c:v>
                </c:pt>
                <c:pt idx="60">
                  <c:v>3.2682286487131729E-2</c:v>
                </c:pt>
                <c:pt idx="61">
                  <c:v>4.0627444740575877E-2</c:v>
                </c:pt>
                <c:pt idx="62">
                  <c:v>4.1324900221435527E-2</c:v>
                </c:pt>
                <c:pt idx="63">
                  <c:v>5.7960406804831999E-2</c:v>
                </c:pt>
                <c:pt idx="64">
                  <c:v>6.1415861145365284E-2</c:v>
                </c:pt>
                <c:pt idx="65">
                  <c:v>6.0156198204648834E-2</c:v>
                </c:pt>
                <c:pt idx="66">
                  <c:v>4.7851280215336252E-2</c:v>
                </c:pt>
                <c:pt idx="67">
                  <c:v>6.732699523980025E-2</c:v>
                </c:pt>
                <c:pt idx="68">
                  <c:v>6.503838657066717E-2</c:v>
                </c:pt>
                <c:pt idx="69">
                  <c:v>7.2827081427264503E-2</c:v>
                </c:pt>
                <c:pt idx="70">
                  <c:v>6.230690693079842E-2</c:v>
                </c:pt>
                <c:pt idx="71">
                  <c:v>5.9318190858825157E-2</c:v>
                </c:pt>
                <c:pt idx="72">
                  <c:v>6.7109537637402711E-2</c:v>
                </c:pt>
                <c:pt idx="73">
                  <c:v>6.7120145325324496E-2</c:v>
                </c:pt>
                <c:pt idx="74">
                  <c:v>6.5754405505390023E-2</c:v>
                </c:pt>
                <c:pt idx="75">
                  <c:v>8.3514327008499811E-2</c:v>
                </c:pt>
                <c:pt idx="76">
                  <c:v>8.7996075155469228E-2</c:v>
                </c:pt>
                <c:pt idx="77">
                  <c:v>9.7951390270098554E-2</c:v>
                </c:pt>
                <c:pt idx="78">
                  <c:v>0.10280175557235106</c:v>
                </c:pt>
                <c:pt idx="79">
                  <c:v>9.9073153267830838E-2</c:v>
                </c:pt>
                <c:pt idx="80">
                  <c:v>8.2061073763210007E-2</c:v>
                </c:pt>
                <c:pt idx="81">
                  <c:v>8.3333996313828526E-2</c:v>
                </c:pt>
                <c:pt idx="82">
                  <c:v>7.761380060198643E-2</c:v>
                </c:pt>
                <c:pt idx="83">
                  <c:v>7.1877693358261524E-2</c:v>
                </c:pt>
                <c:pt idx="84">
                  <c:v>7.3460890780593383E-2</c:v>
                </c:pt>
                <c:pt idx="85">
                  <c:v>5.9458742723789149E-2</c:v>
                </c:pt>
                <c:pt idx="86">
                  <c:v>7.1461341607329976E-2</c:v>
                </c:pt>
                <c:pt idx="87">
                  <c:v>5.7300078231698436E-2</c:v>
                </c:pt>
                <c:pt idx="88">
                  <c:v>6.1211663152870084E-2</c:v>
                </c:pt>
                <c:pt idx="89">
                  <c:v>7.6701539440709579E-2</c:v>
                </c:pt>
                <c:pt idx="90">
                  <c:v>7.5948393598260319E-2</c:v>
                </c:pt>
                <c:pt idx="91">
                  <c:v>6.6852301205298725E-2</c:v>
                </c:pt>
                <c:pt idx="92">
                  <c:v>5.7151570600793011E-2</c:v>
                </c:pt>
                <c:pt idx="93">
                  <c:v>7.231260856305613E-2</c:v>
                </c:pt>
                <c:pt idx="94">
                  <c:v>8.5704814564355525E-2</c:v>
                </c:pt>
                <c:pt idx="95">
                  <c:v>8.4941061033984466E-2</c:v>
                </c:pt>
                <c:pt idx="96">
                  <c:v>8.5280507047482704E-2</c:v>
                </c:pt>
                <c:pt idx="97">
                  <c:v>8.5784372223769417E-2</c:v>
                </c:pt>
                <c:pt idx="98">
                  <c:v>6.1155972791280398E-2</c:v>
                </c:pt>
                <c:pt idx="99">
                  <c:v>6.1012769004335915E-2</c:v>
                </c:pt>
                <c:pt idx="100">
                  <c:v>5.8527918108649324E-2</c:v>
                </c:pt>
                <c:pt idx="101">
                  <c:v>5.4841746555816424E-2</c:v>
                </c:pt>
                <c:pt idx="102">
                  <c:v>5.090629433682075E-2</c:v>
                </c:pt>
                <c:pt idx="103">
                  <c:v>6.7867987323813259E-2</c:v>
                </c:pt>
                <c:pt idx="104">
                  <c:v>6.5836615086784192E-2</c:v>
                </c:pt>
                <c:pt idx="105">
                  <c:v>8.276913693199138E-2</c:v>
                </c:pt>
                <c:pt idx="106">
                  <c:v>7.7969158147367379E-2</c:v>
                </c:pt>
                <c:pt idx="107">
                  <c:v>7.6728058660514048E-2</c:v>
                </c:pt>
                <c:pt idx="108">
                  <c:v>8.4426588169776315E-2</c:v>
                </c:pt>
                <c:pt idx="109">
                  <c:v>7.5693809088136804E-2</c:v>
                </c:pt>
                <c:pt idx="110">
                  <c:v>7.190951642202692E-2</c:v>
                </c:pt>
                <c:pt idx="111">
                  <c:v>5.9586034978850955E-2</c:v>
                </c:pt>
                <c:pt idx="112">
                  <c:v>3.897264542477169E-2</c:v>
                </c:pt>
                <c:pt idx="113">
                  <c:v>3.9375737565800879E-2</c:v>
                </c:pt>
                <c:pt idx="114">
                  <c:v>4.1051752257448733E-2</c:v>
                </c:pt>
                <c:pt idx="115">
                  <c:v>3.4053330151027086E-2</c:v>
                </c:pt>
                <c:pt idx="116">
                  <c:v>4.8105864725459663E-2</c:v>
                </c:pt>
                <c:pt idx="117">
                  <c:v>5.5772571170956346E-2</c:v>
                </c:pt>
                <c:pt idx="118">
                  <c:v>5.8896535263932584E-2</c:v>
                </c:pt>
                <c:pt idx="119">
                  <c:v>5.4120423777132463E-2</c:v>
                </c:pt>
                <c:pt idx="120">
                  <c:v>4.2351194027871887E-2</c:v>
                </c:pt>
                <c:pt idx="121">
                  <c:v>6.3020273943540733E-2</c:v>
                </c:pt>
                <c:pt idx="122">
                  <c:v>4.7514486123818506E-2</c:v>
                </c:pt>
                <c:pt idx="123">
                  <c:v>3.9341262580054978E-2</c:v>
                </c:pt>
                <c:pt idx="124">
                  <c:v>4.7705424506411138E-2</c:v>
                </c:pt>
                <c:pt idx="125">
                  <c:v>5.927045626317673E-2</c:v>
                </c:pt>
                <c:pt idx="126">
                  <c:v>5.9434875425965039E-2</c:v>
                </c:pt>
                <c:pt idx="127">
                  <c:v>3.5148573928954992E-2</c:v>
                </c:pt>
                <c:pt idx="128">
                  <c:v>3.7837622817136929E-2</c:v>
                </c:pt>
                <c:pt idx="129">
                  <c:v>3.5652439105241518E-2</c:v>
                </c:pt>
                <c:pt idx="130">
                  <c:v>4.1152525292706084E-2</c:v>
                </c:pt>
                <c:pt idx="131">
                  <c:v>3.310394208202392E-2</c:v>
                </c:pt>
                <c:pt idx="132">
                  <c:v>2.2713711762600008E-2</c:v>
                </c:pt>
                <c:pt idx="133">
                  <c:v>2.886086691329548E-2</c:v>
                </c:pt>
                <c:pt idx="134">
                  <c:v>2.3835474760332643E-2</c:v>
                </c:pt>
                <c:pt idx="135">
                  <c:v>1.7489425461103131E-2</c:v>
                </c:pt>
                <c:pt idx="136">
                  <c:v>1.3463807894771761E-2</c:v>
                </c:pt>
                <c:pt idx="137">
                  <c:v>5.5875996128194093E-3</c:v>
                </c:pt>
                <c:pt idx="138">
                  <c:v>1.477120543113664E-3</c:v>
                </c:pt>
                <c:pt idx="139">
                  <c:v>1.2973202328387501E-2</c:v>
                </c:pt>
                <c:pt idx="140">
                  <c:v>5.9217417823567335E-3</c:v>
                </c:pt>
                <c:pt idx="141">
                  <c:v>1.7303790922471137E-2</c:v>
                </c:pt>
                <c:pt idx="142">
                  <c:v>3.2862617181802563E-2</c:v>
                </c:pt>
                <c:pt idx="143">
                  <c:v>3.5517191084238453E-2</c:v>
                </c:pt>
                <c:pt idx="144">
                  <c:v>3.3027036344590803E-2</c:v>
                </c:pt>
                <c:pt idx="145">
                  <c:v>4.6201784743493006E-2</c:v>
                </c:pt>
                <c:pt idx="146">
                  <c:v>4.2022355702295157E-2</c:v>
                </c:pt>
                <c:pt idx="147">
                  <c:v>2.4506411021387731E-2</c:v>
                </c:pt>
                <c:pt idx="148">
                  <c:v>2.6810931222403453E-2</c:v>
                </c:pt>
                <c:pt idx="149">
                  <c:v>1.9717039924685341E-2</c:v>
                </c:pt>
                <c:pt idx="150">
                  <c:v>1.3058063831762117E-2</c:v>
                </c:pt>
                <c:pt idx="151">
                  <c:v>8.6452656562843247E-3</c:v>
                </c:pt>
                <c:pt idx="152">
                  <c:v>7.5924526300437112E-3</c:v>
                </c:pt>
                <c:pt idx="153">
                  <c:v>1.7309094766432061E-2</c:v>
                </c:pt>
                <c:pt idx="154">
                  <c:v>1.0369014943580447E-2</c:v>
                </c:pt>
                <c:pt idx="155">
                  <c:v>1.1498733707254297E-2</c:v>
                </c:pt>
                <c:pt idx="156">
                  <c:v>-6.8949971491760783E-5</c:v>
                </c:pt>
                <c:pt idx="157">
                  <c:v>-1.6436612434862163E-2</c:v>
                </c:pt>
                <c:pt idx="158">
                  <c:v>-1.4315074850497879E-2</c:v>
                </c:pt>
                <c:pt idx="159">
                  <c:v>-1.9968972512828601E-2</c:v>
                </c:pt>
                <c:pt idx="160">
                  <c:v>-2.9778431918532865E-2</c:v>
                </c:pt>
                <c:pt idx="161">
                  <c:v>-2.761446358248144E-2</c:v>
                </c:pt>
                <c:pt idx="162">
                  <c:v>-1.2103371918798081E-2</c:v>
                </c:pt>
                <c:pt idx="163">
                  <c:v>-1.8847209515096001E-2</c:v>
                </c:pt>
                <c:pt idx="164">
                  <c:v>-1.734887359613882E-2</c:v>
                </c:pt>
                <c:pt idx="165">
                  <c:v>-1.134492223238784E-2</c:v>
                </c:pt>
                <c:pt idx="166">
                  <c:v>2.0101568611851542E-2</c:v>
                </c:pt>
                <c:pt idx="167">
                  <c:v>2.3936247795590011E-2</c:v>
                </c:pt>
                <c:pt idx="168">
                  <c:v>1.966665340705688E-2</c:v>
                </c:pt>
                <c:pt idx="169">
                  <c:v>2.2729623294482634E-2</c:v>
                </c:pt>
                <c:pt idx="170">
                  <c:v>1.3519498256361341E-2</c:v>
                </c:pt>
                <c:pt idx="171">
                  <c:v>1.542888208228922E-2</c:v>
                </c:pt>
                <c:pt idx="172">
                  <c:v>-6.3115743134836222E-3</c:v>
                </c:pt>
                <c:pt idx="173">
                  <c:v>-1.0904703183632361E-2</c:v>
                </c:pt>
                <c:pt idx="174">
                  <c:v>-6.6881472347083424E-3</c:v>
                </c:pt>
                <c:pt idx="175">
                  <c:v>-2.6609385151888716E-2</c:v>
                </c:pt>
                <c:pt idx="176">
                  <c:v>-2.8802524629725441E-2</c:v>
                </c:pt>
                <c:pt idx="177">
                  <c:v>-2.2225758118196201E-2</c:v>
                </c:pt>
                <c:pt idx="178">
                  <c:v>-2.4700001325960952E-2</c:v>
                </c:pt>
                <c:pt idx="179">
                  <c:v>-3.7596297916915399E-2</c:v>
                </c:pt>
                <c:pt idx="180">
                  <c:v>-1.6250977896230229E-2</c:v>
                </c:pt>
              </c:numCache>
            </c:numRef>
          </c:val>
        </c:ser>
        <c:ser>
          <c:idx val="1"/>
          <c:order val="1"/>
          <c:tx>
            <c:strRef>
              <c:f>'PAGE5-图表1'!$G$4</c:f>
              <c:strCache>
                <c:ptCount val="1"/>
                <c:pt idx="0">
                  <c:v>混合型</c:v>
                </c:pt>
              </c:strCache>
            </c:strRef>
          </c:tx>
          <c:marker>
            <c:symbol val="none"/>
          </c:marker>
          <c:cat>
            <c:numRef>
              <c:f>'PAGE5-图表1'!$A$5:$A$185</c:f>
              <c:numCache>
                <c:formatCode>yyyy/mm/dd</c:formatCode>
                <c:ptCount val="181"/>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numCache>
            </c:numRef>
          </c:cat>
          <c:val>
            <c:numRef>
              <c:f>'PAGE5-图表1'!$G$5:$G$185</c:f>
              <c:numCache>
                <c:formatCode>General</c:formatCode>
                <c:ptCount val="181"/>
                <c:pt idx="0">
                  <c:v>-1.7999772257739303E-2</c:v>
                </c:pt>
                <c:pt idx="1">
                  <c:v>-3.7574761819552216E-2</c:v>
                </c:pt>
                <c:pt idx="2">
                  <c:v>-3.8567067384597031E-2</c:v>
                </c:pt>
                <c:pt idx="3">
                  <c:v>-1.8571839127204951E-2</c:v>
                </c:pt>
                <c:pt idx="4">
                  <c:v>3.8201053036834853E-3</c:v>
                </c:pt>
                <c:pt idx="5">
                  <c:v>1.8246493040305924E-3</c:v>
                </c:pt>
                <c:pt idx="6">
                  <c:v>-1.7189118257880959E-3</c:v>
                </c:pt>
                <c:pt idx="7">
                  <c:v>-2.1960860865745887E-2</c:v>
                </c:pt>
                <c:pt idx="8">
                  <c:v>-4.4141330340149332E-2</c:v>
                </c:pt>
                <c:pt idx="9">
                  <c:v>-1.6652297214495241E-2</c:v>
                </c:pt>
                <c:pt idx="10">
                  <c:v>-3.5443744950357632E-2</c:v>
                </c:pt>
                <c:pt idx="11">
                  <c:v>-2.4783238169603095E-2</c:v>
                </c:pt>
                <c:pt idx="12">
                  <c:v>-9.4079243461899983E-3</c:v>
                </c:pt>
                <c:pt idx="13">
                  <c:v>-1.8414588518536643E-2</c:v>
                </c:pt>
                <c:pt idx="14">
                  <c:v>-1.7967237649049179E-2</c:v>
                </c:pt>
                <c:pt idx="15">
                  <c:v>-2.2505815561303474E-2</c:v>
                </c:pt>
                <c:pt idx="16">
                  <c:v>-9.7630938243891303E-3</c:v>
                </c:pt>
                <c:pt idx="17">
                  <c:v>-1.5047256519122865E-3</c:v>
                </c:pt>
                <c:pt idx="18">
                  <c:v>2.2964011300352638E-3</c:v>
                </c:pt>
                <c:pt idx="19">
                  <c:v>-8.814167737597578E-3</c:v>
                </c:pt>
                <c:pt idx="20">
                  <c:v>6.7699098249094404E-3</c:v>
                </c:pt>
                <c:pt idx="21">
                  <c:v>9.3211653896831947E-3</c:v>
                </c:pt>
                <c:pt idx="22">
                  <c:v>1.1086167911115406E-2</c:v>
                </c:pt>
                <c:pt idx="23">
                  <c:v>1.4035972432341535E-2</c:v>
                </c:pt>
                <c:pt idx="24">
                  <c:v>1.282405825863922E-2</c:v>
                </c:pt>
                <c:pt idx="25">
                  <c:v>1.9854244953068759E-2</c:v>
                </c:pt>
                <c:pt idx="26">
                  <c:v>1.7194540692661915E-2</c:v>
                </c:pt>
                <c:pt idx="27">
                  <c:v>1.5735905736393722E-2</c:v>
                </c:pt>
                <c:pt idx="28">
                  <c:v>1.7373481040456665E-2</c:v>
                </c:pt>
                <c:pt idx="29">
                  <c:v>2.5165519821710232E-2</c:v>
                </c:pt>
                <c:pt idx="30">
                  <c:v>3.7824193819508752E-2</c:v>
                </c:pt>
                <c:pt idx="31">
                  <c:v>3.990640877566843E-2</c:v>
                </c:pt>
                <c:pt idx="32">
                  <c:v>5.0753989556390787E-2</c:v>
                </c:pt>
                <c:pt idx="33">
                  <c:v>5.2814514773423679E-2</c:v>
                </c:pt>
                <c:pt idx="34">
                  <c:v>5.0976309382438911E-2</c:v>
                </c:pt>
                <c:pt idx="35">
                  <c:v>4.3032442427298812E-2</c:v>
                </c:pt>
                <c:pt idx="36">
                  <c:v>4.4152175209712714E-2</c:v>
                </c:pt>
                <c:pt idx="37">
                  <c:v>5.7805865989946824E-2</c:v>
                </c:pt>
                <c:pt idx="38">
                  <c:v>5.3904424164538438E-2</c:v>
                </c:pt>
                <c:pt idx="39">
                  <c:v>4.5109234948676719E-2</c:v>
                </c:pt>
                <c:pt idx="40">
                  <c:v>4.1299974514556567E-2</c:v>
                </c:pt>
                <c:pt idx="41">
                  <c:v>5.0219879730396544E-2</c:v>
                </c:pt>
                <c:pt idx="42">
                  <c:v>6.1392806598018802E-2</c:v>
                </c:pt>
                <c:pt idx="43">
                  <c:v>6.3298792423774008E-2</c:v>
                </c:pt>
                <c:pt idx="44">
                  <c:v>7.0575699900769409E-2</c:v>
                </c:pt>
                <c:pt idx="45">
                  <c:v>4.5640633557279882E-2</c:v>
                </c:pt>
                <c:pt idx="46">
                  <c:v>4.4537168079210807E-2</c:v>
                </c:pt>
                <c:pt idx="47">
                  <c:v>6.0473703902526411E-2</c:v>
                </c:pt>
                <c:pt idx="48">
                  <c:v>6.2943622945574901E-2</c:v>
                </c:pt>
                <c:pt idx="49">
                  <c:v>4.7565597904771217E-2</c:v>
                </c:pt>
                <c:pt idx="50">
                  <c:v>4.3292719296818744E-2</c:v>
                </c:pt>
                <c:pt idx="51">
                  <c:v>4.2303124949164661E-2</c:v>
                </c:pt>
                <c:pt idx="52">
                  <c:v>3.2729816342133899E-2</c:v>
                </c:pt>
                <c:pt idx="53">
                  <c:v>3.4958437037398538E-2</c:v>
                </c:pt>
                <c:pt idx="54">
                  <c:v>2.9161854255797821E-2</c:v>
                </c:pt>
                <c:pt idx="55">
                  <c:v>7.6808788682294349E-3</c:v>
                </c:pt>
                <c:pt idx="56">
                  <c:v>2.347914260461222E-3</c:v>
                </c:pt>
                <c:pt idx="57">
                  <c:v>3.7794370428210324E-3</c:v>
                </c:pt>
                <c:pt idx="58">
                  <c:v>2.326224521334555E-2</c:v>
                </c:pt>
                <c:pt idx="59">
                  <c:v>2.6987457908350002E-2</c:v>
                </c:pt>
                <c:pt idx="60">
                  <c:v>2.0163323735623802E-2</c:v>
                </c:pt>
                <c:pt idx="61">
                  <c:v>2.5940927995488531E-2</c:v>
                </c:pt>
                <c:pt idx="62">
                  <c:v>2.7041682256166596E-2</c:v>
                </c:pt>
                <c:pt idx="63">
                  <c:v>3.9450924254008424E-2</c:v>
                </c:pt>
                <c:pt idx="64">
                  <c:v>4.1709368340572255E-2</c:v>
                </c:pt>
                <c:pt idx="65">
                  <c:v>4.0980050862438333E-2</c:v>
                </c:pt>
                <c:pt idx="66">
                  <c:v>3.1178999994577516E-2</c:v>
                </c:pt>
                <c:pt idx="67">
                  <c:v>4.5833129992029015E-2</c:v>
                </c:pt>
                <c:pt idx="68">
                  <c:v>4.3051420949034545E-2</c:v>
                </c:pt>
                <c:pt idx="69">
                  <c:v>4.8262380774215081E-2</c:v>
                </c:pt>
                <c:pt idx="70">
                  <c:v>3.9377721384455951E-2</c:v>
                </c:pt>
                <c:pt idx="71">
                  <c:v>3.6457740254529039E-2</c:v>
                </c:pt>
                <c:pt idx="72">
                  <c:v>4.1947955470965304E-2</c:v>
                </c:pt>
                <c:pt idx="73">
                  <c:v>4.2227210862221344E-2</c:v>
                </c:pt>
                <c:pt idx="74">
                  <c:v>4.1975067644873777E-2</c:v>
                </c:pt>
                <c:pt idx="75">
                  <c:v>5.5148872946930494E-2</c:v>
                </c:pt>
                <c:pt idx="76">
                  <c:v>5.9218410250570744E-2</c:v>
                </c:pt>
                <c:pt idx="77">
                  <c:v>6.8065112596858088E-2</c:v>
                </c:pt>
                <c:pt idx="78">
                  <c:v>7.241390529175408E-2</c:v>
                </c:pt>
                <c:pt idx="79">
                  <c:v>6.8943547031488084E-2</c:v>
                </c:pt>
                <c:pt idx="80">
                  <c:v>5.6035441033732931E-2</c:v>
                </c:pt>
                <c:pt idx="81">
                  <c:v>5.6800004337947824E-2</c:v>
                </c:pt>
                <c:pt idx="82">
                  <c:v>5.2776557729951934E-2</c:v>
                </c:pt>
                <c:pt idx="83">
                  <c:v>4.8799201817600134E-2</c:v>
                </c:pt>
                <c:pt idx="84">
                  <c:v>5.066180816510224E-2</c:v>
                </c:pt>
                <c:pt idx="85">
                  <c:v>3.9328919471421052E-2</c:v>
                </c:pt>
                <c:pt idx="86">
                  <c:v>4.8303049035077782E-2</c:v>
                </c:pt>
                <c:pt idx="87">
                  <c:v>3.6899668689234957E-2</c:v>
                </c:pt>
                <c:pt idx="88">
                  <c:v>3.9976900427830149E-2</c:v>
                </c:pt>
                <c:pt idx="89">
                  <c:v>5.2876872773412575E-2</c:v>
                </c:pt>
                <c:pt idx="90">
                  <c:v>5.283620451255043E-2</c:v>
                </c:pt>
                <c:pt idx="91">
                  <c:v>4.4789311296558332E-2</c:v>
                </c:pt>
                <c:pt idx="92">
                  <c:v>3.6503830950173358E-2</c:v>
                </c:pt>
                <c:pt idx="93">
                  <c:v>4.9132681556672803E-2</c:v>
                </c:pt>
                <c:pt idx="94">
                  <c:v>5.9546467554861732E-2</c:v>
                </c:pt>
                <c:pt idx="95">
                  <c:v>5.9440730076618924E-2</c:v>
                </c:pt>
                <c:pt idx="96">
                  <c:v>6.0893942598105433E-2</c:v>
                </c:pt>
                <c:pt idx="97">
                  <c:v>6.1455164598007705E-2</c:v>
                </c:pt>
                <c:pt idx="98">
                  <c:v>4.2625759818673684E-2</c:v>
                </c:pt>
                <c:pt idx="99">
                  <c:v>4.2929416166447083E-2</c:v>
                </c:pt>
                <c:pt idx="100">
                  <c:v>4.0540833645123182E-2</c:v>
                </c:pt>
                <c:pt idx="101">
                  <c:v>3.8309501732467943E-2</c:v>
                </c:pt>
                <c:pt idx="102">
                  <c:v>3.6240842863262637E-2</c:v>
                </c:pt>
                <c:pt idx="103">
                  <c:v>5.0344595730374975E-2</c:v>
                </c:pt>
                <c:pt idx="104">
                  <c:v>5.0355440599938316E-2</c:v>
                </c:pt>
                <c:pt idx="105">
                  <c:v>6.5215623119093125E-2</c:v>
                </c:pt>
                <c:pt idx="106">
                  <c:v>6.2572186163030868E-2</c:v>
                </c:pt>
                <c:pt idx="107">
                  <c:v>5.9657627467885797E-2</c:v>
                </c:pt>
                <c:pt idx="108">
                  <c:v>6.6169971640666084E-2</c:v>
                </c:pt>
                <c:pt idx="109">
                  <c:v>5.8719546250657353E-2</c:v>
                </c:pt>
                <c:pt idx="110">
                  <c:v>5.4584939729637502E-2</c:v>
                </c:pt>
                <c:pt idx="111">
                  <c:v>4.5686724252924089E-2</c:v>
                </c:pt>
                <c:pt idx="112">
                  <c:v>2.9332660951420401E-2</c:v>
                </c:pt>
                <c:pt idx="113">
                  <c:v>2.9975219473047869E-2</c:v>
                </c:pt>
                <c:pt idx="114">
                  <c:v>3.2962981037745635E-2</c:v>
                </c:pt>
                <c:pt idx="115">
                  <c:v>2.8093634603809876E-2</c:v>
                </c:pt>
                <c:pt idx="116">
                  <c:v>3.9323497036639399E-2</c:v>
                </c:pt>
                <c:pt idx="117">
                  <c:v>4.6090695644158339E-2</c:v>
                </c:pt>
                <c:pt idx="118">
                  <c:v>4.9121836687109066E-2</c:v>
                </c:pt>
                <c:pt idx="119">
                  <c:v>4.4347382861852566E-2</c:v>
                </c:pt>
                <c:pt idx="120">
                  <c:v>3.601852303721409E-2</c:v>
                </c:pt>
                <c:pt idx="121">
                  <c:v>5.4134877642759274E-2</c:v>
                </c:pt>
                <c:pt idx="122">
                  <c:v>4.4358227731415956E-2</c:v>
                </c:pt>
                <c:pt idx="123">
                  <c:v>3.6129682950238197E-2</c:v>
                </c:pt>
                <c:pt idx="124">
                  <c:v>4.2894170340366335E-2</c:v>
                </c:pt>
                <c:pt idx="125">
                  <c:v>5.2847049382113598E-2</c:v>
                </c:pt>
                <c:pt idx="126">
                  <c:v>5.3351335816808371E-2</c:v>
                </c:pt>
                <c:pt idx="127">
                  <c:v>3.2830131385594832E-2</c:v>
                </c:pt>
                <c:pt idx="128">
                  <c:v>3.3930885646273015E-2</c:v>
                </c:pt>
                <c:pt idx="129">
                  <c:v>3.0582532168594211E-2</c:v>
                </c:pt>
                <c:pt idx="130">
                  <c:v>3.5126532515630249E-2</c:v>
                </c:pt>
                <c:pt idx="131">
                  <c:v>2.9278436603603641E-2</c:v>
                </c:pt>
                <c:pt idx="132">
                  <c:v>2.1600268952765275E-2</c:v>
                </c:pt>
                <c:pt idx="133">
                  <c:v>2.6721758604048462E-2</c:v>
                </c:pt>
                <c:pt idx="134">
                  <c:v>2.2817605561249083E-2</c:v>
                </c:pt>
                <c:pt idx="135">
                  <c:v>1.6104631301546941E-2</c:v>
                </c:pt>
                <c:pt idx="136">
                  <c:v>1.1463027128441055E-2</c:v>
                </c:pt>
                <c:pt idx="137">
                  <c:v>4.9967736513048125E-3</c:v>
                </c:pt>
                <c:pt idx="138">
                  <c:v>2.1364393039762231E-3</c:v>
                </c:pt>
                <c:pt idx="139">
                  <c:v>1.1427781302360477E-2</c:v>
                </c:pt>
                <c:pt idx="140">
                  <c:v>4.8503679121998473E-3</c:v>
                </c:pt>
                <c:pt idx="141">
                  <c:v>1.4290826867079831E-2</c:v>
                </c:pt>
                <c:pt idx="142">
                  <c:v>2.6935944777924149E-2</c:v>
                </c:pt>
                <c:pt idx="143">
                  <c:v>2.8855486690633869E-2</c:v>
                </c:pt>
                <c:pt idx="144">
                  <c:v>2.6407257386711857E-2</c:v>
                </c:pt>
                <c:pt idx="145">
                  <c:v>3.8163095993362983E-2</c:v>
                </c:pt>
                <c:pt idx="146">
                  <c:v>3.4614112428762965E-2</c:v>
                </c:pt>
                <c:pt idx="147">
                  <c:v>2.0239237822567174E-2</c:v>
                </c:pt>
                <c:pt idx="148">
                  <c:v>2.2101844170069405E-2</c:v>
                </c:pt>
                <c:pt idx="149">
                  <c:v>1.6985776953567764E-2</c:v>
                </c:pt>
                <c:pt idx="150">
                  <c:v>1.1056344519816189E-2</c:v>
                </c:pt>
                <c:pt idx="151">
                  <c:v>6.3767833032388884E-3</c:v>
                </c:pt>
                <c:pt idx="152">
                  <c:v>6.1409073902363174E-3</c:v>
                </c:pt>
                <c:pt idx="153">
                  <c:v>1.4903561997408082E-2</c:v>
                </c:pt>
                <c:pt idx="154">
                  <c:v>9.1584923462333569E-3</c:v>
                </c:pt>
                <c:pt idx="155">
                  <c:v>8.9985305201740768E-3</c:v>
                </c:pt>
                <c:pt idx="156">
                  <c:v>4.1481626079731412E-4</c:v>
                </c:pt>
                <c:pt idx="157">
                  <c:v>-1.1647389911017917E-2</c:v>
                </c:pt>
                <c:pt idx="158">
                  <c:v>-1.1585031911028682E-2</c:v>
                </c:pt>
                <c:pt idx="159">
                  <c:v>-1.5407848432102984E-2</c:v>
                </c:pt>
                <c:pt idx="160">
                  <c:v>-2.5398684517322079E-2</c:v>
                </c:pt>
                <c:pt idx="161">
                  <c:v>-2.3335448082898232E-2</c:v>
                </c:pt>
                <c:pt idx="162">
                  <c:v>-8.9931080853925486E-3</c:v>
                </c:pt>
                <c:pt idx="163">
                  <c:v>-1.3669958084579161E-2</c:v>
                </c:pt>
                <c:pt idx="164">
                  <c:v>-1.1408802780624502E-2</c:v>
                </c:pt>
                <c:pt idx="165">
                  <c:v>-7.62123208563117E-3</c:v>
                </c:pt>
                <c:pt idx="166">
                  <c:v>1.63242399102046E-2</c:v>
                </c:pt>
                <c:pt idx="167">
                  <c:v>1.9176440605360751E-2</c:v>
                </c:pt>
                <c:pt idx="168">
                  <c:v>1.5546120519035514E-2</c:v>
                </c:pt>
                <c:pt idx="169">
                  <c:v>1.757139990998758E-2</c:v>
                </c:pt>
                <c:pt idx="170">
                  <c:v>1.034871678080895E-2</c:v>
                </c:pt>
                <c:pt idx="171">
                  <c:v>1.0459876693833102E-2</c:v>
                </c:pt>
                <c:pt idx="172">
                  <c:v>-7.3338430422028814E-3</c:v>
                </c:pt>
                <c:pt idx="173">
                  <c:v>-9.8878098243674606E-3</c:v>
                </c:pt>
                <c:pt idx="174">
                  <c:v>-7.5263394769520377E-3</c:v>
                </c:pt>
                <c:pt idx="175">
                  <c:v>-2.2787782169950074E-2</c:v>
                </c:pt>
                <c:pt idx="176">
                  <c:v>-2.506791599564041E-2</c:v>
                </c:pt>
                <c:pt idx="177">
                  <c:v>-1.9743085040044767E-2</c:v>
                </c:pt>
                <c:pt idx="178">
                  <c:v>-2.1478264170177782E-2</c:v>
                </c:pt>
                <c:pt idx="179">
                  <c:v>-3.1981520342264091E-2</c:v>
                </c:pt>
                <c:pt idx="180">
                  <c:v>-1.5665414084232193E-2</c:v>
                </c:pt>
              </c:numCache>
            </c:numRef>
          </c:val>
        </c:ser>
        <c:ser>
          <c:idx val="2"/>
          <c:order val="2"/>
          <c:tx>
            <c:strRef>
              <c:f>'PAGE5-图表1'!$H$4</c:f>
              <c:strCache>
                <c:ptCount val="1"/>
                <c:pt idx="0">
                  <c:v>ETF</c:v>
                </c:pt>
              </c:strCache>
            </c:strRef>
          </c:tx>
          <c:marker>
            <c:symbol val="none"/>
          </c:marker>
          <c:cat>
            <c:numRef>
              <c:f>'PAGE5-图表1'!$A$5:$A$185</c:f>
              <c:numCache>
                <c:formatCode>yyyy/mm/dd</c:formatCode>
                <c:ptCount val="181"/>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numCache>
            </c:numRef>
          </c:cat>
          <c:val>
            <c:numRef>
              <c:f>'PAGE5-图表1'!$H$5:$H$185</c:f>
              <c:numCache>
                <c:formatCode>General</c:formatCode>
                <c:ptCount val="181"/>
                <c:pt idx="0">
                  <c:v>-2.0278276590806291E-2</c:v>
                </c:pt>
                <c:pt idx="1">
                  <c:v>-3.5584710668083691E-2</c:v>
                </c:pt>
                <c:pt idx="2">
                  <c:v>-3.0258609105679166E-2</c:v>
                </c:pt>
                <c:pt idx="3">
                  <c:v>3.2249789276945812E-3</c:v>
                </c:pt>
                <c:pt idx="4">
                  <c:v>3.7632898042617102E-2</c:v>
                </c:pt>
                <c:pt idx="5">
                  <c:v>3.3422508887015714E-2</c:v>
                </c:pt>
                <c:pt idx="6">
                  <c:v>3.2604048325820832E-2</c:v>
                </c:pt>
                <c:pt idx="7">
                  <c:v>1.0696994498804898E-2</c:v>
                </c:pt>
                <c:pt idx="8">
                  <c:v>-1.1926721312142931E-2</c:v>
                </c:pt>
                <c:pt idx="9">
                  <c:v>3.6134422985304455E-2</c:v>
                </c:pt>
                <c:pt idx="10">
                  <c:v>1.7142880411103373E-2</c:v>
                </c:pt>
                <c:pt idx="11">
                  <c:v>3.382970319606815E-2</c:v>
                </c:pt>
                <c:pt idx="12">
                  <c:v>4.8977331492815294E-2</c:v>
                </c:pt>
                <c:pt idx="13">
                  <c:v>3.3263703106485298E-2</c:v>
                </c:pt>
                <c:pt idx="14">
                  <c:v>3.4045516179865856E-2</c:v>
                </c:pt>
                <c:pt idx="15">
                  <c:v>2.1793039420481056E-2</c:v>
                </c:pt>
                <c:pt idx="16">
                  <c:v>4.3647157987319857E-2</c:v>
                </c:pt>
                <c:pt idx="17">
                  <c:v>5.3761864624180214E-2</c:v>
                </c:pt>
                <c:pt idx="18">
                  <c:v>5.5296987169307497E-2</c:v>
                </c:pt>
                <c:pt idx="19">
                  <c:v>3.6272869050382191E-2</c:v>
                </c:pt>
                <c:pt idx="20">
                  <c:v>6.5000427554024701E-2</c:v>
                </c:pt>
                <c:pt idx="21">
                  <c:v>6.671471559513488E-2</c:v>
                </c:pt>
                <c:pt idx="22">
                  <c:v>6.9084586473819432E-2</c:v>
                </c:pt>
                <c:pt idx="23">
                  <c:v>7.1144989677624379E-2</c:v>
                </c:pt>
                <c:pt idx="24">
                  <c:v>6.7728629424675113E-2</c:v>
                </c:pt>
                <c:pt idx="25">
                  <c:v>8.0628545135453727E-2</c:v>
                </c:pt>
                <c:pt idx="26">
                  <c:v>7.5656702621924143E-2</c:v>
                </c:pt>
                <c:pt idx="27">
                  <c:v>7.478530680055219E-2</c:v>
                </c:pt>
                <c:pt idx="28">
                  <c:v>7.6845710004357096E-2</c:v>
                </c:pt>
                <c:pt idx="29">
                  <c:v>8.6903409437949733E-2</c:v>
                </c:pt>
                <c:pt idx="30">
                  <c:v>0.10408293733686791</c:v>
                </c:pt>
                <c:pt idx="31">
                  <c:v>0.10784134080942098</c:v>
                </c:pt>
                <c:pt idx="32">
                  <c:v>0.12419019231787243</c:v>
                </c:pt>
                <c:pt idx="33">
                  <c:v>0.12822141597749045</c:v>
                </c:pt>
                <c:pt idx="34">
                  <c:v>0.12793230801806321</c:v>
                </c:pt>
                <c:pt idx="35">
                  <c:v>0.11521970168944917</c:v>
                </c:pt>
                <c:pt idx="36">
                  <c:v>0.11673446451912396</c:v>
                </c:pt>
                <c:pt idx="37">
                  <c:v>0.13720005049209469</c:v>
                </c:pt>
                <c:pt idx="38">
                  <c:v>0.13141381936046093</c:v>
                </c:pt>
                <c:pt idx="39">
                  <c:v>0.11577755789285081</c:v>
                </c:pt>
                <c:pt idx="40">
                  <c:v>0.10909549928130219</c:v>
                </c:pt>
                <c:pt idx="41">
                  <c:v>0.1229563935614435</c:v>
                </c:pt>
                <c:pt idx="42">
                  <c:v>0.13612912945928657</c:v>
                </c:pt>
                <c:pt idx="43">
                  <c:v>0.13406058236930091</c:v>
                </c:pt>
                <c:pt idx="44">
                  <c:v>0.14507518842916681</c:v>
                </c:pt>
                <c:pt idx="45">
                  <c:v>0.10951898136271643</c:v>
                </c:pt>
                <c:pt idx="46">
                  <c:v>0.10115521025478152</c:v>
                </c:pt>
                <c:pt idx="47">
                  <c:v>0.11981285349555959</c:v>
                </c:pt>
                <c:pt idx="48">
                  <c:v>0.1238725807568115</c:v>
                </c:pt>
                <c:pt idx="49">
                  <c:v>0.10317082208459062</c:v>
                </c:pt>
                <c:pt idx="50">
                  <c:v>0.10398928264578575</c:v>
                </c:pt>
                <c:pt idx="51">
                  <c:v>0.10143617432802766</c:v>
                </c:pt>
                <c:pt idx="52">
                  <c:v>8.6740531714328689E-2</c:v>
                </c:pt>
                <c:pt idx="53">
                  <c:v>8.7200661283557829E-2</c:v>
                </c:pt>
                <c:pt idx="54">
                  <c:v>8.3918675152596447E-2</c:v>
                </c:pt>
                <c:pt idx="55">
                  <c:v>4.9995317265445934E-2</c:v>
                </c:pt>
                <c:pt idx="56">
                  <c:v>3.6069271895856E-2</c:v>
                </c:pt>
                <c:pt idx="57">
                  <c:v>3.953856740898188E-2</c:v>
                </c:pt>
                <c:pt idx="58">
                  <c:v>6.5069650586563554E-2</c:v>
                </c:pt>
                <c:pt idx="59">
                  <c:v>6.8213190652447492E-2</c:v>
                </c:pt>
                <c:pt idx="60">
                  <c:v>5.6986843551874555E-2</c:v>
                </c:pt>
                <c:pt idx="61">
                  <c:v>6.7182989050545247E-2</c:v>
                </c:pt>
                <c:pt idx="62">
                  <c:v>6.8001449611740289E-2</c:v>
                </c:pt>
                <c:pt idx="63">
                  <c:v>8.8585121934335875E-2</c:v>
                </c:pt>
                <c:pt idx="64">
                  <c:v>9.3744273830029312E-2</c:v>
                </c:pt>
                <c:pt idx="65">
                  <c:v>9.1443625983883364E-2</c:v>
                </c:pt>
                <c:pt idx="66">
                  <c:v>7.8091724590057199E-2</c:v>
                </c:pt>
                <c:pt idx="67">
                  <c:v>0.10231164209249011</c:v>
                </c:pt>
                <c:pt idx="68">
                  <c:v>0.10041411661230606</c:v>
                </c:pt>
                <c:pt idx="69">
                  <c:v>0.11131470826563716</c:v>
                </c:pt>
                <c:pt idx="70">
                  <c:v>0.10003949784797803</c:v>
                </c:pt>
                <c:pt idx="71">
                  <c:v>9.7771425546556726E-2</c:v>
                </c:pt>
                <c:pt idx="72">
                  <c:v>0.10701880830513508</c:v>
                </c:pt>
                <c:pt idx="73">
                  <c:v>0.107149110484032</c:v>
                </c:pt>
                <c:pt idx="74">
                  <c:v>0.10396485098724274</c:v>
                </c:pt>
                <c:pt idx="75">
                  <c:v>0.12588819258662073</c:v>
                </c:pt>
                <c:pt idx="76">
                  <c:v>0.12963438022990204</c:v>
                </c:pt>
                <c:pt idx="77">
                  <c:v>0.13970429549276675</c:v>
                </c:pt>
                <c:pt idx="78">
                  <c:v>0.14435038255905341</c:v>
                </c:pt>
                <c:pt idx="79">
                  <c:v>0.14119869860698842</c:v>
                </c:pt>
                <c:pt idx="80">
                  <c:v>0.12006938591026239</c:v>
                </c:pt>
                <c:pt idx="81">
                  <c:v>0.12167780343101953</c:v>
                </c:pt>
                <c:pt idx="82">
                  <c:v>0.11370493885977458</c:v>
                </c:pt>
                <c:pt idx="83">
                  <c:v>0.10558141239418017</c:v>
                </c:pt>
                <c:pt idx="84">
                  <c:v>0.10661161399608302</c:v>
                </c:pt>
                <c:pt idx="85">
                  <c:v>8.9916647324937093E-2</c:v>
                </c:pt>
                <c:pt idx="86">
                  <c:v>0.10545925410146462</c:v>
                </c:pt>
                <c:pt idx="87">
                  <c:v>8.9460589698798512E-2</c:v>
                </c:pt>
                <c:pt idx="88">
                  <c:v>9.3630259423494511E-2</c:v>
                </c:pt>
                <c:pt idx="89">
                  <c:v>0.10993024761485955</c:v>
                </c:pt>
                <c:pt idx="90">
                  <c:v>0.10578908149179721</c:v>
                </c:pt>
                <c:pt idx="91">
                  <c:v>9.722171322933601E-2</c:v>
                </c:pt>
                <c:pt idx="92">
                  <c:v>8.7294315974640241E-2</c:v>
                </c:pt>
                <c:pt idx="93">
                  <c:v>0.10341513867002194</c:v>
                </c:pt>
                <c:pt idx="94">
                  <c:v>0.11902289653599807</c:v>
                </c:pt>
                <c:pt idx="95">
                  <c:v>0.11673039257603357</c:v>
                </c:pt>
                <c:pt idx="96">
                  <c:v>0.11532557220980302</c:v>
                </c:pt>
                <c:pt idx="97">
                  <c:v>0.11509754339673339</c:v>
                </c:pt>
                <c:pt idx="98">
                  <c:v>8.4513178843812528E-2</c:v>
                </c:pt>
                <c:pt idx="99">
                  <c:v>8.4248502542928497E-2</c:v>
                </c:pt>
                <c:pt idx="100">
                  <c:v>8.3210157054844927E-2</c:v>
                </c:pt>
                <c:pt idx="101">
                  <c:v>7.7525724500474361E-2</c:v>
                </c:pt>
                <c:pt idx="102">
                  <c:v>7.1218284653253694E-2</c:v>
                </c:pt>
                <c:pt idx="103">
                  <c:v>8.8218647056188759E-2</c:v>
                </c:pt>
                <c:pt idx="104">
                  <c:v>8.1841984176429294E-2</c:v>
                </c:pt>
                <c:pt idx="105">
                  <c:v>9.89156415549938E-2</c:v>
                </c:pt>
                <c:pt idx="106">
                  <c:v>9.1879323894569223E-2</c:v>
                </c:pt>
                <c:pt idx="107">
                  <c:v>9.4656389082306516E-2</c:v>
                </c:pt>
                <c:pt idx="108">
                  <c:v>0.10185965640944195</c:v>
                </c:pt>
                <c:pt idx="109">
                  <c:v>9.298689241519173E-2</c:v>
                </c:pt>
                <c:pt idx="110">
                  <c:v>9.0580374048692583E-2</c:v>
                </c:pt>
                <c:pt idx="111">
                  <c:v>7.47201557111037E-2</c:v>
                </c:pt>
                <c:pt idx="112">
                  <c:v>5.1367562086952263E-2</c:v>
                </c:pt>
                <c:pt idx="113">
                  <c:v>5.1546727582935332E-2</c:v>
                </c:pt>
                <c:pt idx="114">
                  <c:v>4.8875532915552106E-2</c:v>
                </c:pt>
                <c:pt idx="115">
                  <c:v>3.8988855091761199E-2</c:v>
                </c:pt>
                <c:pt idx="116">
                  <c:v>5.3285447282588772E-2</c:v>
                </c:pt>
                <c:pt idx="117">
                  <c:v>5.7560987527638531E-2</c:v>
                </c:pt>
                <c:pt idx="118">
                  <c:v>5.9442225235460104E-2</c:v>
                </c:pt>
                <c:pt idx="119">
                  <c:v>5.6950196064059835E-2</c:v>
                </c:pt>
                <c:pt idx="120">
                  <c:v>4.1786279994950735E-2</c:v>
                </c:pt>
                <c:pt idx="121">
                  <c:v>6.0777822569151763E-2</c:v>
                </c:pt>
                <c:pt idx="122">
                  <c:v>3.6639343928529432E-2</c:v>
                </c:pt>
                <c:pt idx="123">
                  <c:v>3.1590134496280342E-2</c:v>
                </c:pt>
                <c:pt idx="124">
                  <c:v>3.9632222100064063E-2</c:v>
                </c:pt>
                <c:pt idx="125">
                  <c:v>5.1253547680417677E-2</c:v>
                </c:pt>
                <c:pt idx="126">
                  <c:v>5.0227418021605803E-2</c:v>
                </c:pt>
                <c:pt idx="127">
                  <c:v>2.4325788022786728E-2</c:v>
                </c:pt>
                <c:pt idx="128">
                  <c:v>3.0600652325283091E-2</c:v>
                </c:pt>
                <c:pt idx="129">
                  <c:v>3.2095055439505249E-2</c:v>
                </c:pt>
                <c:pt idx="130">
                  <c:v>3.7905718229682056E-2</c:v>
                </c:pt>
                <c:pt idx="131">
                  <c:v>2.7799155479002979E-2</c:v>
                </c:pt>
                <c:pt idx="132">
                  <c:v>1.4638635410431533E-2</c:v>
                </c:pt>
                <c:pt idx="133">
                  <c:v>1.9728564273585866E-2</c:v>
                </c:pt>
                <c:pt idx="134">
                  <c:v>1.3225671158019888E-2</c:v>
                </c:pt>
                <c:pt idx="135">
                  <c:v>7.9280731972490998E-3</c:v>
                </c:pt>
                <c:pt idx="136">
                  <c:v>7.0566773758769024E-3</c:v>
                </c:pt>
                <c:pt idx="137">
                  <c:v>-1.1686476669802207E-3</c:v>
                </c:pt>
                <c:pt idx="138">
                  <c:v>-6.0834829772419274E-3</c:v>
                </c:pt>
                <c:pt idx="139">
                  <c:v>6.2382168146819534E-3</c:v>
                </c:pt>
                <c:pt idx="140">
                  <c:v>-2.8300004479137053E-3</c:v>
                </c:pt>
                <c:pt idx="141">
                  <c:v>8.5388646608275387E-3</c:v>
                </c:pt>
                <c:pt idx="142">
                  <c:v>2.4781845648925337E-2</c:v>
                </c:pt>
                <c:pt idx="143">
                  <c:v>2.8300004479137497E-2</c:v>
                </c:pt>
                <c:pt idx="144">
                  <c:v>2.7343097852864439E-2</c:v>
                </c:pt>
                <c:pt idx="145">
                  <c:v>3.8060452067121942E-2</c:v>
                </c:pt>
                <c:pt idx="146">
                  <c:v>3.3422508887015714E-2</c:v>
                </c:pt>
                <c:pt idx="147">
                  <c:v>1.3486275515813408E-2</c:v>
                </c:pt>
                <c:pt idx="148">
                  <c:v>1.6495441459710283E-2</c:v>
                </c:pt>
                <c:pt idx="149">
                  <c:v>6.4906772862942811E-3</c:v>
                </c:pt>
                <c:pt idx="150">
                  <c:v>9.9355411408774707E-4</c:v>
                </c:pt>
                <c:pt idx="151">
                  <c:v>-9.6097856936361488E-4</c:v>
                </c:pt>
                <c:pt idx="152">
                  <c:v>-4.2714683019589158E-3</c:v>
                </c:pt>
                <c:pt idx="153">
                  <c:v>3.0580292609832002E-3</c:v>
                </c:pt>
                <c:pt idx="154">
                  <c:v>-4.7886050744553408E-3</c:v>
                </c:pt>
                <c:pt idx="155">
                  <c:v>-1.2256548702473946E-3</c:v>
                </c:pt>
                <c:pt idx="156">
                  <c:v>-1.4744505930785162E-2</c:v>
                </c:pt>
                <c:pt idx="157">
                  <c:v>-3.5710940903889835E-2</c:v>
                </c:pt>
                <c:pt idx="158">
                  <c:v>-3.1044494122150046E-2</c:v>
                </c:pt>
                <c:pt idx="159">
                  <c:v>-3.9945761718034212E-2</c:v>
                </c:pt>
                <c:pt idx="160">
                  <c:v>-4.5324798540615573E-2</c:v>
                </c:pt>
                <c:pt idx="161">
                  <c:v>-4.6957647719915403E-2</c:v>
                </c:pt>
                <c:pt idx="162">
                  <c:v>-3.4102523383133243E-2</c:v>
                </c:pt>
                <c:pt idx="163">
                  <c:v>-4.3781532109307283E-2</c:v>
                </c:pt>
                <c:pt idx="164">
                  <c:v>-4.3891474572751332E-2</c:v>
                </c:pt>
                <c:pt idx="165">
                  <c:v>-3.5609142326626902E-2</c:v>
                </c:pt>
                <c:pt idx="166">
                  <c:v>4.462849627213673E-3</c:v>
                </c:pt>
                <c:pt idx="167">
                  <c:v>9.3451093927512646E-3</c:v>
                </c:pt>
                <c:pt idx="168">
                  <c:v>3.7421157001909034E-3</c:v>
                </c:pt>
                <c:pt idx="169">
                  <c:v>8.1561020103184858E-3</c:v>
                </c:pt>
                <c:pt idx="170">
                  <c:v>-2.6630507812022215E-3</c:v>
                </c:pt>
                <c:pt idx="171">
                  <c:v>3.4000724805869388E-3</c:v>
                </c:pt>
                <c:pt idx="172">
                  <c:v>-2.1768607761937887E-2</c:v>
                </c:pt>
                <c:pt idx="173">
                  <c:v>-3.0315616308946414E-2</c:v>
                </c:pt>
                <c:pt idx="174">
                  <c:v>-2.4012248404816236E-2</c:v>
                </c:pt>
                <c:pt idx="175">
                  <c:v>-4.7462568663140393E-2</c:v>
                </c:pt>
                <c:pt idx="176">
                  <c:v>-4.8566065240672196E-2</c:v>
                </c:pt>
                <c:pt idx="177">
                  <c:v>-4.1802567767312816E-2</c:v>
                </c:pt>
                <c:pt idx="178">
                  <c:v>-4.5540611524413424E-2</c:v>
                </c:pt>
                <c:pt idx="179">
                  <c:v>-5.9059462584950866E-2</c:v>
                </c:pt>
                <c:pt idx="180">
                  <c:v>-3.2074695724052596E-2</c:v>
                </c:pt>
              </c:numCache>
            </c:numRef>
          </c:val>
        </c:ser>
        <c:ser>
          <c:idx val="3"/>
          <c:order val="3"/>
          <c:tx>
            <c:strRef>
              <c:f>'PAGE5-图表1'!$I$4</c:f>
              <c:strCache>
                <c:ptCount val="1"/>
                <c:pt idx="0">
                  <c:v>QDII</c:v>
                </c:pt>
              </c:strCache>
            </c:strRef>
          </c:tx>
          <c:marker>
            <c:symbol val="none"/>
          </c:marker>
          <c:cat>
            <c:numRef>
              <c:f>'PAGE5-图表1'!$A$5:$A$185</c:f>
              <c:numCache>
                <c:formatCode>yyyy/mm/dd</c:formatCode>
                <c:ptCount val="181"/>
                <c:pt idx="0">
                  <c:v>40912</c:v>
                </c:pt>
                <c:pt idx="1">
                  <c:v>40913</c:v>
                </c:pt>
                <c:pt idx="2">
                  <c:v>40914</c:v>
                </c:pt>
                <c:pt idx="3">
                  <c:v>40917</c:v>
                </c:pt>
                <c:pt idx="4">
                  <c:v>40918</c:v>
                </c:pt>
                <c:pt idx="5">
                  <c:v>40919</c:v>
                </c:pt>
                <c:pt idx="6">
                  <c:v>40920</c:v>
                </c:pt>
                <c:pt idx="7">
                  <c:v>40921</c:v>
                </c:pt>
                <c:pt idx="8">
                  <c:v>40924</c:v>
                </c:pt>
                <c:pt idx="9">
                  <c:v>40925</c:v>
                </c:pt>
                <c:pt idx="10">
                  <c:v>40926</c:v>
                </c:pt>
                <c:pt idx="11">
                  <c:v>40927</c:v>
                </c:pt>
                <c:pt idx="12">
                  <c:v>40928</c:v>
                </c:pt>
                <c:pt idx="13">
                  <c:v>40938</c:v>
                </c:pt>
                <c:pt idx="14">
                  <c:v>40939</c:v>
                </c:pt>
                <c:pt idx="15">
                  <c:v>40940</c:v>
                </c:pt>
                <c:pt idx="16">
                  <c:v>40941</c:v>
                </c:pt>
                <c:pt idx="17">
                  <c:v>40942</c:v>
                </c:pt>
                <c:pt idx="18">
                  <c:v>40945</c:v>
                </c:pt>
                <c:pt idx="19">
                  <c:v>40946</c:v>
                </c:pt>
                <c:pt idx="20">
                  <c:v>40947</c:v>
                </c:pt>
                <c:pt idx="21">
                  <c:v>40948</c:v>
                </c:pt>
                <c:pt idx="22">
                  <c:v>40949</c:v>
                </c:pt>
                <c:pt idx="23">
                  <c:v>40952</c:v>
                </c:pt>
                <c:pt idx="24">
                  <c:v>40953</c:v>
                </c:pt>
                <c:pt idx="25">
                  <c:v>40954</c:v>
                </c:pt>
                <c:pt idx="26">
                  <c:v>40955</c:v>
                </c:pt>
                <c:pt idx="27">
                  <c:v>40956</c:v>
                </c:pt>
                <c:pt idx="28">
                  <c:v>40959</c:v>
                </c:pt>
                <c:pt idx="29">
                  <c:v>40960</c:v>
                </c:pt>
                <c:pt idx="30">
                  <c:v>40961</c:v>
                </c:pt>
                <c:pt idx="31">
                  <c:v>40962</c:v>
                </c:pt>
                <c:pt idx="32">
                  <c:v>40963</c:v>
                </c:pt>
                <c:pt idx="33">
                  <c:v>40966</c:v>
                </c:pt>
                <c:pt idx="34">
                  <c:v>40967</c:v>
                </c:pt>
                <c:pt idx="35">
                  <c:v>40968</c:v>
                </c:pt>
                <c:pt idx="36">
                  <c:v>40969</c:v>
                </c:pt>
                <c:pt idx="37">
                  <c:v>40970</c:v>
                </c:pt>
                <c:pt idx="38">
                  <c:v>40973</c:v>
                </c:pt>
                <c:pt idx="39">
                  <c:v>40974</c:v>
                </c:pt>
                <c:pt idx="40">
                  <c:v>40975</c:v>
                </c:pt>
                <c:pt idx="41">
                  <c:v>40976</c:v>
                </c:pt>
                <c:pt idx="42">
                  <c:v>40977</c:v>
                </c:pt>
                <c:pt idx="43">
                  <c:v>40980</c:v>
                </c:pt>
                <c:pt idx="44">
                  <c:v>40981</c:v>
                </c:pt>
                <c:pt idx="45">
                  <c:v>40982</c:v>
                </c:pt>
                <c:pt idx="46">
                  <c:v>40983</c:v>
                </c:pt>
                <c:pt idx="47">
                  <c:v>40984</c:v>
                </c:pt>
                <c:pt idx="48">
                  <c:v>40987</c:v>
                </c:pt>
                <c:pt idx="49">
                  <c:v>40988</c:v>
                </c:pt>
                <c:pt idx="50">
                  <c:v>40989</c:v>
                </c:pt>
                <c:pt idx="51">
                  <c:v>40990</c:v>
                </c:pt>
                <c:pt idx="52">
                  <c:v>40991</c:v>
                </c:pt>
                <c:pt idx="53">
                  <c:v>40994</c:v>
                </c:pt>
                <c:pt idx="54">
                  <c:v>40995</c:v>
                </c:pt>
                <c:pt idx="55">
                  <c:v>40996</c:v>
                </c:pt>
                <c:pt idx="56">
                  <c:v>40997</c:v>
                </c:pt>
                <c:pt idx="57">
                  <c:v>40998</c:v>
                </c:pt>
                <c:pt idx="58">
                  <c:v>41004</c:v>
                </c:pt>
                <c:pt idx="59">
                  <c:v>41005</c:v>
                </c:pt>
                <c:pt idx="60">
                  <c:v>41008</c:v>
                </c:pt>
                <c:pt idx="61">
                  <c:v>41009</c:v>
                </c:pt>
                <c:pt idx="62">
                  <c:v>41010</c:v>
                </c:pt>
                <c:pt idx="63">
                  <c:v>41011</c:v>
                </c:pt>
                <c:pt idx="64">
                  <c:v>41012</c:v>
                </c:pt>
                <c:pt idx="65">
                  <c:v>41015</c:v>
                </c:pt>
                <c:pt idx="66">
                  <c:v>41016</c:v>
                </c:pt>
                <c:pt idx="67">
                  <c:v>41017</c:v>
                </c:pt>
                <c:pt idx="68">
                  <c:v>41018</c:v>
                </c:pt>
                <c:pt idx="69">
                  <c:v>41019</c:v>
                </c:pt>
                <c:pt idx="70">
                  <c:v>41022</c:v>
                </c:pt>
                <c:pt idx="71">
                  <c:v>41023</c:v>
                </c:pt>
                <c:pt idx="72">
                  <c:v>41024</c:v>
                </c:pt>
                <c:pt idx="73">
                  <c:v>41025</c:v>
                </c:pt>
                <c:pt idx="74">
                  <c:v>41026</c:v>
                </c:pt>
                <c:pt idx="75">
                  <c:v>41031</c:v>
                </c:pt>
                <c:pt idx="76">
                  <c:v>41032</c:v>
                </c:pt>
                <c:pt idx="77">
                  <c:v>41033</c:v>
                </c:pt>
                <c:pt idx="78">
                  <c:v>41036</c:v>
                </c:pt>
                <c:pt idx="79">
                  <c:v>41037</c:v>
                </c:pt>
                <c:pt idx="80">
                  <c:v>41038</c:v>
                </c:pt>
                <c:pt idx="81">
                  <c:v>41039</c:v>
                </c:pt>
                <c:pt idx="82">
                  <c:v>41040</c:v>
                </c:pt>
                <c:pt idx="83">
                  <c:v>41043</c:v>
                </c:pt>
                <c:pt idx="84">
                  <c:v>41044</c:v>
                </c:pt>
                <c:pt idx="85">
                  <c:v>41045</c:v>
                </c:pt>
                <c:pt idx="86">
                  <c:v>41046</c:v>
                </c:pt>
                <c:pt idx="87">
                  <c:v>41047</c:v>
                </c:pt>
                <c:pt idx="88">
                  <c:v>41050</c:v>
                </c:pt>
                <c:pt idx="89">
                  <c:v>41051</c:v>
                </c:pt>
                <c:pt idx="90">
                  <c:v>41052</c:v>
                </c:pt>
                <c:pt idx="91">
                  <c:v>41053</c:v>
                </c:pt>
                <c:pt idx="92">
                  <c:v>41054</c:v>
                </c:pt>
                <c:pt idx="93">
                  <c:v>41057</c:v>
                </c:pt>
                <c:pt idx="94">
                  <c:v>41058</c:v>
                </c:pt>
                <c:pt idx="95">
                  <c:v>41059</c:v>
                </c:pt>
                <c:pt idx="96">
                  <c:v>41060</c:v>
                </c:pt>
                <c:pt idx="97">
                  <c:v>41061</c:v>
                </c:pt>
                <c:pt idx="98">
                  <c:v>41064</c:v>
                </c:pt>
                <c:pt idx="99">
                  <c:v>41065</c:v>
                </c:pt>
                <c:pt idx="100">
                  <c:v>41066</c:v>
                </c:pt>
                <c:pt idx="101">
                  <c:v>41067</c:v>
                </c:pt>
                <c:pt idx="102">
                  <c:v>41068</c:v>
                </c:pt>
                <c:pt idx="103">
                  <c:v>41071</c:v>
                </c:pt>
                <c:pt idx="104">
                  <c:v>41072</c:v>
                </c:pt>
                <c:pt idx="105">
                  <c:v>41073</c:v>
                </c:pt>
                <c:pt idx="106">
                  <c:v>41074</c:v>
                </c:pt>
                <c:pt idx="107">
                  <c:v>41075</c:v>
                </c:pt>
                <c:pt idx="108">
                  <c:v>41078</c:v>
                </c:pt>
                <c:pt idx="109">
                  <c:v>41079</c:v>
                </c:pt>
                <c:pt idx="110">
                  <c:v>41080</c:v>
                </c:pt>
                <c:pt idx="111">
                  <c:v>41081</c:v>
                </c:pt>
                <c:pt idx="112">
                  <c:v>41085</c:v>
                </c:pt>
                <c:pt idx="113">
                  <c:v>41086</c:v>
                </c:pt>
                <c:pt idx="114">
                  <c:v>41087</c:v>
                </c:pt>
                <c:pt idx="115">
                  <c:v>41088</c:v>
                </c:pt>
                <c:pt idx="116">
                  <c:v>41089</c:v>
                </c:pt>
                <c:pt idx="117">
                  <c:v>41092</c:v>
                </c:pt>
                <c:pt idx="118">
                  <c:v>41093</c:v>
                </c:pt>
                <c:pt idx="119">
                  <c:v>41094</c:v>
                </c:pt>
                <c:pt idx="120">
                  <c:v>41095</c:v>
                </c:pt>
                <c:pt idx="121">
                  <c:v>41096</c:v>
                </c:pt>
                <c:pt idx="122">
                  <c:v>41099</c:v>
                </c:pt>
                <c:pt idx="123">
                  <c:v>41100</c:v>
                </c:pt>
                <c:pt idx="124">
                  <c:v>41101</c:v>
                </c:pt>
                <c:pt idx="125">
                  <c:v>41102</c:v>
                </c:pt>
                <c:pt idx="126">
                  <c:v>41103</c:v>
                </c:pt>
                <c:pt idx="127">
                  <c:v>41106</c:v>
                </c:pt>
                <c:pt idx="128">
                  <c:v>41107</c:v>
                </c:pt>
                <c:pt idx="129">
                  <c:v>41108</c:v>
                </c:pt>
                <c:pt idx="130">
                  <c:v>41109</c:v>
                </c:pt>
                <c:pt idx="131">
                  <c:v>41110</c:v>
                </c:pt>
                <c:pt idx="132">
                  <c:v>41113</c:v>
                </c:pt>
                <c:pt idx="133">
                  <c:v>41114</c:v>
                </c:pt>
                <c:pt idx="134">
                  <c:v>41115</c:v>
                </c:pt>
                <c:pt idx="135">
                  <c:v>41116</c:v>
                </c:pt>
                <c:pt idx="136">
                  <c:v>41117</c:v>
                </c:pt>
                <c:pt idx="137">
                  <c:v>41120</c:v>
                </c:pt>
                <c:pt idx="138">
                  <c:v>41121</c:v>
                </c:pt>
                <c:pt idx="139">
                  <c:v>41122</c:v>
                </c:pt>
                <c:pt idx="140">
                  <c:v>41123</c:v>
                </c:pt>
                <c:pt idx="141">
                  <c:v>41124</c:v>
                </c:pt>
                <c:pt idx="142">
                  <c:v>41127</c:v>
                </c:pt>
                <c:pt idx="143">
                  <c:v>41128</c:v>
                </c:pt>
                <c:pt idx="144">
                  <c:v>41129</c:v>
                </c:pt>
                <c:pt idx="145">
                  <c:v>41130</c:v>
                </c:pt>
                <c:pt idx="146">
                  <c:v>41131</c:v>
                </c:pt>
                <c:pt idx="147">
                  <c:v>41134</c:v>
                </c:pt>
                <c:pt idx="148">
                  <c:v>41135</c:v>
                </c:pt>
                <c:pt idx="149">
                  <c:v>41136</c:v>
                </c:pt>
                <c:pt idx="150">
                  <c:v>41137</c:v>
                </c:pt>
                <c:pt idx="151">
                  <c:v>41138</c:v>
                </c:pt>
                <c:pt idx="152">
                  <c:v>41141</c:v>
                </c:pt>
                <c:pt idx="153">
                  <c:v>41142</c:v>
                </c:pt>
                <c:pt idx="154">
                  <c:v>41143</c:v>
                </c:pt>
                <c:pt idx="155">
                  <c:v>41144</c:v>
                </c:pt>
                <c:pt idx="156">
                  <c:v>41145</c:v>
                </c:pt>
                <c:pt idx="157">
                  <c:v>41148</c:v>
                </c:pt>
                <c:pt idx="158">
                  <c:v>41149</c:v>
                </c:pt>
                <c:pt idx="159">
                  <c:v>41150</c:v>
                </c:pt>
                <c:pt idx="160">
                  <c:v>41151</c:v>
                </c:pt>
                <c:pt idx="161">
                  <c:v>41152</c:v>
                </c:pt>
                <c:pt idx="162">
                  <c:v>41155</c:v>
                </c:pt>
                <c:pt idx="163">
                  <c:v>41156</c:v>
                </c:pt>
                <c:pt idx="164">
                  <c:v>41157</c:v>
                </c:pt>
                <c:pt idx="165">
                  <c:v>41158</c:v>
                </c:pt>
                <c:pt idx="166">
                  <c:v>41159</c:v>
                </c:pt>
                <c:pt idx="167">
                  <c:v>41162</c:v>
                </c:pt>
                <c:pt idx="168">
                  <c:v>41163</c:v>
                </c:pt>
                <c:pt idx="169">
                  <c:v>41164</c:v>
                </c:pt>
                <c:pt idx="170">
                  <c:v>41165</c:v>
                </c:pt>
                <c:pt idx="171">
                  <c:v>41166</c:v>
                </c:pt>
                <c:pt idx="172">
                  <c:v>41169</c:v>
                </c:pt>
                <c:pt idx="173">
                  <c:v>41170</c:v>
                </c:pt>
                <c:pt idx="174">
                  <c:v>41171</c:v>
                </c:pt>
                <c:pt idx="175">
                  <c:v>41172</c:v>
                </c:pt>
                <c:pt idx="176">
                  <c:v>41173</c:v>
                </c:pt>
                <c:pt idx="177">
                  <c:v>41176</c:v>
                </c:pt>
                <c:pt idx="178">
                  <c:v>41177</c:v>
                </c:pt>
                <c:pt idx="179">
                  <c:v>41178</c:v>
                </c:pt>
                <c:pt idx="180">
                  <c:v>41179</c:v>
                </c:pt>
              </c:numCache>
            </c:numRef>
          </c:cat>
          <c:val>
            <c:numRef>
              <c:f>'PAGE5-图表1'!$I$5:$I$185</c:f>
              <c:numCache>
                <c:formatCode>General</c:formatCode>
                <c:ptCount val="181"/>
                <c:pt idx="0">
                  <c:v>-3.970564879030034E-5</c:v>
                </c:pt>
                <c:pt idx="1">
                  <c:v>1.4916088728889942E-2</c:v>
                </c:pt>
                <c:pt idx="2">
                  <c:v>1.6769019005770561E-2</c:v>
                </c:pt>
                <c:pt idx="3">
                  <c:v>1.1342580337762748E-2</c:v>
                </c:pt>
                <c:pt idx="4">
                  <c:v>1.7086664196093171E-2</c:v>
                </c:pt>
                <c:pt idx="5">
                  <c:v>2.7727778071893909E-2</c:v>
                </c:pt>
                <c:pt idx="6">
                  <c:v>3.0718936947429672E-2</c:v>
                </c:pt>
                <c:pt idx="7">
                  <c:v>3.2955688495950111E-2</c:v>
                </c:pt>
                <c:pt idx="8">
                  <c:v>3.1698342950923976E-2</c:v>
                </c:pt>
                <c:pt idx="9">
                  <c:v>2.8521891047699865E-2</c:v>
                </c:pt>
                <c:pt idx="10">
                  <c:v>4.3212981100111535E-2</c:v>
                </c:pt>
                <c:pt idx="11">
                  <c:v>4.7660013764625017E-2</c:v>
                </c:pt>
                <c:pt idx="12">
                  <c:v>5.4317327545132479E-2</c:v>
                </c:pt>
                <c:pt idx="13">
                  <c:v>5.4793795330616048E-2</c:v>
                </c:pt>
                <c:pt idx="14">
                  <c:v>6.1411403462332773E-2</c:v>
                </c:pt>
                <c:pt idx="15">
                  <c:v>6.7301074699560592E-2</c:v>
                </c:pt>
                <c:pt idx="16">
                  <c:v>7.1470167822542313E-2</c:v>
                </c:pt>
                <c:pt idx="17">
                  <c:v>8.2799512944041545E-2</c:v>
                </c:pt>
                <c:pt idx="18">
                  <c:v>8.7762719042829174E-2</c:v>
                </c:pt>
                <c:pt idx="19">
                  <c:v>8.5764201387050973E-2</c:v>
                </c:pt>
                <c:pt idx="20">
                  <c:v>8.6068611361109729E-2</c:v>
                </c:pt>
                <c:pt idx="21">
                  <c:v>9.3837683307745445E-2</c:v>
                </c:pt>
                <c:pt idx="22">
                  <c:v>9.6987664778442728E-2</c:v>
                </c:pt>
                <c:pt idx="23">
                  <c:v>8.3712742866218534E-2</c:v>
                </c:pt>
                <c:pt idx="24">
                  <c:v>8.7670072528985205E-2</c:v>
                </c:pt>
                <c:pt idx="25">
                  <c:v>8.4903912329927556E-2</c:v>
                </c:pt>
                <c:pt idx="26">
                  <c:v>9.3586214198740025E-2</c:v>
                </c:pt>
                <c:pt idx="27">
                  <c:v>9.3559743766213538E-2</c:v>
                </c:pt>
                <c:pt idx="28">
                  <c:v>9.7358250833818633E-2</c:v>
                </c:pt>
                <c:pt idx="29">
                  <c:v>9.7728836889194898E-2</c:v>
                </c:pt>
                <c:pt idx="30">
                  <c:v>9.9793530626290525E-2</c:v>
                </c:pt>
                <c:pt idx="31">
                  <c:v>0.10424056329080433</c:v>
                </c:pt>
                <c:pt idx="32">
                  <c:v>0.10371115464026692</c:v>
                </c:pt>
                <c:pt idx="33">
                  <c:v>0.10556408491714776</c:v>
                </c:pt>
                <c:pt idx="34">
                  <c:v>0.1002832336280377</c:v>
                </c:pt>
                <c:pt idx="35">
                  <c:v>0.10846259727883976</c:v>
                </c:pt>
                <c:pt idx="36">
                  <c:v>0.10557732013341116</c:v>
                </c:pt>
                <c:pt idx="37">
                  <c:v>0.10487585367144892</c:v>
                </c:pt>
                <c:pt idx="38">
                  <c:v>0.10757583778918975</c:v>
                </c:pt>
                <c:pt idx="39">
                  <c:v>9.8972947217957713E-2</c:v>
                </c:pt>
                <c:pt idx="40">
                  <c:v>7.8537773307215911E-2</c:v>
                </c:pt>
                <c:pt idx="41">
                  <c:v>8.008629361003769E-2</c:v>
                </c:pt>
                <c:pt idx="42">
                  <c:v>9.3189157710837009E-2</c:v>
                </c:pt>
                <c:pt idx="43">
                  <c:v>9.6947959129652483E-2</c:v>
                </c:pt>
                <c:pt idx="44">
                  <c:v>9.5108264069034845E-2</c:v>
                </c:pt>
                <c:pt idx="45">
                  <c:v>0.10347292074752512</c:v>
                </c:pt>
                <c:pt idx="46">
                  <c:v>0.10007147016782247</c:v>
                </c:pt>
                <c:pt idx="47">
                  <c:v>0.10081264227857505</c:v>
                </c:pt>
                <c:pt idx="48">
                  <c:v>9.9740589761236745E-2</c:v>
                </c:pt>
                <c:pt idx="49">
                  <c:v>9.4393562390809926E-2</c:v>
                </c:pt>
                <c:pt idx="50">
                  <c:v>8.4242151516755959E-2</c:v>
                </c:pt>
                <c:pt idx="51">
                  <c:v>8.1555402615278924E-2</c:v>
                </c:pt>
                <c:pt idx="52">
                  <c:v>7.5348086187728494E-2</c:v>
                </c:pt>
                <c:pt idx="53">
                  <c:v>7.436868018423444E-2</c:v>
                </c:pt>
                <c:pt idx="54">
                  <c:v>7.8206892900630112E-2</c:v>
                </c:pt>
                <c:pt idx="55">
                  <c:v>8.3130393350627621E-2</c:v>
                </c:pt>
                <c:pt idx="56">
                  <c:v>7.6128963947271103E-2</c:v>
                </c:pt>
                <c:pt idx="57">
                  <c:v>6.8055482026576422E-2</c:v>
                </c:pt>
                <c:pt idx="58">
                  <c:v>7.2767219016358978E-2</c:v>
                </c:pt>
                <c:pt idx="59">
                  <c:v>7.0517232251575135E-2</c:v>
                </c:pt>
                <c:pt idx="60">
                  <c:v>7.1059876118375817E-2</c:v>
                </c:pt>
                <c:pt idx="61">
                  <c:v>6.8545185028323408E-2</c:v>
                </c:pt>
                <c:pt idx="62">
                  <c:v>5.6090846524432303E-2</c:v>
                </c:pt>
                <c:pt idx="63">
                  <c:v>5.4979088358303903E-2</c:v>
                </c:pt>
                <c:pt idx="64">
                  <c:v>6.6573137805071819E-2</c:v>
                </c:pt>
                <c:pt idx="65">
                  <c:v>6.6295198263539565E-2</c:v>
                </c:pt>
                <c:pt idx="66">
                  <c:v>6.1609931706284149E-2</c:v>
                </c:pt>
                <c:pt idx="67">
                  <c:v>6.257610249351496E-2</c:v>
                </c:pt>
                <c:pt idx="68">
                  <c:v>6.4137858012599969E-2</c:v>
                </c:pt>
                <c:pt idx="69">
                  <c:v>6.6692254751442831E-2</c:v>
                </c:pt>
                <c:pt idx="70">
                  <c:v>6.7195192969453199E-2</c:v>
                </c:pt>
                <c:pt idx="71">
                  <c:v>5.4211445815024704E-2</c:v>
                </c:pt>
                <c:pt idx="72">
                  <c:v>5.5852612631690522E-2</c:v>
                </c:pt>
                <c:pt idx="73">
                  <c:v>6.0392291810048612E-2</c:v>
                </c:pt>
                <c:pt idx="74">
                  <c:v>6.5289321827518898E-2</c:v>
                </c:pt>
                <c:pt idx="75">
                  <c:v>6.5699613531685214E-2</c:v>
                </c:pt>
                <c:pt idx="76">
                  <c:v>6.9987823601037863E-2</c:v>
                </c:pt>
                <c:pt idx="77">
                  <c:v>6.329080417174017E-2</c:v>
                </c:pt>
                <c:pt idx="78">
                  <c:v>5.366880194822396E-2</c:v>
                </c:pt>
                <c:pt idx="79">
                  <c:v>4.6190904759383832E-2</c:v>
                </c:pt>
                <c:pt idx="80">
                  <c:v>3.8157128487479625E-2</c:v>
                </c:pt>
                <c:pt idx="81">
                  <c:v>2.935570967229607E-2</c:v>
                </c:pt>
                <c:pt idx="82">
                  <c:v>2.9792471808989474E-2</c:v>
                </c:pt>
                <c:pt idx="83">
                  <c:v>2.3293980623643448E-2</c:v>
                </c:pt>
                <c:pt idx="84">
                  <c:v>1.1858753772036715E-2</c:v>
                </c:pt>
                <c:pt idx="85">
                  <c:v>1.0310233469214888E-2</c:v>
                </c:pt>
                <c:pt idx="86">
                  <c:v>-3.824977500132342E-3</c:v>
                </c:pt>
                <c:pt idx="87">
                  <c:v>-5.7308486420667515E-3</c:v>
                </c:pt>
                <c:pt idx="88">
                  <c:v>-1.4532267457250114E-2</c:v>
                </c:pt>
                <c:pt idx="89">
                  <c:v>-7.9940706231139812E-3</c:v>
                </c:pt>
                <c:pt idx="90">
                  <c:v>-4.9499708825241516E-3</c:v>
                </c:pt>
                <c:pt idx="91">
                  <c:v>-1.1382285986552901E-2</c:v>
                </c:pt>
                <c:pt idx="92">
                  <c:v>-1.1276404256445507E-2</c:v>
                </c:pt>
                <c:pt idx="93">
                  <c:v>-1.1660225528085127E-2</c:v>
                </c:pt>
                <c:pt idx="94">
                  <c:v>-9.2514161681400767E-3</c:v>
                </c:pt>
                <c:pt idx="95">
                  <c:v>4.4867383133042789E-3</c:v>
                </c:pt>
                <c:pt idx="96">
                  <c:v>-6.8955476732488474E-3</c:v>
                </c:pt>
                <c:pt idx="97">
                  <c:v>-9.780824818677496E-3</c:v>
                </c:pt>
                <c:pt idx="98">
                  <c:v>-1.9786648313833394E-2</c:v>
                </c:pt>
                <c:pt idx="99">
                  <c:v>-2.9541002699984092E-2</c:v>
                </c:pt>
                <c:pt idx="100">
                  <c:v>-2.5398380009529369E-2</c:v>
                </c:pt>
                <c:pt idx="101">
                  <c:v>-1.0641113875800691E-2</c:v>
                </c:pt>
                <c:pt idx="102">
                  <c:v>-9.7278839536236728E-3</c:v>
                </c:pt>
                <c:pt idx="103">
                  <c:v>-1.1249933823918699E-2</c:v>
                </c:pt>
                <c:pt idx="104">
                  <c:v>-8.6425962200221747E-3</c:v>
                </c:pt>
                <c:pt idx="105">
                  <c:v>-3.0043940917994301E-3</c:v>
                </c:pt>
                <c:pt idx="106">
                  <c:v>-1.7999894118269101E-3</c:v>
                </c:pt>
                <c:pt idx="107">
                  <c:v>-3.6264492561807202E-3</c:v>
                </c:pt>
                <c:pt idx="108">
                  <c:v>4.9764413150512801E-3</c:v>
                </c:pt>
                <c:pt idx="109">
                  <c:v>8.2587749483826745E-3</c:v>
                </c:pt>
                <c:pt idx="110">
                  <c:v>1.3658743183863731E-2</c:v>
                </c:pt>
                <c:pt idx="111">
                  <c:v>1.2560220233998725E-2</c:v>
                </c:pt>
                <c:pt idx="112">
                  <c:v>-6.3926094552384533E-3</c:v>
                </c:pt>
                <c:pt idx="113">
                  <c:v>-1.6755783789507067E-2</c:v>
                </c:pt>
                <c:pt idx="114">
                  <c:v>-1.484991264757252E-2</c:v>
                </c:pt>
                <c:pt idx="115">
                  <c:v>-7.927894541796654E-3</c:v>
                </c:pt>
                <c:pt idx="116">
                  <c:v>-1.2824924559267224E-2</c:v>
                </c:pt>
                <c:pt idx="117">
                  <c:v>9.0793583567154723E-3</c:v>
                </c:pt>
                <c:pt idx="118">
                  <c:v>9.6220022235165067E-3</c:v>
                </c:pt>
                <c:pt idx="119">
                  <c:v>2.2830748054423297E-2</c:v>
                </c:pt>
                <c:pt idx="120">
                  <c:v>2.3863094922971232E-2</c:v>
                </c:pt>
                <c:pt idx="121">
                  <c:v>2.3016041082111409E-2</c:v>
                </c:pt>
                <c:pt idx="122">
                  <c:v>1.8701360580231977E-2</c:v>
                </c:pt>
                <c:pt idx="123">
                  <c:v>1.0111705225263518E-2</c:v>
                </c:pt>
                <c:pt idx="124">
                  <c:v>4.2882100693526571E-3</c:v>
                </c:pt>
                <c:pt idx="125">
                  <c:v>5.1617343427392548E-3</c:v>
                </c:pt>
                <c:pt idx="126">
                  <c:v>-4.4073270157233453E-3</c:v>
                </c:pt>
                <c:pt idx="127">
                  <c:v>4.6852665572556518E-3</c:v>
                </c:pt>
                <c:pt idx="128">
                  <c:v>4.1426226904548594E-3</c:v>
                </c:pt>
                <c:pt idx="129">
                  <c:v>9.1587696542963122E-3</c:v>
                </c:pt>
                <c:pt idx="130">
                  <c:v>6.7764307268780594E-3</c:v>
                </c:pt>
                <c:pt idx="131">
                  <c:v>1.404256445550312E-2</c:v>
                </c:pt>
                <c:pt idx="132">
                  <c:v>1.1117581661284539E-2</c:v>
                </c:pt>
                <c:pt idx="133">
                  <c:v>-3.5735083911270279E-3</c:v>
                </c:pt>
                <c:pt idx="134">
                  <c:v>-6.8161363756683579E-3</c:v>
                </c:pt>
                <c:pt idx="135">
                  <c:v>-7.6367197840012894E-3</c:v>
                </c:pt>
                <c:pt idx="136">
                  <c:v>-3.1764519032229099E-4</c:v>
                </c:pt>
                <c:pt idx="137">
                  <c:v>1.4373444862089135E-2</c:v>
                </c:pt>
                <c:pt idx="138">
                  <c:v>1.8132246280904374E-2</c:v>
                </c:pt>
                <c:pt idx="139">
                  <c:v>1.8648419715178201E-2</c:v>
                </c:pt>
                <c:pt idx="140">
                  <c:v>1.9786648313833616E-2</c:v>
                </c:pt>
                <c:pt idx="141">
                  <c:v>1.2176398962359098E-2</c:v>
                </c:pt>
                <c:pt idx="142">
                  <c:v>2.1096934723913437E-2</c:v>
                </c:pt>
                <c:pt idx="143">
                  <c:v>2.9620413997564876E-2</c:v>
                </c:pt>
                <c:pt idx="144">
                  <c:v>3.3776271904283131E-2</c:v>
                </c:pt>
                <c:pt idx="145">
                  <c:v>3.4940970935465152E-2</c:v>
                </c:pt>
                <c:pt idx="146">
                  <c:v>4.0499761766107374E-2</c:v>
                </c:pt>
                <c:pt idx="147">
                  <c:v>4.0274763089628955E-2</c:v>
                </c:pt>
                <c:pt idx="148">
                  <c:v>3.5430673937212345E-2</c:v>
                </c:pt>
                <c:pt idx="149">
                  <c:v>3.678066599608254E-2</c:v>
                </c:pt>
                <c:pt idx="150">
                  <c:v>3.4874794854147906E-2</c:v>
                </c:pt>
                <c:pt idx="151">
                  <c:v>3.9745354439091551E-2</c:v>
                </c:pt>
                <c:pt idx="152">
                  <c:v>4.1280639525649983E-2</c:v>
                </c:pt>
                <c:pt idx="153">
                  <c:v>4.1161522579278881E-2</c:v>
                </c:pt>
                <c:pt idx="154">
                  <c:v>4.4152681454815143E-2</c:v>
                </c:pt>
                <c:pt idx="155">
                  <c:v>4.1399756472020773E-2</c:v>
                </c:pt>
                <c:pt idx="156">
                  <c:v>4.3782095399438892E-2</c:v>
                </c:pt>
                <c:pt idx="157">
                  <c:v>4.0301233522155783E-2</c:v>
                </c:pt>
                <c:pt idx="158">
                  <c:v>3.8276245433850616E-2</c:v>
                </c:pt>
                <c:pt idx="159">
                  <c:v>3.7402721160464003E-2</c:v>
                </c:pt>
                <c:pt idx="160">
                  <c:v>3.5285086558314596E-2</c:v>
                </c:pt>
                <c:pt idx="161">
                  <c:v>2.8257186722431049E-2</c:v>
                </c:pt>
                <c:pt idx="162">
                  <c:v>3.2426279845412694E-2</c:v>
                </c:pt>
                <c:pt idx="163">
                  <c:v>3.4160093175922501E-2</c:v>
                </c:pt>
                <c:pt idx="164">
                  <c:v>3.1115993435332889E-2</c:v>
                </c:pt>
                <c:pt idx="165">
                  <c:v>2.6774842500926505E-2</c:v>
                </c:pt>
                <c:pt idx="166">
                  <c:v>3.6899782942453392E-2</c:v>
                </c:pt>
                <c:pt idx="167">
                  <c:v>5.2623219863412694E-2</c:v>
                </c:pt>
                <c:pt idx="168">
                  <c:v>5.0809995235322314E-2</c:v>
                </c:pt>
                <c:pt idx="169">
                  <c:v>5.3907035840965761E-2</c:v>
                </c:pt>
                <c:pt idx="170">
                  <c:v>5.8049658531420495E-2</c:v>
                </c:pt>
                <c:pt idx="171">
                  <c:v>6.5408438773889577E-2</c:v>
                </c:pt>
                <c:pt idx="172">
                  <c:v>8.3540685054793742E-2</c:v>
                </c:pt>
                <c:pt idx="173">
                  <c:v>7.80083646566785E-2</c:v>
                </c:pt>
                <c:pt idx="174">
                  <c:v>7.4103975858965568E-2</c:v>
                </c:pt>
                <c:pt idx="175">
                  <c:v>7.683043040923293E-2</c:v>
                </c:pt>
                <c:pt idx="176">
                  <c:v>6.9431944517973423E-2</c:v>
                </c:pt>
                <c:pt idx="177">
                  <c:v>7.4051034993912024E-2</c:v>
                </c:pt>
                <c:pt idx="178">
                  <c:v>7.0583408332892283E-2</c:v>
                </c:pt>
                <c:pt idx="179">
                  <c:v>6.632166869606658E-2</c:v>
                </c:pt>
                <c:pt idx="180">
                  <c:v>5.7771718989888324E-2</c:v>
                </c:pt>
              </c:numCache>
            </c:numRef>
          </c:val>
        </c:ser>
        <c:marker val="1"/>
        <c:axId val="46205184"/>
        <c:axId val="46219264"/>
      </c:lineChart>
      <c:dateAx>
        <c:axId val="46205184"/>
        <c:scaling>
          <c:orientation val="minMax"/>
          <c:min val="40908"/>
        </c:scaling>
        <c:axPos val="b"/>
        <c:numFmt formatCode="mm/dd" sourceLinked="0"/>
        <c:majorTickMark val="in"/>
        <c:minorTickMark val="out"/>
        <c:tickLblPos val="nextTo"/>
        <c:crossAx val="46219264"/>
        <c:crosses val="autoZero"/>
        <c:lblOffset val="100"/>
        <c:baseTimeUnit val="days"/>
        <c:majorUnit val="1"/>
        <c:majorTimeUnit val="months"/>
      </c:dateAx>
      <c:valAx>
        <c:axId val="46219264"/>
        <c:scaling>
          <c:orientation val="minMax"/>
        </c:scaling>
        <c:axPos val="l"/>
        <c:numFmt formatCode="0%" sourceLinked="0"/>
        <c:tickLblPos val="nextTo"/>
        <c:crossAx val="46205184"/>
        <c:crosses val="autoZero"/>
        <c:crossBetween val="between"/>
      </c:valAx>
    </c:plotArea>
    <c:legend>
      <c:legendPos val="t"/>
      <c:layout>
        <c:manualLayout>
          <c:xMode val="edge"/>
          <c:yMode val="edge"/>
          <c:x val="0.20049921897414644"/>
          <c:y val="5.2980132450331133E-2"/>
          <c:w val="0.60979778337424462"/>
          <c:h val="7.9836262189080784E-2"/>
        </c:manualLayout>
      </c:layout>
      <c:txPr>
        <a:bodyPr/>
        <a:lstStyle/>
        <a:p>
          <a:pPr>
            <a:defRPr sz="1200"/>
          </a:pPr>
          <a:endParaRPr lang="zh-CN"/>
        </a:p>
      </c:txPr>
    </c:legend>
    <c:plotVisOnly val="1"/>
    <c:dispBlanksAs val="gap"/>
  </c:chart>
  <c:spPr>
    <a:ln w="9525">
      <a:prstDash val="solid"/>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clustered"/>
        <c:ser>
          <c:idx val="0"/>
          <c:order val="0"/>
          <c:tx>
            <c:strRef>
              <c:f>Sheet1!$B$1</c:f>
              <c:strCache>
                <c:ptCount val="1"/>
                <c:pt idx="0">
                  <c:v>总募集规模/左</c:v>
                </c:pt>
              </c:strCache>
            </c:strRef>
          </c:tx>
          <c:cat>
            <c:strRef>
              <c:f>Sheet1!$A$2:$A$8</c:f>
              <c:strCache>
                <c:ptCount val="7"/>
                <c:pt idx="0">
                  <c:v>货币市场型</c:v>
                </c:pt>
                <c:pt idx="1">
                  <c:v>保本型</c:v>
                </c:pt>
                <c:pt idx="2">
                  <c:v>债券型</c:v>
                </c:pt>
                <c:pt idx="3">
                  <c:v>混合型</c:v>
                </c:pt>
                <c:pt idx="4">
                  <c:v>股票型</c:v>
                </c:pt>
                <c:pt idx="5">
                  <c:v>指数型</c:v>
                </c:pt>
                <c:pt idx="6">
                  <c:v>QDII</c:v>
                </c:pt>
              </c:strCache>
            </c:strRef>
          </c:cat>
          <c:val>
            <c:numRef>
              <c:f>Sheet1!$B$2:$B$8</c:f>
              <c:numCache>
                <c:formatCode>General</c:formatCode>
                <c:ptCount val="7"/>
                <c:pt idx="0">
                  <c:v>1718.9227000000001</c:v>
                </c:pt>
                <c:pt idx="1">
                  <c:v>237.81990000000002</c:v>
                </c:pt>
                <c:pt idx="2">
                  <c:v>944.9706999999994</c:v>
                </c:pt>
                <c:pt idx="3">
                  <c:v>75.930900000000022</c:v>
                </c:pt>
                <c:pt idx="4">
                  <c:v>304.11359999999951</c:v>
                </c:pt>
                <c:pt idx="5">
                  <c:v>752.24719999999934</c:v>
                </c:pt>
                <c:pt idx="6">
                  <c:v>140.19570000000002</c:v>
                </c:pt>
              </c:numCache>
            </c:numRef>
          </c:val>
        </c:ser>
        <c:axId val="45823488"/>
        <c:axId val="45825024"/>
      </c:barChart>
      <c:lineChart>
        <c:grouping val="stacked"/>
        <c:ser>
          <c:idx val="1"/>
          <c:order val="1"/>
          <c:tx>
            <c:strRef>
              <c:f>Sheet1!$C$1</c:f>
              <c:strCache>
                <c:ptCount val="1"/>
                <c:pt idx="0">
                  <c:v>中位数/右 单位：亿元</c:v>
                </c:pt>
              </c:strCache>
            </c:strRef>
          </c:tx>
          <c:cat>
            <c:strRef>
              <c:f>Sheet1!$A$2:$A$8</c:f>
              <c:strCache>
                <c:ptCount val="7"/>
                <c:pt idx="0">
                  <c:v>货币市场型</c:v>
                </c:pt>
                <c:pt idx="1">
                  <c:v>保本型</c:v>
                </c:pt>
                <c:pt idx="2">
                  <c:v>债券型</c:v>
                </c:pt>
                <c:pt idx="3">
                  <c:v>混合型</c:v>
                </c:pt>
                <c:pt idx="4">
                  <c:v>股票型</c:v>
                </c:pt>
                <c:pt idx="5">
                  <c:v>指数型</c:v>
                </c:pt>
                <c:pt idx="6">
                  <c:v>QDII</c:v>
                </c:pt>
              </c:strCache>
            </c:strRef>
          </c:cat>
          <c:val>
            <c:numRef>
              <c:f>Sheet1!$C$2:$C$8</c:f>
              <c:numCache>
                <c:formatCode>General</c:formatCode>
                <c:ptCount val="7"/>
                <c:pt idx="0">
                  <c:v>33.008500000000012</c:v>
                </c:pt>
                <c:pt idx="1">
                  <c:v>12.1830218125</c:v>
                </c:pt>
                <c:pt idx="2">
                  <c:v>9.9848500000000016</c:v>
                </c:pt>
                <c:pt idx="3">
                  <c:v>6.9281500000000005</c:v>
                </c:pt>
                <c:pt idx="4">
                  <c:v>5.5257999999999985</c:v>
                </c:pt>
                <c:pt idx="5">
                  <c:v>4.13605</c:v>
                </c:pt>
                <c:pt idx="6">
                  <c:v>3.7117129784999996</c:v>
                </c:pt>
              </c:numCache>
            </c:numRef>
          </c:val>
        </c:ser>
        <c:marker val="1"/>
        <c:axId val="45832448"/>
        <c:axId val="45830912"/>
      </c:lineChart>
      <c:catAx>
        <c:axId val="45823488"/>
        <c:scaling>
          <c:orientation val="minMax"/>
        </c:scaling>
        <c:axPos val="b"/>
        <c:tickLblPos val="nextTo"/>
        <c:crossAx val="45825024"/>
        <c:crosses val="autoZero"/>
        <c:auto val="1"/>
        <c:lblAlgn val="ctr"/>
        <c:lblOffset val="100"/>
      </c:catAx>
      <c:valAx>
        <c:axId val="45825024"/>
        <c:scaling>
          <c:orientation val="minMax"/>
        </c:scaling>
        <c:axPos val="l"/>
        <c:numFmt formatCode="General" sourceLinked="1"/>
        <c:tickLblPos val="nextTo"/>
        <c:crossAx val="45823488"/>
        <c:crosses val="autoZero"/>
        <c:crossBetween val="between"/>
      </c:valAx>
      <c:valAx>
        <c:axId val="45830912"/>
        <c:scaling>
          <c:orientation val="minMax"/>
        </c:scaling>
        <c:axPos val="r"/>
        <c:numFmt formatCode="General" sourceLinked="1"/>
        <c:tickLblPos val="nextTo"/>
        <c:crossAx val="45832448"/>
        <c:crosses val="max"/>
        <c:crossBetween val="between"/>
      </c:valAx>
      <c:catAx>
        <c:axId val="45832448"/>
        <c:scaling>
          <c:orientation val="minMax"/>
        </c:scaling>
        <c:delete val="1"/>
        <c:axPos val="b"/>
        <c:tickLblPos val="none"/>
        <c:crossAx val="45830912"/>
        <c:crosses val="autoZero"/>
        <c:auto val="1"/>
        <c:lblAlgn val="ctr"/>
        <c:lblOffset val="100"/>
      </c:catAx>
    </c:plotArea>
    <c:legend>
      <c:legendPos val="t"/>
      <c:txPr>
        <a:bodyPr/>
        <a:lstStyle/>
        <a:p>
          <a:pPr>
            <a:defRPr sz="1200"/>
          </a:pPr>
          <a:endParaRPr lang="zh-CN"/>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9.4912547030429506E-2"/>
          <c:y val="0.14111336706437091"/>
          <c:w val="0.87613130050226551"/>
          <c:h val="0.76231456554923627"/>
        </c:manualLayout>
      </c:layout>
      <c:barChart>
        <c:barDir val="col"/>
        <c:grouping val="stacked"/>
        <c:ser>
          <c:idx val="1"/>
          <c:order val="0"/>
          <c:tx>
            <c:strRef>
              <c:f>'PAGE6-图2'!$M$21</c:f>
              <c:strCache>
                <c:ptCount val="1"/>
                <c:pt idx="0">
                  <c:v>QDII</c:v>
                </c:pt>
              </c:strCache>
            </c:strRef>
          </c:tx>
          <c:cat>
            <c:numRef>
              <c:f>'PAGE6-图2'!$L$22:$L$33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'PAGE6-图2'!$M$22:$M$33</c:f>
              <c:numCache>
                <c:formatCode>General</c:formatCode>
                <c:ptCount val="12"/>
                <c:pt idx="6">
                  <c:v>898.04119999999909</c:v>
                </c:pt>
                <c:pt idx="7">
                  <c:v>50.530100000000012</c:v>
                </c:pt>
                <c:pt idx="9">
                  <c:v>105.07869999999998</c:v>
                </c:pt>
                <c:pt idx="10">
                  <c:v>184.91500000000002</c:v>
                </c:pt>
                <c:pt idx="11">
                  <c:v>136.06379999999999</c:v>
                </c:pt>
              </c:numCache>
            </c:numRef>
          </c:val>
        </c:ser>
        <c:ser>
          <c:idx val="2"/>
          <c:order val="1"/>
          <c:tx>
            <c:strRef>
              <c:f>'PAGE6-图2'!$N$21</c:f>
              <c:strCache>
                <c:ptCount val="1"/>
                <c:pt idx="0">
                  <c:v>保本型</c:v>
                </c:pt>
              </c:strCache>
            </c:strRef>
          </c:tx>
          <c:cat>
            <c:numRef>
              <c:f>'PAGE6-图2'!$L$22:$L$33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'PAGE6-图2'!$N$22:$N$33</c:f>
              <c:numCache>
                <c:formatCode>General</c:formatCode>
                <c:ptCount val="12"/>
                <c:pt idx="2">
                  <c:v>51.9298</c:v>
                </c:pt>
                <c:pt idx="3">
                  <c:v>60.72210000000009</c:v>
                </c:pt>
                <c:pt idx="10">
                  <c:v>406.23319999999927</c:v>
                </c:pt>
                <c:pt idx="11">
                  <c:v>237.81989999999999</c:v>
                </c:pt>
              </c:numCache>
            </c:numRef>
          </c:val>
        </c:ser>
        <c:ser>
          <c:idx val="3"/>
          <c:order val="2"/>
          <c:tx>
            <c:strRef>
              <c:f>'PAGE6-图2'!$O$21</c:f>
              <c:strCache>
                <c:ptCount val="1"/>
                <c:pt idx="0">
                  <c:v>股票型</c:v>
                </c:pt>
              </c:strCache>
            </c:strRef>
          </c:tx>
          <c:cat>
            <c:numRef>
              <c:f>'PAGE6-图2'!$L$22:$L$33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'PAGE6-图2'!$O$22:$O$33</c:f>
              <c:numCache>
                <c:formatCode>General</c:formatCode>
                <c:ptCount val="12"/>
                <c:pt idx="1">
                  <c:v>22.263699999999961</c:v>
                </c:pt>
                <c:pt idx="2">
                  <c:v>44.804000000000002</c:v>
                </c:pt>
                <c:pt idx="3">
                  <c:v>70.815600000000003</c:v>
                </c:pt>
                <c:pt idx="4">
                  <c:v>287.07959999999969</c:v>
                </c:pt>
                <c:pt idx="5">
                  <c:v>1620.3211999999996</c:v>
                </c:pt>
                <c:pt idx="6">
                  <c:v>3415.4642000000003</c:v>
                </c:pt>
                <c:pt idx="7">
                  <c:v>481.41909999999956</c:v>
                </c:pt>
                <c:pt idx="8">
                  <c:v>1192.6520999999998</c:v>
                </c:pt>
                <c:pt idx="9">
                  <c:v>1104.4817</c:v>
                </c:pt>
                <c:pt idx="10">
                  <c:v>769.41839999999991</c:v>
                </c:pt>
                <c:pt idx="11">
                  <c:v>383.7503999999995</c:v>
                </c:pt>
              </c:numCache>
            </c:numRef>
          </c:val>
        </c:ser>
        <c:ser>
          <c:idx val="4"/>
          <c:order val="3"/>
          <c:tx>
            <c:strRef>
              <c:f>'PAGE6-图2'!$P$21</c:f>
              <c:strCache>
                <c:ptCount val="1"/>
                <c:pt idx="0">
                  <c:v>混合型</c:v>
                </c:pt>
              </c:strCache>
            </c:strRef>
          </c:tx>
          <c:cat>
            <c:numRef>
              <c:f>'PAGE6-图2'!$L$22:$L$33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'PAGE6-图2'!$P$22:$P$33</c:f>
              <c:numCache>
                <c:formatCode>General</c:formatCode>
                <c:ptCount val="12"/>
                <c:pt idx="0">
                  <c:v>117.2577</c:v>
                </c:pt>
                <c:pt idx="1">
                  <c:v>343.41859999999917</c:v>
                </c:pt>
                <c:pt idx="2">
                  <c:v>325.22970000000004</c:v>
                </c:pt>
                <c:pt idx="3">
                  <c:v>1096.2127</c:v>
                </c:pt>
                <c:pt idx="4">
                  <c:v>123.49889999999999</c:v>
                </c:pt>
                <c:pt idx="5">
                  <c:v>1354.7373</c:v>
                </c:pt>
                <c:pt idx="6">
                  <c:v>1494.9613000000002</c:v>
                </c:pt>
                <c:pt idx="7">
                  <c:v>120.96549999999999</c:v>
                </c:pt>
                <c:pt idx="8">
                  <c:v>598.16770000000008</c:v>
                </c:pt>
                <c:pt idx="9">
                  <c:v>373.9699</c:v>
                </c:pt>
                <c:pt idx="10">
                  <c:v>88.0518</c:v>
                </c:pt>
                <c:pt idx="11">
                  <c:v>90.047300000000007</c:v>
                </c:pt>
              </c:numCache>
            </c:numRef>
          </c:val>
        </c:ser>
        <c:ser>
          <c:idx val="5"/>
          <c:order val="4"/>
          <c:tx>
            <c:strRef>
              <c:f>'PAGE6-图2'!$Q$21</c:f>
              <c:strCache>
                <c:ptCount val="1"/>
                <c:pt idx="0">
                  <c:v>货币型</c:v>
                </c:pt>
              </c:strCache>
            </c:strRef>
          </c:tx>
          <c:cat>
            <c:numRef>
              <c:f>'PAGE6-图2'!$L$22:$L$33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'PAGE6-图2'!$Q$22:$Q$33</c:f>
              <c:numCache>
                <c:formatCode>General</c:formatCode>
                <c:ptCount val="12"/>
                <c:pt idx="2">
                  <c:v>47.274800000000006</c:v>
                </c:pt>
                <c:pt idx="3">
                  <c:v>419.83669999999955</c:v>
                </c:pt>
                <c:pt idx="4">
                  <c:v>427.9502</c:v>
                </c:pt>
                <c:pt idx="5">
                  <c:v>435.64790000000045</c:v>
                </c:pt>
                <c:pt idx="6">
                  <c:v>47.412600000000005</c:v>
                </c:pt>
                <c:pt idx="8">
                  <c:v>76.280699999999996</c:v>
                </c:pt>
                <c:pt idx="9">
                  <c:v>134.2483</c:v>
                </c:pt>
                <c:pt idx="10">
                  <c:v>125.57139999999998</c:v>
                </c:pt>
                <c:pt idx="11">
                  <c:v>1718.9227000000001</c:v>
                </c:pt>
              </c:numCache>
            </c:numRef>
          </c:val>
        </c:ser>
        <c:ser>
          <c:idx val="6"/>
          <c:order val="5"/>
          <c:tx>
            <c:strRef>
              <c:f>'PAGE6-图2'!$R$21</c:f>
              <c:strCache>
                <c:ptCount val="1"/>
                <c:pt idx="0">
                  <c:v>债券型</c:v>
                </c:pt>
              </c:strCache>
            </c:strRef>
          </c:tx>
          <c:cat>
            <c:numRef>
              <c:f>'PAGE6-图2'!$L$22:$L$33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'PAGE6-图2'!$R$22:$R$33</c:f>
              <c:numCache>
                <c:formatCode>General</c:formatCode>
                <c:ptCount val="12"/>
                <c:pt idx="1">
                  <c:v>51.3279</c:v>
                </c:pt>
                <c:pt idx="2">
                  <c:v>133.90610000000001</c:v>
                </c:pt>
                <c:pt idx="3">
                  <c:v>21.937899999999999</c:v>
                </c:pt>
                <c:pt idx="4">
                  <c:v>114.568</c:v>
                </c:pt>
                <c:pt idx="5">
                  <c:v>212.53620000000001</c:v>
                </c:pt>
                <c:pt idx="6">
                  <c:v>82.611099999999993</c:v>
                </c:pt>
                <c:pt idx="7">
                  <c:v>1050.5099000000005</c:v>
                </c:pt>
                <c:pt idx="8">
                  <c:v>564.18259999999998</c:v>
                </c:pt>
                <c:pt idx="9">
                  <c:v>710.74329999999998</c:v>
                </c:pt>
                <c:pt idx="10">
                  <c:v>818.09399999999994</c:v>
                </c:pt>
                <c:pt idx="11">
                  <c:v>999.8818</c:v>
                </c:pt>
              </c:numCache>
            </c:numRef>
          </c:val>
        </c:ser>
        <c:ser>
          <c:idx val="7"/>
          <c:order val="6"/>
          <c:tx>
            <c:strRef>
              <c:f>'PAGE6-图2'!$S$21</c:f>
              <c:strCache>
                <c:ptCount val="1"/>
                <c:pt idx="0">
                  <c:v>指数型</c:v>
                </c:pt>
              </c:strCache>
            </c:strRef>
          </c:tx>
          <c:cat>
            <c:numRef>
              <c:f>'PAGE6-图2'!$L$22:$L$33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'PAGE6-图2'!$S$22:$S$33</c:f>
              <c:numCache>
                <c:formatCode>General</c:formatCode>
                <c:ptCount val="12"/>
                <c:pt idx="1">
                  <c:v>30.939999999999987</c:v>
                </c:pt>
                <c:pt idx="2">
                  <c:v>75.302599999999998</c:v>
                </c:pt>
                <c:pt idx="3">
                  <c:v>130.8185</c:v>
                </c:pt>
                <c:pt idx="4">
                  <c:v>13.806600000000014</c:v>
                </c:pt>
                <c:pt idx="5">
                  <c:v>182.64299999999997</c:v>
                </c:pt>
                <c:pt idx="6">
                  <c:v>59.420200000000001</c:v>
                </c:pt>
                <c:pt idx="7">
                  <c:v>15.592500000000006</c:v>
                </c:pt>
                <c:pt idx="8">
                  <c:v>1396.2895000000001</c:v>
                </c:pt>
                <c:pt idx="9">
                  <c:v>527.98850000000004</c:v>
                </c:pt>
                <c:pt idx="10">
                  <c:v>360.29659999999893</c:v>
                </c:pt>
                <c:pt idx="11">
                  <c:v>766.9028000000003</c:v>
                </c:pt>
              </c:numCache>
            </c:numRef>
          </c:val>
        </c:ser>
        <c:overlap val="100"/>
        <c:axId val="45869312"/>
        <c:axId val="46403584"/>
      </c:barChart>
      <c:catAx>
        <c:axId val="45869312"/>
        <c:scaling>
          <c:orientation val="minMax"/>
        </c:scaling>
        <c:axPos val="b"/>
        <c:numFmt formatCode="General" sourceLinked="1"/>
        <c:tickLblPos val="nextTo"/>
        <c:crossAx val="46403584"/>
        <c:crosses val="autoZero"/>
        <c:auto val="1"/>
        <c:lblAlgn val="ctr"/>
        <c:lblOffset val="100"/>
      </c:catAx>
      <c:valAx>
        <c:axId val="46403584"/>
        <c:scaling>
          <c:orientation val="minMax"/>
        </c:scaling>
        <c:axPos val="l"/>
        <c:numFmt formatCode="General" sourceLinked="1"/>
        <c:tickLblPos val="nextTo"/>
        <c:crossAx val="45869312"/>
        <c:crosses val="autoZero"/>
        <c:crossBetween val="between"/>
      </c:valAx>
    </c:plotArea>
    <c:legend>
      <c:legendPos val="t"/>
      <c:txPr>
        <a:bodyPr/>
        <a:lstStyle/>
        <a:p>
          <a:pPr>
            <a:defRPr sz="1200"/>
          </a:pPr>
          <a:endParaRPr lang="zh-CN"/>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7.1988407699037624E-2"/>
          <c:y val="5.8491458465399278E-2"/>
          <c:w val="0.87151290463691955"/>
          <c:h val="0.66972174660332084"/>
        </c:manualLayout>
      </c:layout>
      <c:barChart>
        <c:barDir val="col"/>
        <c:grouping val="clustered"/>
        <c:ser>
          <c:idx val="0"/>
          <c:order val="0"/>
          <c:tx>
            <c:strRef>
              <c:f>PAGE15图2完成品!$B$1</c:f>
              <c:strCache>
                <c:ptCount val="1"/>
                <c:pt idx="0">
                  <c:v>南方中证500</c:v>
                </c:pt>
              </c:strCache>
            </c:strRef>
          </c:tx>
          <c:cat>
            <c:strRef>
              <c:f>PAGE15图2完成品!$A$2:$A$10</c:f>
              <c:strCache>
                <c:ptCount val="9"/>
                <c:pt idx="0">
                  <c:v>机械设备</c:v>
                </c:pt>
                <c:pt idx="1">
                  <c:v>电子行业</c:v>
                </c:pt>
                <c:pt idx="2">
                  <c:v>医药生物</c:v>
                </c:pt>
                <c:pt idx="3">
                  <c:v>信息技术</c:v>
                </c:pt>
                <c:pt idx="4">
                  <c:v>石油化工</c:v>
                </c:pt>
                <c:pt idx="5">
                  <c:v>商业贸易</c:v>
                </c:pt>
                <c:pt idx="6">
                  <c:v>食品饮料</c:v>
                </c:pt>
                <c:pt idx="7">
                  <c:v>社会服务</c:v>
                </c:pt>
                <c:pt idx="8">
                  <c:v>文化传播</c:v>
                </c:pt>
              </c:strCache>
            </c:strRef>
          </c:cat>
          <c:val>
            <c:numRef>
              <c:f>PAGE15图2完成品!$B$2:$B$10</c:f>
              <c:numCache>
                <c:formatCode>General</c:formatCode>
                <c:ptCount val="9"/>
                <c:pt idx="0">
                  <c:v>14.72015953063965</c:v>
                </c:pt>
                <c:pt idx="1">
                  <c:v>4.8182206153869629</c:v>
                </c:pt>
                <c:pt idx="2">
                  <c:v>7.0521788597106854</c:v>
                </c:pt>
                <c:pt idx="3">
                  <c:v>4.8412237167358434</c:v>
                </c:pt>
                <c:pt idx="4">
                  <c:v>9.9309654235839719</c:v>
                </c:pt>
                <c:pt idx="5">
                  <c:v>6.9103546142578125</c:v>
                </c:pt>
                <c:pt idx="6">
                  <c:v>5.7488236427307129</c:v>
                </c:pt>
                <c:pt idx="7">
                  <c:v>3.0795035362243648</c:v>
                </c:pt>
                <c:pt idx="8">
                  <c:v>2.0702443122863792</c:v>
                </c:pt>
              </c:numCache>
            </c:numRef>
          </c:val>
        </c:ser>
        <c:ser>
          <c:idx val="1"/>
          <c:order val="1"/>
          <c:tx>
            <c:strRef>
              <c:f>PAGE15图2完成品!$C$1</c:f>
              <c:strCache>
                <c:ptCount val="1"/>
                <c:pt idx="0">
                  <c:v>华夏中小板ETF</c:v>
                </c:pt>
              </c:strCache>
            </c:strRef>
          </c:tx>
          <c:cat>
            <c:strRef>
              <c:f>PAGE15图2完成品!$A$2:$A$10</c:f>
              <c:strCache>
                <c:ptCount val="9"/>
                <c:pt idx="0">
                  <c:v>机械设备</c:v>
                </c:pt>
                <c:pt idx="1">
                  <c:v>电子行业</c:v>
                </c:pt>
                <c:pt idx="2">
                  <c:v>医药生物</c:v>
                </c:pt>
                <c:pt idx="3">
                  <c:v>信息技术</c:v>
                </c:pt>
                <c:pt idx="4">
                  <c:v>石油化工</c:v>
                </c:pt>
                <c:pt idx="5">
                  <c:v>商业贸易</c:v>
                </c:pt>
                <c:pt idx="6">
                  <c:v>食品饮料</c:v>
                </c:pt>
                <c:pt idx="7">
                  <c:v>社会服务</c:v>
                </c:pt>
                <c:pt idx="8">
                  <c:v>文化传播</c:v>
                </c:pt>
              </c:strCache>
            </c:strRef>
          </c:cat>
          <c:val>
            <c:numRef>
              <c:f>PAGE15图2完成品!$C$2:$C$10</c:f>
              <c:numCache>
                <c:formatCode>General</c:formatCode>
                <c:ptCount val="9"/>
                <c:pt idx="0">
                  <c:v>15.10090351104737</c:v>
                </c:pt>
                <c:pt idx="1">
                  <c:v>12.394909858703631</c:v>
                </c:pt>
                <c:pt idx="2">
                  <c:v>10.235724449157715</c:v>
                </c:pt>
                <c:pt idx="3">
                  <c:v>6.6515645980834881</c:v>
                </c:pt>
                <c:pt idx="4">
                  <c:v>7.5562338829040607</c:v>
                </c:pt>
                <c:pt idx="5">
                  <c:v>10.080604553222678</c:v>
                </c:pt>
                <c:pt idx="6">
                  <c:v>8.8978395462036346</c:v>
                </c:pt>
                <c:pt idx="7">
                  <c:v>1.5314524173736572</c:v>
                </c:pt>
                <c:pt idx="8">
                  <c:v>0</c:v>
                </c:pt>
              </c:numCache>
            </c:numRef>
          </c:val>
        </c:ser>
        <c:ser>
          <c:idx val="2"/>
          <c:order val="2"/>
          <c:tx>
            <c:strRef>
              <c:f>PAGE15图2完成品!$D$1</c:f>
              <c:strCache>
                <c:ptCount val="1"/>
                <c:pt idx="0">
                  <c:v>易方达创业板ETF</c:v>
                </c:pt>
              </c:strCache>
            </c:strRef>
          </c:tx>
          <c:cat>
            <c:strRef>
              <c:f>PAGE15图2完成品!$A$2:$A$10</c:f>
              <c:strCache>
                <c:ptCount val="9"/>
                <c:pt idx="0">
                  <c:v>机械设备</c:v>
                </c:pt>
                <c:pt idx="1">
                  <c:v>电子行业</c:v>
                </c:pt>
                <c:pt idx="2">
                  <c:v>医药生物</c:v>
                </c:pt>
                <c:pt idx="3">
                  <c:v>信息技术</c:v>
                </c:pt>
                <c:pt idx="4">
                  <c:v>石油化工</c:v>
                </c:pt>
                <c:pt idx="5">
                  <c:v>商业贸易</c:v>
                </c:pt>
                <c:pt idx="6">
                  <c:v>食品饮料</c:v>
                </c:pt>
                <c:pt idx="7">
                  <c:v>社会服务</c:v>
                </c:pt>
                <c:pt idx="8">
                  <c:v>文化传播</c:v>
                </c:pt>
              </c:strCache>
            </c:strRef>
          </c:cat>
          <c:val>
            <c:numRef>
              <c:f>PAGE15图2完成品!$D$2:$D$10</c:f>
              <c:numCache>
                <c:formatCode>General</c:formatCode>
                <c:ptCount val="9"/>
                <c:pt idx="0">
                  <c:v>22.90532112121582</c:v>
                </c:pt>
                <c:pt idx="1">
                  <c:v>11.68561458587647</c:v>
                </c:pt>
                <c:pt idx="2">
                  <c:v>9.7041177749633789</c:v>
                </c:pt>
                <c:pt idx="3">
                  <c:v>15.401861190795882</c:v>
                </c:pt>
                <c:pt idx="4">
                  <c:v>4.7834901809692463</c:v>
                </c:pt>
                <c:pt idx="5">
                  <c:v>2.7019770145416282</c:v>
                </c:pt>
                <c:pt idx="6">
                  <c:v>2.8101930618286142</c:v>
                </c:pt>
                <c:pt idx="7">
                  <c:v>10.575060844421401</c:v>
                </c:pt>
                <c:pt idx="8">
                  <c:v>10.470254898071307</c:v>
                </c:pt>
              </c:numCache>
            </c:numRef>
          </c:val>
        </c:ser>
        <c:axId val="46620672"/>
        <c:axId val="46622208"/>
      </c:barChart>
      <c:catAx>
        <c:axId val="46620672"/>
        <c:scaling>
          <c:orientation val="minMax"/>
        </c:scaling>
        <c:axPos val="b"/>
        <c:tickLblPos val="nextTo"/>
        <c:crossAx val="46622208"/>
        <c:crosses val="autoZero"/>
        <c:auto val="1"/>
        <c:lblAlgn val="ctr"/>
        <c:lblOffset val="100"/>
      </c:catAx>
      <c:valAx>
        <c:axId val="46622208"/>
        <c:scaling>
          <c:orientation val="minMax"/>
        </c:scaling>
        <c:axPos val="l"/>
        <c:numFmt formatCode="General" sourceLinked="1"/>
        <c:tickLblPos val="nextTo"/>
        <c:crossAx val="46620672"/>
        <c:crosses val="autoZero"/>
        <c:crossBetween val="between"/>
      </c:valAx>
    </c:plotArea>
    <c:legend>
      <c:legendPos val="r"/>
      <c:layout>
        <c:manualLayout>
          <c:xMode val="edge"/>
          <c:yMode val="edge"/>
          <c:x val="0.35739020122484816"/>
          <c:y val="6.8868474773986582E-2"/>
          <c:w val="0.55927646544181953"/>
          <c:h val="0.20451515488178112"/>
        </c:manualLayout>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CN"/>
  <c:chart>
    <c:plotArea>
      <c:layout>
        <c:manualLayout>
          <c:layoutTarget val="inner"/>
          <c:xMode val="edge"/>
          <c:yMode val="edge"/>
          <c:x val="5.7952520694991384E-2"/>
          <c:y val="5.0666251760267948E-2"/>
          <c:w val="0.88198984334792052"/>
          <c:h val="0.68741522057293736"/>
        </c:manualLayout>
      </c:layout>
      <c:barChart>
        <c:barDir val="col"/>
        <c:grouping val="clustered"/>
        <c:ser>
          <c:idx val="0"/>
          <c:order val="0"/>
          <c:tx>
            <c:strRef>
              <c:f>page15图1完成品!$B$1</c:f>
              <c:strCache>
                <c:ptCount val="1"/>
                <c:pt idx="0">
                  <c:v>华夏上证50ETF</c:v>
                </c:pt>
              </c:strCache>
            </c:strRef>
          </c:tx>
          <c:cat>
            <c:strRef>
              <c:f>page15图1完成品!$A$2:$A$10</c:f>
              <c:strCache>
                <c:ptCount val="9"/>
                <c:pt idx="0">
                  <c:v>金融服务</c:v>
                </c:pt>
                <c:pt idx="1">
                  <c:v>采掘行业_x000d_</c:v>
                </c:pt>
                <c:pt idx="2">
                  <c:v>机械设备</c:v>
                </c:pt>
                <c:pt idx="3">
                  <c:v>金属非金属</c:v>
                </c:pt>
                <c:pt idx="4">
                  <c:v>食品饮料</c:v>
                </c:pt>
                <c:pt idx="5">
                  <c:v>建筑行业
</c:v>
                </c:pt>
                <c:pt idx="6">
                  <c:v>信息技术</c:v>
                </c:pt>
                <c:pt idx="7">
                  <c:v>医药生物</c:v>
                </c:pt>
                <c:pt idx="8">
                  <c:v>交通仓储</c:v>
                </c:pt>
              </c:strCache>
            </c:strRef>
          </c:cat>
          <c:val>
            <c:numRef>
              <c:f>page15图1完成品!$B$2:$B$10</c:f>
              <c:numCache>
                <c:formatCode>General</c:formatCode>
                <c:ptCount val="9"/>
                <c:pt idx="0">
                  <c:v>53.318637847900391</c:v>
                </c:pt>
                <c:pt idx="1">
                  <c:v>13.215777397155762</c:v>
                </c:pt>
                <c:pt idx="2">
                  <c:v>6.5004086494445801</c:v>
                </c:pt>
                <c:pt idx="3">
                  <c:v>7.2550663948059082</c:v>
                </c:pt>
                <c:pt idx="4">
                  <c:v>5.6365818977355859</c:v>
                </c:pt>
                <c:pt idx="5">
                  <c:v>3.1242957115173406</c:v>
                </c:pt>
                <c:pt idx="6">
                  <c:v>1.460699796676634</c:v>
                </c:pt>
                <c:pt idx="7">
                  <c:v>0</c:v>
                </c:pt>
                <c:pt idx="8">
                  <c:v>2.0598478317260738</c:v>
                </c:pt>
              </c:numCache>
            </c:numRef>
          </c:val>
        </c:ser>
        <c:ser>
          <c:idx val="1"/>
          <c:order val="1"/>
          <c:tx>
            <c:strRef>
              <c:f>page15图1完成品!$C$1</c:f>
              <c:strCache>
                <c:ptCount val="1"/>
                <c:pt idx="0">
                  <c:v>博时超大盘ETF</c:v>
                </c:pt>
              </c:strCache>
            </c:strRef>
          </c:tx>
          <c:cat>
            <c:strRef>
              <c:f>page15图1完成品!$A$2:$A$10</c:f>
              <c:strCache>
                <c:ptCount val="9"/>
                <c:pt idx="0">
                  <c:v>金融服务</c:v>
                </c:pt>
                <c:pt idx="1">
                  <c:v>采掘行业_x000d_</c:v>
                </c:pt>
                <c:pt idx="2">
                  <c:v>机械设备</c:v>
                </c:pt>
                <c:pt idx="3">
                  <c:v>金属非金属</c:v>
                </c:pt>
                <c:pt idx="4">
                  <c:v>食品饮料</c:v>
                </c:pt>
                <c:pt idx="5">
                  <c:v>建筑行业
</c:v>
                </c:pt>
                <c:pt idx="6">
                  <c:v>信息技术</c:v>
                </c:pt>
                <c:pt idx="7">
                  <c:v>医药生物</c:v>
                </c:pt>
                <c:pt idx="8">
                  <c:v>交通仓储</c:v>
                </c:pt>
              </c:strCache>
            </c:strRef>
          </c:cat>
          <c:val>
            <c:numRef>
              <c:f>page15图1完成品!$C$2:$C$10</c:f>
              <c:numCache>
                <c:formatCode>General</c:formatCode>
                <c:ptCount val="9"/>
                <c:pt idx="0">
                  <c:v>29.032442092895486</c:v>
                </c:pt>
                <c:pt idx="1">
                  <c:v>24.822605133056641</c:v>
                </c:pt>
                <c:pt idx="2">
                  <c:v>7.7368240356445401</c:v>
                </c:pt>
                <c:pt idx="3">
                  <c:v>17.73070907592767</c:v>
                </c:pt>
                <c:pt idx="4">
                  <c:v>5.5737476348877024</c:v>
                </c:pt>
                <c:pt idx="5">
                  <c:v>5.1645655632018901</c:v>
                </c:pt>
                <c:pt idx="6">
                  <c:v>4.1250967979431152</c:v>
                </c:pt>
                <c:pt idx="7">
                  <c:v>0</c:v>
                </c:pt>
                <c:pt idx="8">
                  <c:v>4.6053314208984375</c:v>
                </c:pt>
              </c:numCache>
            </c:numRef>
          </c:val>
        </c:ser>
        <c:ser>
          <c:idx val="2"/>
          <c:order val="2"/>
          <c:tx>
            <c:strRef>
              <c:f>page15图1完成品!$D$1</c:f>
              <c:strCache>
                <c:ptCount val="1"/>
                <c:pt idx="0">
                  <c:v>易方达深证100ETF</c:v>
                </c:pt>
              </c:strCache>
            </c:strRef>
          </c:tx>
          <c:cat>
            <c:strRef>
              <c:f>page15图1完成品!$A$2:$A$10</c:f>
              <c:strCache>
                <c:ptCount val="9"/>
                <c:pt idx="0">
                  <c:v>金融服务</c:v>
                </c:pt>
                <c:pt idx="1">
                  <c:v>采掘行业_x000d_</c:v>
                </c:pt>
                <c:pt idx="2">
                  <c:v>机械设备</c:v>
                </c:pt>
                <c:pt idx="3">
                  <c:v>金属非金属</c:v>
                </c:pt>
                <c:pt idx="4">
                  <c:v>食品饮料</c:v>
                </c:pt>
                <c:pt idx="5">
                  <c:v>建筑行业
</c:v>
                </c:pt>
                <c:pt idx="6">
                  <c:v>信息技术</c:v>
                </c:pt>
                <c:pt idx="7">
                  <c:v>医药生物</c:v>
                </c:pt>
                <c:pt idx="8">
                  <c:v>交通仓储</c:v>
                </c:pt>
              </c:strCache>
            </c:strRef>
          </c:cat>
          <c:val>
            <c:numRef>
              <c:f>page15图1完成品!$D$2:$D$10</c:f>
              <c:numCache>
                <c:formatCode>General</c:formatCode>
                <c:ptCount val="9"/>
                <c:pt idx="0">
                  <c:v>8.9748620986938477</c:v>
                </c:pt>
                <c:pt idx="1">
                  <c:v>6.7284512519836426</c:v>
                </c:pt>
                <c:pt idx="2">
                  <c:v>19.379810333251953</c:v>
                </c:pt>
                <c:pt idx="3">
                  <c:v>11.825165748596191</c:v>
                </c:pt>
                <c:pt idx="4">
                  <c:v>13.760608673095703</c:v>
                </c:pt>
                <c:pt idx="5">
                  <c:v>0.79042118787765359</c:v>
                </c:pt>
                <c:pt idx="6">
                  <c:v>2.4295287132263192</c:v>
                </c:pt>
                <c:pt idx="7">
                  <c:v>5.8456840515136719</c:v>
                </c:pt>
                <c:pt idx="8">
                  <c:v>0</c:v>
                </c:pt>
              </c:numCache>
            </c:numRef>
          </c:val>
        </c:ser>
        <c:ser>
          <c:idx val="3"/>
          <c:order val="3"/>
          <c:tx>
            <c:strRef>
              <c:f>page15图1完成品!$E$1</c:f>
              <c:strCache>
                <c:ptCount val="1"/>
                <c:pt idx="0">
                  <c:v>华泰柏瑞沪深300ETF</c:v>
                </c:pt>
              </c:strCache>
            </c:strRef>
          </c:tx>
          <c:cat>
            <c:strRef>
              <c:f>page15图1完成品!$A$2:$A$10</c:f>
              <c:strCache>
                <c:ptCount val="9"/>
                <c:pt idx="0">
                  <c:v>金融服务</c:v>
                </c:pt>
                <c:pt idx="1">
                  <c:v>采掘行业_x000d_</c:v>
                </c:pt>
                <c:pt idx="2">
                  <c:v>机械设备</c:v>
                </c:pt>
                <c:pt idx="3">
                  <c:v>金属非金属</c:v>
                </c:pt>
                <c:pt idx="4">
                  <c:v>食品饮料</c:v>
                </c:pt>
                <c:pt idx="5">
                  <c:v>建筑行业
</c:v>
                </c:pt>
                <c:pt idx="6">
                  <c:v>信息技术</c:v>
                </c:pt>
                <c:pt idx="7">
                  <c:v>医药生物</c:v>
                </c:pt>
                <c:pt idx="8">
                  <c:v>交通仓储</c:v>
                </c:pt>
              </c:strCache>
            </c:strRef>
          </c:cat>
          <c:val>
            <c:numRef>
              <c:f>page15图1完成品!$E$2:$E$10</c:f>
              <c:numCache>
                <c:formatCode>General</c:formatCode>
                <c:ptCount val="9"/>
                <c:pt idx="0">
                  <c:v>30.509999999999987</c:v>
                </c:pt>
                <c:pt idx="1">
                  <c:v>11.41</c:v>
                </c:pt>
                <c:pt idx="2">
                  <c:v>11.64</c:v>
                </c:pt>
                <c:pt idx="3">
                  <c:v>8.8700000000000028</c:v>
                </c:pt>
                <c:pt idx="4">
                  <c:v>7.3800000000000008</c:v>
                </c:pt>
                <c:pt idx="5">
                  <c:v>2.67</c:v>
                </c:pt>
                <c:pt idx="6">
                  <c:v>3.06</c:v>
                </c:pt>
                <c:pt idx="7">
                  <c:v>4.3199999999999985</c:v>
                </c:pt>
                <c:pt idx="8">
                  <c:v>2.8699999999999997</c:v>
                </c:pt>
              </c:numCache>
            </c:numRef>
          </c:val>
        </c:ser>
        <c:ser>
          <c:idx val="4"/>
          <c:order val="4"/>
          <c:tx>
            <c:strRef>
              <c:f>page15图1完成品!$F$1</c:f>
              <c:strCache>
                <c:ptCount val="1"/>
                <c:pt idx="0">
                  <c:v>华安上证180ETF</c:v>
                </c:pt>
              </c:strCache>
            </c:strRef>
          </c:tx>
          <c:cat>
            <c:strRef>
              <c:f>page15图1完成品!$A$2:$A$10</c:f>
              <c:strCache>
                <c:ptCount val="9"/>
                <c:pt idx="0">
                  <c:v>金融服务</c:v>
                </c:pt>
                <c:pt idx="1">
                  <c:v>采掘行业_x000d_</c:v>
                </c:pt>
                <c:pt idx="2">
                  <c:v>机械设备</c:v>
                </c:pt>
                <c:pt idx="3">
                  <c:v>金属非金属</c:v>
                </c:pt>
                <c:pt idx="4">
                  <c:v>食品饮料</c:v>
                </c:pt>
                <c:pt idx="5">
                  <c:v>建筑行业
</c:v>
                </c:pt>
                <c:pt idx="6">
                  <c:v>信息技术</c:v>
                </c:pt>
                <c:pt idx="7">
                  <c:v>医药生物</c:v>
                </c:pt>
                <c:pt idx="8">
                  <c:v>交通仓储</c:v>
                </c:pt>
              </c:strCache>
            </c:strRef>
          </c:cat>
          <c:val>
            <c:numRef>
              <c:f>page15图1完成品!$F$2:$F$10</c:f>
              <c:numCache>
                <c:formatCode>General</c:formatCode>
                <c:ptCount val="9"/>
                <c:pt idx="0">
                  <c:v>41.066051483154297</c:v>
                </c:pt>
                <c:pt idx="1">
                  <c:v>11.474585533142115</c:v>
                </c:pt>
                <c:pt idx="2">
                  <c:v>8.0611696243286168</c:v>
                </c:pt>
                <c:pt idx="3">
                  <c:v>5.996056079864502</c:v>
                </c:pt>
                <c:pt idx="4">
                  <c:v>4.9004144668578986</c:v>
                </c:pt>
                <c:pt idx="5">
                  <c:v>3.63632488250733</c:v>
                </c:pt>
                <c:pt idx="6">
                  <c:v>2.6917281150817867</c:v>
                </c:pt>
                <c:pt idx="7">
                  <c:v>3.1705632209777832</c:v>
                </c:pt>
                <c:pt idx="8">
                  <c:v>3.1898419857025146</c:v>
                </c:pt>
              </c:numCache>
            </c:numRef>
          </c:val>
        </c:ser>
        <c:axId val="46657536"/>
        <c:axId val="46659072"/>
      </c:barChart>
      <c:catAx>
        <c:axId val="46657536"/>
        <c:scaling>
          <c:orientation val="minMax"/>
        </c:scaling>
        <c:axPos val="b"/>
        <c:tickLblPos val="nextTo"/>
        <c:crossAx val="46659072"/>
        <c:crosses val="autoZero"/>
        <c:auto val="1"/>
        <c:lblAlgn val="ctr"/>
        <c:lblOffset val="100"/>
      </c:catAx>
      <c:valAx>
        <c:axId val="46659072"/>
        <c:scaling>
          <c:orientation val="minMax"/>
        </c:scaling>
        <c:axPos val="l"/>
        <c:numFmt formatCode="General" sourceLinked="1"/>
        <c:tickLblPos val="nextTo"/>
        <c:crossAx val="46657536"/>
        <c:crosses val="autoZero"/>
        <c:crossBetween val="between"/>
      </c:valAx>
    </c:plotArea>
    <c:legend>
      <c:legendPos val="r"/>
      <c:layout>
        <c:manualLayout>
          <c:xMode val="edge"/>
          <c:yMode val="edge"/>
          <c:x val="0.31773299441464925"/>
          <c:y val="8.2026420099196834E-2"/>
          <c:w val="0.58809511394653591"/>
          <c:h val="0.27364788508012222"/>
        </c:manualLayout>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CN"/>
  <c:chart>
    <c:plotArea>
      <c:layout/>
      <c:barChart>
        <c:barDir val="bar"/>
        <c:grouping val="stacked"/>
        <c:ser>
          <c:idx val="0"/>
          <c:order val="0"/>
          <c:tx>
            <c:strRef>
              <c:f>PAGE16图2完成品!$A$2</c:f>
              <c:strCache>
                <c:ptCount val="1"/>
                <c:pt idx="0">
                  <c:v>医药生物</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PAGE16图2完成品!$B$2:$F$2</c:f>
              <c:numCache>
                <c:formatCode>General</c:formatCode>
                <c:ptCount val="5"/>
                <c:pt idx="0">
                  <c:v>66.815856933593565</c:v>
                </c:pt>
                <c:pt idx="1">
                  <c:v>0</c:v>
                </c:pt>
                <c:pt idx="2">
                  <c:v>0.12357214838266387</c:v>
                </c:pt>
                <c:pt idx="3">
                  <c:v>22.96546936035152</c:v>
                </c:pt>
                <c:pt idx="4">
                  <c:v>19.228406906127862</c:v>
                </c:pt>
              </c:numCache>
            </c:numRef>
          </c:val>
        </c:ser>
        <c:ser>
          <c:idx val="1"/>
          <c:order val="1"/>
          <c:tx>
            <c:strRef>
              <c:f>PAGE16图2完成品!$A$3</c:f>
              <c:strCache>
                <c:ptCount val="1"/>
                <c:pt idx="0">
                  <c:v>食品饮料</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PAGE16图2完成品!$B$3:$F$3</c:f>
              <c:numCache>
                <c:formatCode>General</c:formatCode>
                <c:ptCount val="5"/>
                <c:pt idx="0">
                  <c:v>0</c:v>
                </c:pt>
                <c:pt idx="1">
                  <c:v>0</c:v>
                </c:pt>
                <c:pt idx="2">
                  <c:v>42.601276397705078</c:v>
                </c:pt>
                <c:pt idx="3">
                  <c:v>27.674238204956055</c:v>
                </c:pt>
                <c:pt idx="4">
                  <c:v>24.575531005859347</c:v>
                </c:pt>
              </c:numCache>
            </c:numRef>
          </c:val>
        </c:ser>
        <c:ser>
          <c:idx val="2"/>
          <c:order val="2"/>
          <c:tx>
            <c:strRef>
              <c:f>PAGE16图2完成品!$A$4</c:f>
              <c:strCache>
                <c:ptCount val="1"/>
                <c:pt idx="0">
                  <c:v>机械设备</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PAGE16图2完成品!$B$4:$F$4</c:f>
              <c:numCache>
                <c:formatCode>General</c:formatCode>
                <c:ptCount val="5"/>
                <c:pt idx="0">
                  <c:v>4.8384108543395916</c:v>
                </c:pt>
                <c:pt idx="1">
                  <c:v>21.791893005371087</c:v>
                </c:pt>
                <c:pt idx="2">
                  <c:v>13.491808891296387</c:v>
                </c:pt>
                <c:pt idx="3">
                  <c:v>14.870895385742189</c:v>
                </c:pt>
                <c:pt idx="4">
                  <c:v>11.712888717651367</c:v>
                </c:pt>
              </c:numCache>
            </c:numRef>
          </c:val>
        </c:ser>
        <c:ser>
          <c:idx val="3"/>
          <c:order val="3"/>
          <c:tx>
            <c:strRef>
              <c:f>PAGE16图2完成品!$A$5</c:f>
              <c:strCache>
                <c:ptCount val="1"/>
                <c:pt idx="0">
                  <c:v>电子行业</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PAGE16图2完成品!$B$5:$F$5</c:f>
              <c:numCache>
                <c:formatCode>General</c:formatCode>
                <c:ptCount val="5"/>
                <c:pt idx="0">
                  <c:v>0</c:v>
                </c:pt>
                <c:pt idx="1">
                  <c:v>42.204505920410163</c:v>
                </c:pt>
                <c:pt idx="2">
                  <c:v>0.72747248411178589</c:v>
                </c:pt>
                <c:pt idx="3">
                  <c:v>2.4822661876678467</c:v>
                </c:pt>
                <c:pt idx="4">
                  <c:v>2.1167049407958984</c:v>
                </c:pt>
              </c:numCache>
            </c:numRef>
          </c:val>
        </c:ser>
        <c:ser>
          <c:idx val="4"/>
          <c:order val="4"/>
          <c:tx>
            <c:strRef>
              <c:f>PAGE16图2完成品!$A$6</c:f>
              <c:strCache>
                <c:ptCount val="1"/>
                <c:pt idx="0">
                  <c:v>商业贸易</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PAGE16图2完成品!$B$6:$F$6</c:f>
              <c:numCache>
                <c:formatCode>General</c:formatCode>
                <c:ptCount val="5"/>
                <c:pt idx="0">
                  <c:v>7.5099840164184437</c:v>
                </c:pt>
                <c:pt idx="1">
                  <c:v>0</c:v>
                </c:pt>
                <c:pt idx="2">
                  <c:v>17.026754379272461</c:v>
                </c:pt>
                <c:pt idx="3">
                  <c:v>9.1844978332519567</c:v>
                </c:pt>
                <c:pt idx="4">
                  <c:v>7.9497013092041131</c:v>
                </c:pt>
              </c:numCache>
            </c:numRef>
          </c:val>
        </c:ser>
        <c:ser>
          <c:idx val="5"/>
          <c:order val="5"/>
          <c:tx>
            <c:strRef>
              <c:f>PAGE16图2完成品!$A$7</c:f>
              <c:strCache>
                <c:ptCount val="1"/>
                <c:pt idx="0">
                  <c:v>信息技术</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PAGE16图2完成品!$B$7:$F$7</c:f>
              <c:numCache>
                <c:formatCode>General</c:formatCode>
                <c:ptCount val="5"/>
                <c:pt idx="0">
                  <c:v>0</c:v>
                </c:pt>
                <c:pt idx="1">
                  <c:v>20.895790100097656</c:v>
                </c:pt>
                <c:pt idx="2">
                  <c:v>0</c:v>
                </c:pt>
                <c:pt idx="3">
                  <c:v>0</c:v>
                </c:pt>
                <c:pt idx="4">
                  <c:v>5.1846017837524414</c:v>
                </c:pt>
              </c:numCache>
            </c:numRef>
          </c:val>
        </c:ser>
        <c:ser>
          <c:idx val="6"/>
          <c:order val="6"/>
          <c:tx>
            <c:strRef>
              <c:f>PAGE16图2完成品!$A$8</c:f>
              <c:strCache>
                <c:ptCount val="1"/>
                <c:pt idx="0">
                  <c:v>纺织服装</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PAGE16图2完成品!$B$8:$F$8</c:f>
              <c:numCache>
                <c:formatCode>General</c:formatCode>
                <c:ptCount val="5"/>
                <c:pt idx="0">
                  <c:v>0</c:v>
                </c:pt>
                <c:pt idx="1">
                  <c:v>0</c:v>
                </c:pt>
                <c:pt idx="2">
                  <c:v>10.924003601074219</c:v>
                </c:pt>
                <c:pt idx="3">
                  <c:v>3.2620422840118377</c:v>
                </c:pt>
                <c:pt idx="4">
                  <c:v>3.0135936737060551</c:v>
                </c:pt>
              </c:numCache>
            </c:numRef>
          </c:val>
        </c:ser>
        <c:ser>
          <c:idx val="7"/>
          <c:order val="7"/>
          <c:tx>
            <c:strRef>
              <c:f>PAGE16图2完成品!$A$9</c:f>
              <c:strCache>
                <c:ptCount val="1"/>
                <c:pt idx="0">
                  <c:v>文化传播</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PAGE16图2完成品!$B$9:$F$9</c:f>
              <c:numCache>
                <c:formatCode>General</c:formatCode>
                <c:ptCount val="5"/>
                <c:pt idx="0">
                  <c:v>0</c:v>
                </c:pt>
                <c:pt idx="1">
                  <c:v>7.8930325508117676</c:v>
                </c:pt>
                <c:pt idx="2">
                  <c:v>0</c:v>
                </c:pt>
                <c:pt idx="3">
                  <c:v>5.2051301002502441</c:v>
                </c:pt>
                <c:pt idx="4">
                  <c:v>2.3063547611236572</c:v>
                </c:pt>
              </c:numCache>
            </c:numRef>
          </c:val>
        </c:ser>
        <c:ser>
          <c:idx val="8"/>
          <c:order val="8"/>
          <c:tx>
            <c:strRef>
              <c:f>PAGE16图2完成品!$A$10</c:f>
              <c:strCache>
                <c:ptCount val="1"/>
                <c:pt idx="0">
                  <c:v>综合行业</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PAGE16图2完成品!$B$10:$F$10</c:f>
              <c:numCache>
                <c:formatCode>General</c:formatCode>
                <c:ptCount val="5"/>
                <c:pt idx="0">
                  <c:v>0</c:v>
                </c:pt>
                <c:pt idx="1">
                  <c:v>5.1982307434082005</c:v>
                </c:pt>
                <c:pt idx="2">
                  <c:v>0</c:v>
                </c:pt>
                <c:pt idx="3">
                  <c:v>4.5255742073058896</c:v>
                </c:pt>
                <c:pt idx="4">
                  <c:v>2.4277524948120117</c:v>
                </c:pt>
              </c:numCache>
            </c:numRef>
          </c:val>
        </c:ser>
        <c:ser>
          <c:idx val="9"/>
          <c:order val="9"/>
          <c:tx>
            <c:strRef>
              <c:f>PAGE16图2完成品!$A$11</c:f>
              <c:strCache>
                <c:ptCount val="1"/>
                <c:pt idx="0">
                  <c:v>交通仓储</c:v>
                </c:pt>
              </c:strCache>
            </c:strRef>
          </c:tx>
          <c:cat>
            <c:strRef>
              <c:f>PAGE16图2完成品!$B$1:$F$1</c:f>
              <c:strCache>
                <c:ptCount val="5"/>
                <c:pt idx="0">
                  <c:v>易方达医疗</c:v>
                </c:pt>
                <c:pt idx="1">
                  <c:v>TMT50ETF</c:v>
                </c:pt>
                <c:pt idx="2">
                  <c:v>易方达消费</c:v>
                </c:pt>
                <c:pt idx="3">
                  <c:v>消费80ETF</c:v>
                </c:pt>
                <c:pt idx="4">
                  <c:v>国投下游</c:v>
                </c:pt>
              </c:strCache>
            </c:strRef>
          </c:cat>
          <c:val>
            <c:numRef>
              <c:f>PAGE16图2完成品!$B$11:$F$11</c:f>
              <c:numCache>
                <c:formatCode>General</c:formatCode>
                <c:ptCount val="5"/>
                <c:pt idx="0">
                  <c:v>0</c:v>
                </c:pt>
                <c:pt idx="1">
                  <c:v>0</c:v>
                </c:pt>
                <c:pt idx="2">
                  <c:v>0</c:v>
                </c:pt>
                <c:pt idx="3">
                  <c:v>0</c:v>
                </c:pt>
                <c:pt idx="4">
                  <c:v>9.2501039505004883</c:v>
                </c:pt>
              </c:numCache>
            </c:numRef>
          </c:val>
        </c:ser>
        <c:overlap val="100"/>
        <c:axId val="47195648"/>
        <c:axId val="47197184"/>
      </c:barChart>
      <c:catAx>
        <c:axId val="47195648"/>
        <c:scaling>
          <c:orientation val="minMax"/>
        </c:scaling>
        <c:axPos val="l"/>
        <c:tickLblPos val="nextTo"/>
        <c:crossAx val="47197184"/>
        <c:crosses val="autoZero"/>
        <c:auto val="1"/>
        <c:lblAlgn val="ctr"/>
        <c:lblOffset val="100"/>
      </c:catAx>
      <c:valAx>
        <c:axId val="47197184"/>
        <c:scaling>
          <c:orientation val="minMax"/>
          <c:max val="100"/>
        </c:scaling>
        <c:axPos val="b"/>
        <c:majorGridlines/>
        <c:numFmt formatCode="General" sourceLinked="1"/>
        <c:tickLblPos val="nextTo"/>
        <c:crossAx val="47195648"/>
        <c:crosses val="autoZero"/>
        <c:crossBetween val="between"/>
      </c:valAx>
    </c:plotArea>
    <c:legend>
      <c:legendPos val="r"/>
      <c:layout>
        <c:manualLayout>
          <c:xMode val="edge"/>
          <c:yMode val="edge"/>
          <c:x val="0.78615419947506548"/>
          <c:y val="2.739826016649699E-2"/>
          <c:w val="0.18884580052493474"/>
          <c:h val="0.90241884769719161"/>
        </c:manualLayout>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CN"/>
  <c:chart>
    <c:plotArea>
      <c:layout/>
      <c:barChart>
        <c:barDir val="bar"/>
        <c:grouping val="stacked"/>
        <c:ser>
          <c:idx val="4"/>
          <c:order val="0"/>
          <c:tx>
            <c:strRef>
              <c:f>Sheet2!$A$2</c:f>
              <c:strCache>
                <c:ptCount val="1"/>
                <c:pt idx="0">
                  <c:v>采掘行业_x000d_</c:v>
                </c:pt>
              </c:strCache>
            </c:strRef>
          </c:tx>
          <c:cat>
            <c:strRef>
              <c:f>Sheet2!$B$1:$E$1</c:f>
              <c:strCache>
                <c:ptCount val="4"/>
                <c:pt idx="0">
                  <c:v>博时自然资源</c:v>
                </c:pt>
                <c:pt idx="1">
                  <c:v>商品ETF</c:v>
                </c:pt>
                <c:pt idx="2">
                  <c:v>易方达资源</c:v>
                </c:pt>
                <c:pt idx="3">
                  <c:v>180金融ETF</c:v>
                </c:pt>
              </c:strCache>
            </c:strRef>
          </c:cat>
          <c:val>
            <c:numRef>
              <c:f>Sheet2!$B$2:$E$2</c:f>
              <c:numCache>
                <c:formatCode>General</c:formatCode>
                <c:ptCount val="4"/>
                <c:pt idx="0">
                  <c:v>68.39</c:v>
                </c:pt>
                <c:pt idx="1">
                  <c:v>60.048290252685547</c:v>
                </c:pt>
                <c:pt idx="2">
                  <c:v>48.177951812744141</c:v>
                </c:pt>
                <c:pt idx="3">
                  <c:v>0</c:v>
                </c:pt>
              </c:numCache>
            </c:numRef>
          </c:val>
        </c:ser>
        <c:ser>
          <c:idx val="1"/>
          <c:order val="1"/>
          <c:tx>
            <c:strRef>
              <c:f>Sheet2!$A$3</c:f>
              <c:strCache>
                <c:ptCount val="1"/>
                <c:pt idx="0">
                  <c:v>金融服务</c:v>
                </c:pt>
              </c:strCache>
            </c:strRef>
          </c:tx>
          <c:cat>
            <c:strRef>
              <c:f>Sheet2!$B$1:$E$1</c:f>
              <c:strCache>
                <c:ptCount val="4"/>
                <c:pt idx="0">
                  <c:v>博时自然资源</c:v>
                </c:pt>
                <c:pt idx="1">
                  <c:v>商品ETF</c:v>
                </c:pt>
                <c:pt idx="2">
                  <c:v>易方达资源</c:v>
                </c:pt>
                <c:pt idx="3">
                  <c:v>180金融ETF</c:v>
                </c:pt>
              </c:strCache>
            </c:strRef>
          </c:cat>
          <c:val>
            <c:numRef>
              <c:f>Sheet2!$B$3:$E$3</c:f>
              <c:numCache>
                <c:formatCode>General</c:formatCode>
                <c:ptCount val="4"/>
                <c:pt idx="1">
                  <c:v>0</c:v>
                </c:pt>
                <c:pt idx="2">
                  <c:v>0</c:v>
                </c:pt>
                <c:pt idx="3">
                  <c:v>98.389068603515611</c:v>
                </c:pt>
              </c:numCache>
            </c:numRef>
          </c:val>
        </c:ser>
        <c:ser>
          <c:idx val="2"/>
          <c:order val="2"/>
          <c:tx>
            <c:strRef>
              <c:f>Sheet2!$A$4</c:f>
              <c:strCache>
                <c:ptCount val="1"/>
                <c:pt idx="0">
                  <c:v>金属非金属</c:v>
                </c:pt>
              </c:strCache>
            </c:strRef>
          </c:tx>
          <c:cat>
            <c:strRef>
              <c:f>Sheet2!$B$1:$E$1</c:f>
              <c:strCache>
                <c:ptCount val="4"/>
                <c:pt idx="0">
                  <c:v>博时自然资源</c:v>
                </c:pt>
                <c:pt idx="1">
                  <c:v>商品ETF</c:v>
                </c:pt>
                <c:pt idx="2">
                  <c:v>易方达资源</c:v>
                </c:pt>
                <c:pt idx="3">
                  <c:v>180金融ETF</c:v>
                </c:pt>
              </c:strCache>
            </c:strRef>
          </c:cat>
          <c:val>
            <c:numRef>
              <c:f>Sheet2!$B$4:$E$4</c:f>
              <c:numCache>
                <c:formatCode>General</c:formatCode>
                <c:ptCount val="4"/>
                <c:pt idx="0">
                  <c:v>23.610000000000017</c:v>
                </c:pt>
                <c:pt idx="1">
                  <c:v>25.037652969360352</c:v>
                </c:pt>
                <c:pt idx="2">
                  <c:v>15.077539443969735</c:v>
                </c:pt>
                <c:pt idx="3">
                  <c:v>0</c:v>
                </c:pt>
              </c:numCache>
            </c:numRef>
          </c:val>
        </c:ser>
        <c:ser>
          <c:idx val="3"/>
          <c:order val="3"/>
          <c:tx>
            <c:strRef>
              <c:f>Sheet2!$A$5</c:f>
              <c:strCache>
                <c:ptCount val="1"/>
                <c:pt idx="0">
                  <c:v>石油化工</c:v>
                </c:pt>
              </c:strCache>
            </c:strRef>
          </c:tx>
          <c:cat>
            <c:strRef>
              <c:f>Sheet2!$B$1:$E$1</c:f>
              <c:strCache>
                <c:ptCount val="4"/>
                <c:pt idx="0">
                  <c:v>博时自然资源</c:v>
                </c:pt>
                <c:pt idx="1">
                  <c:v>商品ETF</c:v>
                </c:pt>
                <c:pt idx="2">
                  <c:v>易方达资源</c:v>
                </c:pt>
                <c:pt idx="3">
                  <c:v>180金融ETF</c:v>
                </c:pt>
              </c:strCache>
            </c:strRef>
          </c:cat>
          <c:val>
            <c:numRef>
              <c:f>Sheet2!$B$5:$E$5</c:f>
              <c:numCache>
                <c:formatCode>General</c:formatCode>
                <c:ptCount val="4"/>
                <c:pt idx="0">
                  <c:v>0.66000000000000081</c:v>
                </c:pt>
                <c:pt idx="1">
                  <c:v>7.4521007537841824</c:v>
                </c:pt>
                <c:pt idx="2">
                  <c:v>1.4275872707366939</c:v>
                </c:pt>
                <c:pt idx="3">
                  <c:v>0</c:v>
                </c:pt>
              </c:numCache>
            </c:numRef>
          </c:val>
        </c:ser>
        <c:ser>
          <c:idx val="5"/>
          <c:order val="4"/>
          <c:tx>
            <c:strRef>
              <c:f>Sheet2!$A$6</c:f>
              <c:strCache>
                <c:ptCount val="1"/>
                <c:pt idx="0">
                  <c:v>公用事业
</c:v>
                </c:pt>
              </c:strCache>
            </c:strRef>
          </c:tx>
          <c:cat>
            <c:strRef>
              <c:f>Sheet2!$B$1:$E$1</c:f>
              <c:strCache>
                <c:ptCount val="4"/>
                <c:pt idx="0">
                  <c:v>博时自然资源</c:v>
                </c:pt>
                <c:pt idx="1">
                  <c:v>商品ETF</c:v>
                </c:pt>
                <c:pt idx="2">
                  <c:v>易方达资源</c:v>
                </c:pt>
                <c:pt idx="3">
                  <c:v>180金融ETF</c:v>
                </c:pt>
              </c:strCache>
            </c:strRef>
          </c:cat>
          <c:val>
            <c:numRef>
              <c:f>Sheet2!$B$6:$E$6</c:f>
              <c:numCache>
                <c:formatCode>General</c:formatCode>
                <c:ptCount val="4"/>
                <c:pt idx="1">
                  <c:v>0</c:v>
                </c:pt>
                <c:pt idx="2">
                  <c:v>5.9122605323791504</c:v>
                </c:pt>
                <c:pt idx="3">
                  <c:v>0</c:v>
                </c:pt>
              </c:numCache>
            </c:numRef>
          </c:val>
        </c:ser>
        <c:ser>
          <c:idx val="6"/>
          <c:order val="5"/>
          <c:tx>
            <c:strRef>
              <c:f>Sheet2!$A$7</c:f>
              <c:strCache>
                <c:ptCount val="1"/>
                <c:pt idx="0">
                  <c:v>农林渔牧</c:v>
                </c:pt>
              </c:strCache>
            </c:strRef>
          </c:tx>
          <c:cat>
            <c:strRef>
              <c:f>Sheet2!$B$1:$E$1</c:f>
              <c:strCache>
                <c:ptCount val="4"/>
                <c:pt idx="0">
                  <c:v>博时自然资源</c:v>
                </c:pt>
                <c:pt idx="1">
                  <c:v>商品ETF</c:v>
                </c:pt>
                <c:pt idx="2">
                  <c:v>易方达资源</c:v>
                </c:pt>
                <c:pt idx="3">
                  <c:v>180金融ETF</c:v>
                </c:pt>
              </c:strCache>
            </c:strRef>
          </c:cat>
          <c:val>
            <c:numRef>
              <c:f>Sheet2!$B$7:$E$7</c:f>
              <c:numCache>
                <c:formatCode>General</c:formatCode>
                <c:ptCount val="4"/>
                <c:pt idx="0">
                  <c:v>2.2999999999999998</c:v>
                </c:pt>
                <c:pt idx="1">
                  <c:v>2.2825291156768799</c:v>
                </c:pt>
                <c:pt idx="2">
                  <c:v>0</c:v>
                </c:pt>
                <c:pt idx="3">
                  <c:v>0</c:v>
                </c:pt>
              </c:numCache>
            </c:numRef>
          </c:val>
        </c:ser>
        <c:ser>
          <c:idx val="7"/>
          <c:order val="6"/>
          <c:tx>
            <c:strRef>
              <c:f>Sheet2!$A$8</c:f>
              <c:strCache>
                <c:ptCount val="1"/>
                <c:pt idx="0">
                  <c:v>食品饮料</c:v>
                </c:pt>
              </c:strCache>
            </c:strRef>
          </c:tx>
          <c:cat>
            <c:strRef>
              <c:f>Sheet2!$B$1:$E$1</c:f>
              <c:strCache>
                <c:ptCount val="4"/>
                <c:pt idx="0">
                  <c:v>博时自然资源</c:v>
                </c:pt>
                <c:pt idx="1">
                  <c:v>商品ETF</c:v>
                </c:pt>
                <c:pt idx="2">
                  <c:v>易方达资源</c:v>
                </c:pt>
                <c:pt idx="3">
                  <c:v>180金融ETF</c:v>
                </c:pt>
              </c:strCache>
            </c:strRef>
          </c:cat>
          <c:val>
            <c:numRef>
              <c:f>Sheet2!$B$8:$E$8</c:f>
              <c:numCache>
                <c:formatCode>General</c:formatCode>
                <c:ptCount val="4"/>
                <c:pt idx="0">
                  <c:v>2.2999999999999998</c:v>
                </c:pt>
                <c:pt idx="1">
                  <c:v>1.6558456420898438</c:v>
                </c:pt>
                <c:pt idx="2">
                  <c:v>0.25885435938835172</c:v>
                </c:pt>
                <c:pt idx="3">
                  <c:v>0</c:v>
                </c:pt>
              </c:numCache>
            </c:numRef>
          </c:val>
        </c:ser>
        <c:ser>
          <c:idx val="0"/>
          <c:order val="7"/>
          <c:tx>
            <c:strRef>
              <c:f>Sheet2!$A$9</c:f>
              <c:strCache>
                <c:ptCount val="1"/>
                <c:pt idx="0">
                  <c:v>交通仓储</c:v>
                </c:pt>
              </c:strCache>
            </c:strRef>
          </c:tx>
          <c:cat>
            <c:strRef>
              <c:f>Sheet2!$B$1:$E$1</c:f>
              <c:strCache>
                <c:ptCount val="4"/>
                <c:pt idx="0">
                  <c:v>博时自然资源</c:v>
                </c:pt>
                <c:pt idx="1">
                  <c:v>商品ETF</c:v>
                </c:pt>
                <c:pt idx="2">
                  <c:v>易方达资源</c:v>
                </c:pt>
                <c:pt idx="3">
                  <c:v>180金融ETF</c:v>
                </c:pt>
              </c:strCache>
            </c:strRef>
          </c:cat>
          <c:val>
            <c:numRef>
              <c:f>Sheet2!$B$9:$E$9</c:f>
              <c:numCache>
                <c:formatCode>General</c:formatCode>
                <c:ptCount val="4"/>
                <c:pt idx="0">
                  <c:v>0.34</c:v>
                </c:pt>
                <c:pt idx="1">
                  <c:v>0</c:v>
                </c:pt>
                <c:pt idx="2">
                  <c:v>1.0696917772293069</c:v>
                </c:pt>
                <c:pt idx="3">
                  <c:v>0</c:v>
                </c:pt>
              </c:numCache>
            </c:numRef>
          </c:val>
        </c:ser>
        <c:overlap val="100"/>
        <c:axId val="47637632"/>
        <c:axId val="47639168"/>
      </c:barChart>
      <c:catAx>
        <c:axId val="47637632"/>
        <c:scaling>
          <c:orientation val="minMax"/>
        </c:scaling>
        <c:axPos val="l"/>
        <c:tickLblPos val="nextTo"/>
        <c:crossAx val="47639168"/>
        <c:crosses val="autoZero"/>
        <c:auto val="1"/>
        <c:lblAlgn val="ctr"/>
        <c:lblOffset val="100"/>
      </c:catAx>
      <c:valAx>
        <c:axId val="47639168"/>
        <c:scaling>
          <c:orientation val="minMax"/>
        </c:scaling>
        <c:axPos val="b"/>
        <c:majorGridlines/>
        <c:numFmt formatCode="General" sourceLinked="1"/>
        <c:tickLblPos val="nextTo"/>
        <c:crossAx val="47637632"/>
        <c:crosses val="autoZero"/>
        <c:crossBetween val="between"/>
      </c:valAx>
    </c:plotArea>
    <c:legend>
      <c:legendPos val="r"/>
      <c:layout>
        <c:manualLayout>
          <c:xMode val="edge"/>
          <c:yMode val="edge"/>
          <c:x val="0.79567900744714515"/>
          <c:y val="5.8050348478360325E-2"/>
          <c:w val="0.2015214799766516"/>
          <c:h val="0.8838993030432799"/>
        </c:manualLayout>
      </c:layout>
      <c:txPr>
        <a:bodyPr/>
        <a:lstStyle/>
        <a:p>
          <a:pPr>
            <a:defRPr sz="1000"/>
          </a:pPr>
          <a:endParaRPr lang="zh-CN"/>
        </a:p>
      </c:tx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4.3419212962962965E-2"/>
          <c:y val="2.1525642628005503E-2"/>
          <c:w val="0.91765949074074071"/>
          <c:h val="0.956948714744002"/>
        </c:manualLayout>
      </c:layout>
      <c:lineChart>
        <c:grouping val="standard"/>
        <c:ser>
          <c:idx val="0"/>
          <c:order val="0"/>
          <c:tx>
            <c:strRef>
              <c:f>'分级1 (2)'!$C$11</c:f>
              <c:strCache>
                <c:ptCount val="1"/>
                <c:pt idx="0">
                  <c:v>瑞和远见</c:v>
                </c:pt>
              </c:strCache>
            </c:strRef>
          </c:tx>
          <c:marker>
            <c:symbol val="none"/>
          </c:marker>
          <c:cat>
            <c:numRef>
              <c:f>'分级1 (2)'!$A$12:$A$132</c:f>
              <c:numCache>
                <c:formatCode>0.00%</c:formatCode>
                <c:ptCount val="121"/>
                <c:pt idx="0">
                  <c:v>-0.30000000000000032</c:v>
                </c:pt>
                <c:pt idx="1">
                  <c:v>-0.29500000000000032</c:v>
                </c:pt>
                <c:pt idx="2">
                  <c:v>-0.29000000000000031</c:v>
                </c:pt>
                <c:pt idx="3">
                  <c:v>-0.28500000000000031</c:v>
                </c:pt>
                <c:pt idx="4">
                  <c:v>-0.28000000000000008</c:v>
                </c:pt>
                <c:pt idx="5">
                  <c:v>-0.27500000000000002</c:v>
                </c:pt>
                <c:pt idx="6">
                  <c:v>-0.27</c:v>
                </c:pt>
                <c:pt idx="7">
                  <c:v>-0.26500000000000001</c:v>
                </c:pt>
                <c:pt idx="8">
                  <c:v>-0.26</c:v>
                </c:pt>
                <c:pt idx="9">
                  <c:v>-0.255</c:v>
                </c:pt>
                <c:pt idx="10">
                  <c:v>-0.25</c:v>
                </c:pt>
                <c:pt idx="11">
                  <c:v>-0.24500000000000041</c:v>
                </c:pt>
                <c:pt idx="12">
                  <c:v>-0.24000000000000021</c:v>
                </c:pt>
                <c:pt idx="13">
                  <c:v>-0.23500000000000001</c:v>
                </c:pt>
                <c:pt idx="14">
                  <c:v>-0.23</c:v>
                </c:pt>
                <c:pt idx="15">
                  <c:v>-0.22500000000000001</c:v>
                </c:pt>
                <c:pt idx="16">
                  <c:v>-0.22</c:v>
                </c:pt>
                <c:pt idx="17">
                  <c:v>-0.21500000000000041</c:v>
                </c:pt>
                <c:pt idx="18">
                  <c:v>-0.21000000000000021</c:v>
                </c:pt>
                <c:pt idx="19">
                  <c:v>-0.20500000000000004</c:v>
                </c:pt>
                <c:pt idx="20">
                  <c:v>-0.2</c:v>
                </c:pt>
                <c:pt idx="21">
                  <c:v>-0.19500000000000001</c:v>
                </c:pt>
                <c:pt idx="22">
                  <c:v>-0.19</c:v>
                </c:pt>
                <c:pt idx="23">
                  <c:v>-0.18500000000000041</c:v>
                </c:pt>
                <c:pt idx="24">
                  <c:v>-0.18000000000000024</c:v>
                </c:pt>
                <c:pt idx="25">
                  <c:v>-0.17500000000000004</c:v>
                </c:pt>
                <c:pt idx="26">
                  <c:v>-0.17</c:v>
                </c:pt>
                <c:pt idx="27">
                  <c:v>-0.16500000000000001</c:v>
                </c:pt>
                <c:pt idx="28">
                  <c:v>-0.16</c:v>
                </c:pt>
                <c:pt idx="29">
                  <c:v>-0.15500000000000044</c:v>
                </c:pt>
                <c:pt idx="30">
                  <c:v>-0.15000000000000024</c:v>
                </c:pt>
                <c:pt idx="31">
                  <c:v>-0.14500000000000021</c:v>
                </c:pt>
                <c:pt idx="32">
                  <c:v>-0.14000000000000001</c:v>
                </c:pt>
                <c:pt idx="33">
                  <c:v>-0.13500000000000001</c:v>
                </c:pt>
                <c:pt idx="34">
                  <c:v>-0.13</c:v>
                </c:pt>
                <c:pt idx="35">
                  <c:v>-0.125</c:v>
                </c:pt>
                <c:pt idx="36">
                  <c:v>-0.12000000000000002</c:v>
                </c:pt>
                <c:pt idx="37">
                  <c:v>-0.115</c:v>
                </c:pt>
                <c:pt idx="38">
                  <c:v>-0.11</c:v>
                </c:pt>
                <c:pt idx="39">
                  <c:v>-0.10500000000000002</c:v>
                </c:pt>
                <c:pt idx="40">
                  <c:v>-0.1</c:v>
                </c:pt>
                <c:pt idx="41">
                  <c:v>-9.5000000000000043E-2</c:v>
                </c:pt>
                <c:pt idx="42">
                  <c:v>-9.0000000000000024E-2</c:v>
                </c:pt>
                <c:pt idx="43">
                  <c:v>-8.5000000000000006E-2</c:v>
                </c:pt>
                <c:pt idx="44">
                  <c:v>-8.0000000000000043E-2</c:v>
                </c:pt>
                <c:pt idx="45">
                  <c:v>-7.5000000000000011E-2</c:v>
                </c:pt>
                <c:pt idx="46">
                  <c:v>-7.0000000000000021E-2</c:v>
                </c:pt>
                <c:pt idx="47">
                  <c:v>-6.5000000000000002E-2</c:v>
                </c:pt>
                <c:pt idx="48">
                  <c:v>-6.0000000000000032E-2</c:v>
                </c:pt>
                <c:pt idx="49">
                  <c:v>-5.5000000000000014E-2</c:v>
                </c:pt>
                <c:pt idx="50">
                  <c:v>-0.05</c:v>
                </c:pt>
                <c:pt idx="51">
                  <c:v>-4.5000000000000012E-2</c:v>
                </c:pt>
                <c:pt idx="52">
                  <c:v>-4.0000000000000022E-2</c:v>
                </c:pt>
                <c:pt idx="53">
                  <c:v>-3.500000000000001E-2</c:v>
                </c:pt>
                <c:pt idx="54">
                  <c:v>-3.0000000000000002E-2</c:v>
                </c:pt>
                <c:pt idx="55">
                  <c:v>-2.5000000000000001E-2</c:v>
                </c:pt>
                <c:pt idx="56">
                  <c:v>-2.0000000000000011E-2</c:v>
                </c:pt>
                <c:pt idx="57">
                  <c:v>-1.4999999999999998E-2</c:v>
                </c:pt>
                <c:pt idx="58">
                  <c:v>-1.0000000000000005E-2</c:v>
                </c:pt>
                <c:pt idx="59">
                  <c:v>-5.0000000000000114E-3</c:v>
                </c:pt>
                <c:pt idx="60">
                  <c:v>0</c:v>
                </c:pt>
                <c:pt idx="61">
                  <c:v>5.0000000000000114E-3</c:v>
                </c:pt>
                <c:pt idx="62">
                  <c:v>1.0000000000000005E-2</c:v>
                </c:pt>
                <c:pt idx="63">
                  <c:v>1.4999999999999998E-2</c:v>
                </c:pt>
                <c:pt idx="64">
                  <c:v>2.0000000000000011E-2</c:v>
                </c:pt>
                <c:pt idx="65">
                  <c:v>2.5000000000000001E-2</c:v>
                </c:pt>
                <c:pt idx="66">
                  <c:v>3.0000000000000002E-2</c:v>
                </c:pt>
                <c:pt idx="67">
                  <c:v>3.500000000000001E-2</c:v>
                </c:pt>
                <c:pt idx="68">
                  <c:v>4.0000000000000022E-2</c:v>
                </c:pt>
                <c:pt idx="69">
                  <c:v>4.5000000000000012E-2</c:v>
                </c:pt>
                <c:pt idx="70">
                  <c:v>0.05</c:v>
                </c:pt>
                <c:pt idx="71">
                  <c:v>5.5000000000000014E-2</c:v>
                </c:pt>
                <c:pt idx="72">
                  <c:v>6.0000000000000032E-2</c:v>
                </c:pt>
                <c:pt idx="73">
                  <c:v>6.5000000000000002E-2</c:v>
                </c:pt>
                <c:pt idx="74">
                  <c:v>7.0000000000000021E-2</c:v>
                </c:pt>
                <c:pt idx="75">
                  <c:v>7.5000000000000011E-2</c:v>
                </c:pt>
                <c:pt idx="76">
                  <c:v>8.0000000000000043E-2</c:v>
                </c:pt>
                <c:pt idx="77">
                  <c:v>8.5000000000000006E-2</c:v>
                </c:pt>
                <c:pt idx="78">
                  <c:v>9.0000000000000024E-2</c:v>
                </c:pt>
                <c:pt idx="79">
                  <c:v>9.5000000000000043E-2</c:v>
                </c:pt>
                <c:pt idx="80">
                  <c:v>0.1</c:v>
                </c:pt>
                <c:pt idx="81">
                  <c:v>0.10500000000000002</c:v>
                </c:pt>
                <c:pt idx="82">
                  <c:v>0.11</c:v>
                </c:pt>
                <c:pt idx="83">
                  <c:v>0.115</c:v>
                </c:pt>
                <c:pt idx="84">
                  <c:v>0.12000000000000002</c:v>
                </c:pt>
                <c:pt idx="85">
                  <c:v>0.125</c:v>
                </c:pt>
                <c:pt idx="86">
                  <c:v>0.13</c:v>
                </c:pt>
                <c:pt idx="87">
                  <c:v>0.13500000000000001</c:v>
                </c:pt>
                <c:pt idx="88">
                  <c:v>0.14000000000000001</c:v>
                </c:pt>
                <c:pt idx="89">
                  <c:v>0.14500000000000021</c:v>
                </c:pt>
                <c:pt idx="90">
                  <c:v>0.15000000000000024</c:v>
                </c:pt>
                <c:pt idx="91">
                  <c:v>0.15500000000000044</c:v>
                </c:pt>
                <c:pt idx="92">
                  <c:v>0.16</c:v>
                </c:pt>
                <c:pt idx="93">
                  <c:v>0.16500000000000001</c:v>
                </c:pt>
                <c:pt idx="94">
                  <c:v>0.17</c:v>
                </c:pt>
                <c:pt idx="95">
                  <c:v>0.17500000000000004</c:v>
                </c:pt>
                <c:pt idx="96">
                  <c:v>0.18000000000000024</c:v>
                </c:pt>
                <c:pt idx="97">
                  <c:v>0.18500000000000041</c:v>
                </c:pt>
                <c:pt idx="98">
                  <c:v>0.19</c:v>
                </c:pt>
                <c:pt idx="99">
                  <c:v>0.19500000000000001</c:v>
                </c:pt>
                <c:pt idx="100">
                  <c:v>0.2</c:v>
                </c:pt>
                <c:pt idx="101">
                  <c:v>0.20500000000000004</c:v>
                </c:pt>
                <c:pt idx="102">
                  <c:v>0.21000000000000021</c:v>
                </c:pt>
                <c:pt idx="103">
                  <c:v>0.21500000000000041</c:v>
                </c:pt>
                <c:pt idx="104">
                  <c:v>0.22</c:v>
                </c:pt>
                <c:pt idx="105">
                  <c:v>0.22500000000000001</c:v>
                </c:pt>
                <c:pt idx="106">
                  <c:v>0.23</c:v>
                </c:pt>
                <c:pt idx="107">
                  <c:v>0.23500000000000001</c:v>
                </c:pt>
                <c:pt idx="108">
                  <c:v>0.24000000000000021</c:v>
                </c:pt>
                <c:pt idx="109">
                  <c:v>0.24500000000000041</c:v>
                </c:pt>
                <c:pt idx="110">
                  <c:v>0.25</c:v>
                </c:pt>
                <c:pt idx="111">
                  <c:v>0.255</c:v>
                </c:pt>
                <c:pt idx="112">
                  <c:v>0.26</c:v>
                </c:pt>
                <c:pt idx="113">
                  <c:v>0.26500000000000101</c:v>
                </c:pt>
                <c:pt idx="114">
                  <c:v>0.27000000000000102</c:v>
                </c:pt>
                <c:pt idx="115">
                  <c:v>0.27500000000000102</c:v>
                </c:pt>
                <c:pt idx="116">
                  <c:v>0.28000000000000108</c:v>
                </c:pt>
                <c:pt idx="117">
                  <c:v>0.28500000000000097</c:v>
                </c:pt>
                <c:pt idx="118">
                  <c:v>0.29000000000000098</c:v>
                </c:pt>
                <c:pt idx="119">
                  <c:v>0.29500000000000098</c:v>
                </c:pt>
                <c:pt idx="120">
                  <c:v>0.30000000000000132</c:v>
                </c:pt>
              </c:numCache>
            </c:numRef>
          </c:cat>
          <c:val>
            <c:numRef>
              <c:f>'分级1 (2)'!$C$12:$C$132</c:f>
              <c:numCache>
                <c:formatCode>0%</c:formatCode>
                <c:ptCount val="121"/>
                <c:pt idx="0">
                  <c:v>-0.30000000000000032</c:v>
                </c:pt>
                <c:pt idx="1">
                  <c:v>-0.29500000000000032</c:v>
                </c:pt>
                <c:pt idx="2">
                  <c:v>-0.29000000000000031</c:v>
                </c:pt>
                <c:pt idx="3">
                  <c:v>-0.28500000000000031</c:v>
                </c:pt>
                <c:pt idx="4">
                  <c:v>-0.28000000000000008</c:v>
                </c:pt>
                <c:pt idx="5">
                  <c:v>-0.27500000000000002</c:v>
                </c:pt>
                <c:pt idx="6">
                  <c:v>-0.27</c:v>
                </c:pt>
                <c:pt idx="7">
                  <c:v>-0.26500000000000001</c:v>
                </c:pt>
                <c:pt idx="8">
                  <c:v>-0.26</c:v>
                </c:pt>
                <c:pt idx="9">
                  <c:v>-0.255</c:v>
                </c:pt>
                <c:pt idx="10">
                  <c:v>-0.25</c:v>
                </c:pt>
                <c:pt idx="11">
                  <c:v>-0.24500000000000041</c:v>
                </c:pt>
                <c:pt idx="12">
                  <c:v>-0.24000000000000021</c:v>
                </c:pt>
                <c:pt idx="13">
                  <c:v>-0.23500000000000001</c:v>
                </c:pt>
                <c:pt idx="14">
                  <c:v>-0.23</c:v>
                </c:pt>
                <c:pt idx="15">
                  <c:v>-0.22500000000000001</c:v>
                </c:pt>
                <c:pt idx="16">
                  <c:v>-0.22000000000000003</c:v>
                </c:pt>
                <c:pt idx="17">
                  <c:v>-0.21500000000000041</c:v>
                </c:pt>
                <c:pt idx="18">
                  <c:v>-0.21000000000000021</c:v>
                </c:pt>
                <c:pt idx="19">
                  <c:v>-0.20500000000000004</c:v>
                </c:pt>
                <c:pt idx="20">
                  <c:v>-0.2</c:v>
                </c:pt>
                <c:pt idx="21">
                  <c:v>-0.19500000000000001</c:v>
                </c:pt>
                <c:pt idx="22">
                  <c:v>-0.19</c:v>
                </c:pt>
                <c:pt idx="23">
                  <c:v>-0.18500000000000041</c:v>
                </c:pt>
                <c:pt idx="24">
                  <c:v>-0.18000000000000024</c:v>
                </c:pt>
                <c:pt idx="25">
                  <c:v>-0.17500000000000004</c:v>
                </c:pt>
                <c:pt idx="26">
                  <c:v>-0.17000000000000004</c:v>
                </c:pt>
                <c:pt idx="27">
                  <c:v>-0.16500000000000004</c:v>
                </c:pt>
                <c:pt idx="28">
                  <c:v>-0.16000000000000003</c:v>
                </c:pt>
                <c:pt idx="29">
                  <c:v>-0.15500000000000044</c:v>
                </c:pt>
                <c:pt idx="30">
                  <c:v>-0.15000000000000024</c:v>
                </c:pt>
                <c:pt idx="31">
                  <c:v>-0.14500000000000021</c:v>
                </c:pt>
                <c:pt idx="32">
                  <c:v>-0.14000000000000001</c:v>
                </c:pt>
                <c:pt idx="33">
                  <c:v>-0.13500000000000001</c:v>
                </c:pt>
                <c:pt idx="34">
                  <c:v>-0.13</c:v>
                </c:pt>
                <c:pt idx="35">
                  <c:v>-0.125</c:v>
                </c:pt>
                <c:pt idx="36">
                  <c:v>-0.12000000000000002</c:v>
                </c:pt>
                <c:pt idx="37">
                  <c:v>-0.11499999999999998</c:v>
                </c:pt>
                <c:pt idx="38">
                  <c:v>-0.10999999999999989</c:v>
                </c:pt>
                <c:pt idx="39">
                  <c:v>-0.10499999999999998</c:v>
                </c:pt>
                <c:pt idx="40">
                  <c:v>-0.1</c:v>
                </c:pt>
                <c:pt idx="41">
                  <c:v>-9.5000000000000043E-2</c:v>
                </c:pt>
                <c:pt idx="42">
                  <c:v>-9.0000000000000024E-2</c:v>
                </c:pt>
                <c:pt idx="43">
                  <c:v>-8.5000000000000048E-2</c:v>
                </c:pt>
                <c:pt idx="44">
                  <c:v>-8.0000000000000043E-2</c:v>
                </c:pt>
                <c:pt idx="45">
                  <c:v>-7.5000000000000011E-2</c:v>
                </c:pt>
                <c:pt idx="46">
                  <c:v>-7.000000000000009E-2</c:v>
                </c:pt>
                <c:pt idx="47">
                  <c:v>-6.4999999999999974E-2</c:v>
                </c:pt>
                <c:pt idx="48">
                  <c:v>-6.0000000000000102E-2</c:v>
                </c:pt>
                <c:pt idx="49">
                  <c:v>-5.5000000000000084E-2</c:v>
                </c:pt>
                <c:pt idx="50">
                  <c:v>-5.0000000000000093E-2</c:v>
                </c:pt>
                <c:pt idx="51">
                  <c:v>-4.5000000000000082E-2</c:v>
                </c:pt>
                <c:pt idx="52">
                  <c:v>-4.0000000000000063E-2</c:v>
                </c:pt>
                <c:pt idx="53">
                  <c:v>-3.5000000000000045E-2</c:v>
                </c:pt>
                <c:pt idx="54">
                  <c:v>-3.0000000000000051E-2</c:v>
                </c:pt>
                <c:pt idx="55">
                  <c:v>-2.5000000000000046E-2</c:v>
                </c:pt>
                <c:pt idx="56">
                  <c:v>-2.0000000000000202E-2</c:v>
                </c:pt>
                <c:pt idx="57">
                  <c:v>-1.5000000000000025E-2</c:v>
                </c:pt>
                <c:pt idx="58">
                  <c:v>-1.0000000000000021E-2</c:v>
                </c:pt>
                <c:pt idx="59">
                  <c:v>-5.0000000000000114E-3</c:v>
                </c:pt>
                <c:pt idx="60">
                  <c:v>0</c:v>
                </c:pt>
                <c:pt idx="61">
                  <c:v>4.9999999999999116E-3</c:v>
                </c:pt>
                <c:pt idx="62">
                  <c:v>1.0000000000000021E-2</c:v>
                </c:pt>
                <c:pt idx="63">
                  <c:v>1.4999999999999894E-2</c:v>
                </c:pt>
                <c:pt idx="64">
                  <c:v>2.0000000000000032E-2</c:v>
                </c:pt>
                <c:pt idx="65">
                  <c:v>2.4999999999999911E-2</c:v>
                </c:pt>
                <c:pt idx="66">
                  <c:v>3.0000000000000051E-2</c:v>
                </c:pt>
                <c:pt idx="67">
                  <c:v>3.4999999999999934E-2</c:v>
                </c:pt>
                <c:pt idx="68">
                  <c:v>4.0000000000000063E-2</c:v>
                </c:pt>
                <c:pt idx="69">
                  <c:v>4.4999999999999984E-2</c:v>
                </c:pt>
                <c:pt idx="70">
                  <c:v>5.0000000000000093E-2</c:v>
                </c:pt>
                <c:pt idx="71">
                  <c:v>5.5000000000000014E-2</c:v>
                </c:pt>
                <c:pt idx="72">
                  <c:v>6.0000000000000102E-2</c:v>
                </c:pt>
                <c:pt idx="73">
                  <c:v>6.4999999999999974E-2</c:v>
                </c:pt>
                <c:pt idx="74">
                  <c:v>6.9025641025641446E-2</c:v>
                </c:pt>
                <c:pt idx="75">
                  <c:v>7.102564102564092E-2</c:v>
                </c:pt>
                <c:pt idx="76">
                  <c:v>7.3025641025641366E-2</c:v>
                </c:pt>
                <c:pt idx="77">
                  <c:v>7.5025641025640924E-2</c:v>
                </c:pt>
                <c:pt idx="78">
                  <c:v>7.7025641025641439E-2</c:v>
                </c:pt>
                <c:pt idx="79">
                  <c:v>7.9025641025641177E-2</c:v>
                </c:pt>
                <c:pt idx="80">
                  <c:v>8.1025641025641207E-2</c:v>
                </c:pt>
                <c:pt idx="81">
                  <c:v>8.302564102564132E-2</c:v>
                </c:pt>
                <c:pt idx="82">
                  <c:v>8.5025641025641224E-2</c:v>
                </c:pt>
                <c:pt idx="83">
                  <c:v>8.7025641025641226E-2</c:v>
                </c:pt>
                <c:pt idx="84">
                  <c:v>8.9025641025641228E-2</c:v>
                </c:pt>
                <c:pt idx="85">
                  <c:v>9.1025641025641243E-2</c:v>
                </c:pt>
                <c:pt idx="86">
                  <c:v>9.3025641025641342E-2</c:v>
                </c:pt>
                <c:pt idx="87">
                  <c:v>9.5025641025641247E-2</c:v>
                </c:pt>
                <c:pt idx="88">
                  <c:v>9.7025641025641166E-2</c:v>
                </c:pt>
                <c:pt idx="89">
                  <c:v>9.9025641025641264E-2</c:v>
                </c:pt>
                <c:pt idx="90">
                  <c:v>0.10102564102564139</c:v>
                </c:pt>
                <c:pt idx="91">
                  <c:v>0.10302564102564142</c:v>
                </c:pt>
                <c:pt idx="92">
                  <c:v>0.10502564102564167</c:v>
                </c:pt>
                <c:pt idx="93">
                  <c:v>0.10702564102564149</c:v>
                </c:pt>
                <c:pt idx="94">
                  <c:v>0.10902564102564152</c:v>
                </c:pt>
                <c:pt idx="95">
                  <c:v>0.11102564102564136</c:v>
                </c:pt>
                <c:pt idx="96">
                  <c:v>0.11876923076923077</c:v>
                </c:pt>
                <c:pt idx="97">
                  <c:v>0.12676923076923152</c:v>
                </c:pt>
                <c:pt idx="98">
                  <c:v>0.13476923076923142</c:v>
                </c:pt>
                <c:pt idx="99">
                  <c:v>0.14276923076923176</c:v>
                </c:pt>
                <c:pt idx="100">
                  <c:v>0.15076923076923168</c:v>
                </c:pt>
                <c:pt idx="101">
                  <c:v>0.1587692307692323</c:v>
                </c:pt>
                <c:pt idx="102">
                  <c:v>0.16676923076923147</c:v>
                </c:pt>
                <c:pt idx="103">
                  <c:v>0.17476923076923201</c:v>
                </c:pt>
                <c:pt idx="104">
                  <c:v>0.18276923076923193</c:v>
                </c:pt>
                <c:pt idx="105">
                  <c:v>0.19076923076923158</c:v>
                </c:pt>
                <c:pt idx="106">
                  <c:v>0.19876923076923148</c:v>
                </c:pt>
                <c:pt idx="107">
                  <c:v>0.2067692307692314</c:v>
                </c:pt>
                <c:pt idx="108">
                  <c:v>0.21476923076923199</c:v>
                </c:pt>
                <c:pt idx="109">
                  <c:v>0.22276923076923164</c:v>
                </c:pt>
                <c:pt idx="110">
                  <c:v>0.23076923076923175</c:v>
                </c:pt>
                <c:pt idx="111">
                  <c:v>0.23876923076923165</c:v>
                </c:pt>
                <c:pt idx="112">
                  <c:v>0.24676923076923199</c:v>
                </c:pt>
                <c:pt idx="113">
                  <c:v>0.25476923076923264</c:v>
                </c:pt>
                <c:pt idx="114">
                  <c:v>0.26276923076923175</c:v>
                </c:pt>
                <c:pt idx="115">
                  <c:v>0.27076923076923243</c:v>
                </c:pt>
                <c:pt idx="116">
                  <c:v>0.27876923076923266</c:v>
                </c:pt>
                <c:pt idx="117">
                  <c:v>0.28676923076923222</c:v>
                </c:pt>
                <c:pt idx="118">
                  <c:v>0.29476923076923228</c:v>
                </c:pt>
                <c:pt idx="119">
                  <c:v>0.30276923076923234</c:v>
                </c:pt>
                <c:pt idx="120">
                  <c:v>0.3107692307692323</c:v>
                </c:pt>
              </c:numCache>
            </c:numRef>
          </c:val>
        </c:ser>
        <c:ser>
          <c:idx val="1"/>
          <c:order val="1"/>
          <c:tx>
            <c:strRef>
              <c:f>'分级1 (2)'!$D$11</c:f>
              <c:strCache>
                <c:ptCount val="1"/>
                <c:pt idx="0">
                  <c:v>双禧B</c:v>
                </c:pt>
              </c:strCache>
            </c:strRef>
          </c:tx>
          <c:marker>
            <c:symbol val="none"/>
          </c:marker>
          <c:cat>
            <c:numRef>
              <c:f>'分级1 (2)'!$A$12:$A$132</c:f>
              <c:numCache>
                <c:formatCode>0.00%</c:formatCode>
                <c:ptCount val="121"/>
                <c:pt idx="0">
                  <c:v>-0.30000000000000032</c:v>
                </c:pt>
                <c:pt idx="1">
                  <c:v>-0.29500000000000032</c:v>
                </c:pt>
                <c:pt idx="2">
                  <c:v>-0.29000000000000031</c:v>
                </c:pt>
                <c:pt idx="3">
                  <c:v>-0.28500000000000031</c:v>
                </c:pt>
                <c:pt idx="4">
                  <c:v>-0.28000000000000008</c:v>
                </c:pt>
                <c:pt idx="5">
                  <c:v>-0.27500000000000002</c:v>
                </c:pt>
                <c:pt idx="6">
                  <c:v>-0.27</c:v>
                </c:pt>
                <c:pt idx="7">
                  <c:v>-0.26500000000000001</c:v>
                </c:pt>
                <c:pt idx="8">
                  <c:v>-0.26</c:v>
                </c:pt>
                <c:pt idx="9">
                  <c:v>-0.255</c:v>
                </c:pt>
                <c:pt idx="10">
                  <c:v>-0.25</c:v>
                </c:pt>
                <c:pt idx="11">
                  <c:v>-0.24500000000000041</c:v>
                </c:pt>
                <c:pt idx="12">
                  <c:v>-0.24000000000000021</c:v>
                </c:pt>
                <c:pt idx="13">
                  <c:v>-0.23500000000000001</c:v>
                </c:pt>
                <c:pt idx="14">
                  <c:v>-0.23</c:v>
                </c:pt>
                <c:pt idx="15">
                  <c:v>-0.22500000000000001</c:v>
                </c:pt>
                <c:pt idx="16">
                  <c:v>-0.22</c:v>
                </c:pt>
                <c:pt idx="17">
                  <c:v>-0.21500000000000041</c:v>
                </c:pt>
                <c:pt idx="18">
                  <c:v>-0.21000000000000021</c:v>
                </c:pt>
                <c:pt idx="19">
                  <c:v>-0.20500000000000004</c:v>
                </c:pt>
                <c:pt idx="20">
                  <c:v>-0.2</c:v>
                </c:pt>
                <c:pt idx="21">
                  <c:v>-0.19500000000000001</c:v>
                </c:pt>
                <c:pt idx="22">
                  <c:v>-0.19</c:v>
                </c:pt>
                <c:pt idx="23">
                  <c:v>-0.18500000000000041</c:v>
                </c:pt>
                <c:pt idx="24">
                  <c:v>-0.18000000000000024</c:v>
                </c:pt>
                <c:pt idx="25">
                  <c:v>-0.17500000000000004</c:v>
                </c:pt>
                <c:pt idx="26">
                  <c:v>-0.17</c:v>
                </c:pt>
                <c:pt idx="27">
                  <c:v>-0.16500000000000001</c:v>
                </c:pt>
                <c:pt idx="28">
                  <c:v>-0.16</c:v>
                </c:pt>
                <c:pt idx="29">
                  <c:v>-0.15500000000000044</c:v>
                </c:pt>
                <c:pt idx="30">
                  <c:v>-0.15000000000000024</c:v>
                </c:pt>
                <c:pt idx="31">
                  <c:v>-0.14500000000000021</c:v>
                </c:pt>
                <c:pt idx="32">
                  <c:v>-0.14000000000000001</c:v>
                </c:pt>
                <c:pt idx="33">
                  <c:v>-0.13500000000000001</c:v>
                </c:pt>
                <c:pt idx="34">
                  <c:v>-0.13</c:v>
                </c:pt>
                <c:pt idx="35">
                  <c:v>-0.125</c:v>
                </c:pt>
                <c:pt idx="36">
                  <c:v>-0.12000000000000002</c:v>
                </c:pt>
                <c:pt idx="37">
                  <c:v>-0.115</c:v>
                </c:pt>
                <c:pt idx="38">
                  <c:v>-0.11</c:v>
                </c:pt>
                <c:pt idx="39">
                  <c:v>-0.10500000000000002</c:v>
                </c:pt>
                <c:pt idx="40">
                  <c:v>-0.1</c:v>
                </c:pt>
                <c:pt idx="41">
                  <c:v>-9.5000000000000043E-2</c:v>
                </c:pt>
                <c:pt idx="42">
                  <c:v>-9.0000000000000024E-2</c:v>
                </c:pt>
                <c:pt idx="43">
                  <c:v>-8.5000000000000006E-2</c:v>
                </c:pt>
                <c:pt idx="44">
                  <c:v>-8.0000000000000043E-2</c:v>
                </c:pt>
                <c:pt idx="45">
                  <c:v>-7.5000000000000011E-2</c:v>
                </c:pt>
                <c:pt idx="46">
                  <c:v>-7.0000000000000021E-2</c:v>
                </c:pt>
                <c:pt idx="47">
                  <c:v>-6.5000000000000002E-2</c:v>
                </c:pt>
                <c:pt idx="48">
                  <c:v>-6.0000000000000032E-2</c:v>
                </c:pt>
                <c:pt idx="49">
                  <c:v>-5.5000000000000014E-2</c:v>
                </c:pt>
                <c:pt idx="50">
                  <c:v>-0.05</c:v>
                </c:pt>
                <c:pt idx="51">
                  <c:v>-4.5000000000000012E-2</c:v>
                </c:pt>
                <c:pt idx="52">
                  <c:v>-4.0000000000000022E-2</c:v>
                </c:pt>
                <c:pt idx="53">
                  <c:v>-3.500000000000001E-2</c:v>
                </c:pt>
                <c:pt idx="54">
                  <c:v>-3.0000000000000002E-2</c:v>
                </c:pt>
                <c:pt idx="55">
                  <c:v>-2.5000000000000001E-2</c:v>
                </c:pt>
                <c:pt idx="56">
                  <c:v>-2.0000000000000011E-2</c:v>
                </c:pt>
                <c:pt idx="57">
                  <c:v>-1.4999999999999998E-2</c:v>
                </c:pt>
                <c:pt idx="58">
                  <c:v>-1.0000000000000005E-2</c:v>
                </c:pt>
                <c:pt idx="59">
                  <c:v>-5.0000000000000114E-3</c:v>
                </c:pt>
                <c:pt idx="60">
                  <c:v>0</c:v>
                </c:pt>
                <c:pt idx="61">
                  <c:v>5.0000000000000114E-3</c:v>
                </c:pt>
                <c:pt idx="62">
                  <c:v>1.0000000000000005E-2</c:v>
                </c:pt>
                <c:pt idx="63">
                  <c:v>1.4999999999999998E-2</c:v>
                </c:pt>
                <c:pt idx="64">
                  <c:v>2.0000000000000011E-2</c:v>
                </c:pt>
                <c:pt idx="65">
                  <c:v>2.5000000000000001E-2</c:v>
                </c:pt>
                <c:pt idx="66">
                  <c:v>3.0000000000000002E-2</c:v>
                </c:pt>
                <c:pt idx="67">
                  <c:v>3.500000000000001E-2</c:v>
                </c:pt>
                <c:pt idx="68">
                  <c:v>4.0000000000000022E-2</c:v>
                </c:pt>
                <c:pt idx="69">
                  <c:v>4.5000000000000012E-2</c:v>
                </c:pt>
                <c:pt idx="70">
                  <c:v>0.05</c:v>
                </c:pt>
                <c:pt idx="71">
                  <c:v>5.5000000000000014E-2</c:v>
                </c:pt>
                <c:pt idx="72">
                  <c:v>6.0000000000000032E-2</c:v>
                </c:pt>
                <c:pt idx="73">
                  <c:v>6.5000000000000002E-2</c:v>
                </c:pt>
                <c:pt idx="74">
                  <c:v>7.0000000000000021E-2</c:v>
                </c:pt>
                <c:pt idx="75">
                  <c:v>7.5000000000000011E-2</c:v>
                </c:pt>
                <c:pt idx="76">
                  <c:v>8.0000000000000043E-2</c:v>
                </c:pt>
                <c:pt idx="77">
                  <c:v>8.5000000000000006E-2</c:v>
                </c:pt>
                <c:pt idx="78">
                  <c:v>9.0000000000000024E-2</c:v>
                </c:pt>
                <c:pt idx="79">
                  <c:v>9.5000000000000043E-2</c:v>
                </c:pt>
                <c:pt idx="80">
                  <c:v>0.1</c:v>
                </c:pt>
                <c:pt idx="81">
                  <c:v>0.10500000000000002</c:v>
                </c:pt>
                <c:pt idx="82">
                  <c:v>0.11</c:v>
                </c:pt>
                <c:pt idx="83">
                  <c:v>0.115</c:v>
                </c:pt>
                <c:pt idx="84">
                  <c:v>0.12000000000000002</c:v>
                </c:pt>
                <c:pt idx="85">
                  <c:v>0.125</c:v>
                </c:pt>
                <c:pt idx="86">
                  <c:v>0.13</c:v>
                </c:pt>
                <c:pt idx="87">
                  <c:v>0.13500000000000001</c:v>
                </c:pt>
                <c:pt idx="88">
                  <c:v>0.14000000000000001</c:v>
                </c:pt>
                <c:pt idx="89">
                  <c:v>0.14500000000000021</c:v>
                </c:pt>
                <c:pt idx="90">
                  <c:v>0.15000000000000024</c:v>
                </c:pt>
                <c:pt idx="91">
                  <c:v>0.15500000000000044</c:v>
                </c:pt>
                <c:pt idx="92">
                  <c:v>0.16</c:v>
                </c:pt>
                <c:pt idx="93">
                  <c:v>0.16500000000000001</c:v>
                </c:pt>
                <c:pt idx="94">
                  <c:v>0.17</c:v>
                </c:pt>
                <c:pt idx="95">
                  <c:v>0.17500000000000004</c:v>
                </c:pt>
                <c:pt idx="96">
                  <c:v>0.18000000000000024</c:v>
                </c:pt>
                <c:pt idx="97">
                  <c:v>0.18500000000000041</c:v>
                </c:pt>
                <c:pt idx="98">
                  <c:v>0.19</c:v>
                </c:pt>
                <c:pt idx="99">
                  <c:v>0.19500000000000001</c:v>
                </c:pt>
                <c:pt idx="100">
                  <c:v>0.2</c:v>
                </c:pt>
                <c:pt idx="101">
                  <c:v>0.20500000000000004</c:v>
                </c:pt>
                <c:pt idx="102">
                  <c:v>0.21000000000000021</c:v>
                </c:pt>
                <c:pt idx="103">
                  <c:v>0.21500000000000041</c:v>
                </c:pt>
                <c:pt idx="104">
                  <c:v>0.22</c:v>
                </c:pt>
                <c:pt idx="105">
                  <c:v>0.22500000000000001</c:v>
                </c:pt>
                <c:pt idx="106">
                  <c:v>0.23</c:v>
                </c:pt>
                <c:pt idx="107">
                  <c:v>0.23500000000000001</c:v>
                </c:pt>
                <c:pt idx="108">
                  <c:v>0.24000000000000021</c:v>
                </c:pt>
                <c:pt idx="109">
                  <c:v>0.24500000000000041</c:v>
                </c:pt>
                <c:pt idx="110">
                  <c:v>0.25</c:v>
                </c:pt>
                <c:pt idx="111">
                  <c:v>0.255</c:v>
                </c:pt>
                <c:pt idx="112">
                  <c:v>0.26</c:v>
                </c:pt>
                <c:pt idx="113">
                  <c:v>0.26500000000000101</c:v>
                </c:pt>
                <c:pt idx="114">
                  <c:v>0.27000000000000102</c:v>
                </c:pt>
                <c:pt idx="115">
                  <c:v>0.27500000000000102</c:v>
                </c:pt>
                <c:pt idx="116">
                  <c:v>0.28000000000000108</c:v>
                </c:pt>
                <c:pt idx="117">
                  <c:v>0.28500000000000097</c:v>
                </c:pt>
                <c:pt idx="118">
                  <c:v>0.29000000000000098</c:v>
                </c:pt>
                <c:pt idx="119">
                  <c:v>0.29500000000000098</c:v>
                </c:pt>
                <c:pt idx="120">
                  <c:v>0.30000000000000132</c:v>
                </c:pt>
              </c:numCache>
            </c:numRef>
          </c:cat>
          <c:val>
            <c:numRef>
              <c:f>'分级1 (2)'!$D$12:$D$132</c:f>
              <c:numCache>
                <c:formatCode>0%</c:formatCode>
                <c:ptCount val="121"/>
                <c:pt idx="0">
                  <c:v>-0.59924845269673033</c:v>
                </c:pt>
                <c:pt idx="1">
                  <c:v>-0.58926834659593075</c:v>
                </c:pt>
                <c:pt idx="2">
                  <c:v>-0.57928824049513761</c:v>
                </c:pt>
                <c:pt idx="3">
                  <c:v>-0.56930813439434103</c:v>
                </c:pt>
                <c:pt idx="4">
                  <c:v>-0.55932802829354755</c:v>
                </c:pt>
                <c:pt idx="5">
                  <c:v>-0.54934792219274953</c:v>
                </c:pt>
                <c:pt idx="6">
                  <c:v>-0.5393678160919535</c:v>
                </c:pt>
                <c:pt idx="7">
                  <c:v>-0.52938770999115559</c:v>
                </c:pt>
                <c:pt idx="8">
                  <c:v>-0.51940760389036256</c:v>
                </c:pt>
                <c:pt idx="9">
                  <c:v>-0.50942749778956697</c:v>
                </c:pt>
                <c:pt idx="10">
                  <c:v>-0.49944739168877189</c:v>
                </c:pt>
                <c:pt idx="11">
                  <c:v>-0.48946728558797648</c:v>
                </c:pt>
                <c:pt idx="12">
                  <c:v>-0.47948717948718056</c:v>
                </c:pt>
                <c:pt idx="13">
                  <c:v>-0.46950707338638381</c:v>
                </c:pt>
                <c:pt idx="14">
                  <c:v>-0.45952696728559</c:v>
                </c:pt>
                <c:pt idx="15">
                  <c:v>-0.44954686118479348</c:v>
                </c:pt>
                <c:pt idx="16">
                  <c:v>-0.43956675508399734</c:v>
                </c:pt>
                <c:pt idx="17">
                  <c:v>-0.42958664898320204</c:v>
                </c:pt>
                <c:pt idx="18">
                  <c:v>-0.41960654288240584</c:v>
                </c:pt>
                <c:pt idx="19">
                  <c:v>-0.40962643678160932</c:v>
                </c:pt>
                <c:pt idx="20">
                  <c:v>-0.39964633068081434</c:v>
                </c:pt>
                <c:pt idx="21">
                  <c:v>-0.38966622458001782</c:v>
                </c:pt>
                <c:pt idx="22">
                  <c:v>-0.37968611847922296</c:v>
                </c:pt>
                <c:pt idx="23">
                  <c:v>-0.36970601237842632</c:v>
                </c:pt>
                <c:pt idx="24">
                  <c:v>-0.35972590627763124</c:v>
                </c:pt>
                <c:pt idx="25">
                  <c:v>-0.34974580017683476</c:v>
                </c:pt>
                <c:pt idx="26">
                  <c:v>-0.33976569407603896</c:v>
                </c:pt>
                <c:pt idx="27">
                  <c:v>-0.32978558797524576</c:v>
                </c:pt>
                <c:pt idx="28">
                  <c:v>-0.31980548187445018</c:v>
                </c:pt>
                <c:pt idx="29">
                  <c:v>-0.3098253757736541</c:v>
                </c:pt>
                <c:pt idx="30">
                  <c:v>-0.29984526967285796</c:v>
                </c:pt>
                <c:pt idx="31">
                  <c:v>-0.28986516357206188</c:v>
                </c:pt>
                <c:pt idx="32">
                  <c:v>-0.27988505747126435</c:v>
                </c:pt>
                <c:pt idx="33">
                  <c:v>-0.26990495137047027</c:v>
                </c:pt>
                <c:pt idx="34">
                  <c:v>-0.2599248452696748</c:v>
                </c:pt>
                <c:pt idx="35">
                  <c:v>-0.24994473916887797</c:v>
                </c:pt>
                <c:pt idx="36">
                  <c:v>-0.23996463306808191</c:v>
                </c:pt>
                <c:pt idx="37">
                  <c:v>-0.22998452696728555</c:v>
                </c:pt>
                <c:pt idx="38">
                  <c:v>-0.22000442086648991</c:v>
                </c:pt>
                <c:pt idx="39">
                  <c:v>-0.21002431476569394</c:v>
                </c:pt>
                <c:pt idx="40">
                  <c:v>-0.20004420866489844</c:v>
                </c:pt>
                <c:pt idx="41">
                  <c:v>-0.19006410256410294</c:v>
                </c:pt>
                <c:pt idx="42">
                  <c:v>-0.18008399646330694</c:v>
                </c:pt>
                <c:pt idx="43">
                  <c:v>-0.17010389036251106</c:v>
                </c:pt>
                <c:pt idx="44">
                  <c:v>-0.1601237842617147</c:v>
                </c:pt>
                <c:pt idx="45">
                  <c:v>-0.15014367816091945</c:v>
                </c:pt>
                <c:pt idx="46">
                  <c:v>-0.14016357206012398</c:v>
                </c:pt>
                <c:pt idx="47">
                  <c:v>-0.13018346595932795</c:v>
                </c:pt>
                <c:pt idx="48">
                  <c:v>-0.12020335985853257</c:v>
                </c:pt>
                <c:pt idx="49">
                  <c:v>-0.11022325375773696</c:v>
                </c:pt>
                <c:pt idx="50">
                  <c:v>-0.10024314765694112</c:v>
                </c:pt>
                <c:pt idx="51">
                  <c:v>-9.0263041556145174E-2</c:v>
                </c:pt>
                <c:pt idx="52">
                  <c:v>-8.0282935455349369E-2</c:v>
                </c:pt>
                <c:pt idx="53">
                  <c:v>-7.0302829354553523E-2</c:v>
                </c:pt>
                <c:pt idx="54">
                  <c:v>-6.0322723253757933E-2</c:v>
                </c:pt>
                <c:pt idx="55">
                  <c:v>-5.0342617152962163E-2</c:v>
                </c:pt>
                <c:pt idx="56">
                  <c:v>-4.0362511052166504E-2</c:v>
                </c:pt>
                <c:pt idx="57">
                  <c:v>-3.0382404951370571E-2</c:v>
                </c:pt>
                <c:pt idx="58">
                  <c:v>-2.0402298850574735E-2</c:v>
                </c:pt>
                <c:pt idx="59">
                  <c:v>-1.0422192749779081E-2</c:v>
                </c:pt>
                <c:pt idx="60">
                  <c:v>-4.4208664898315612E-4</c:v>
                </c:pt>
                <c:pt idx="61">
                  <c:v>9.5380194518124191E-3</c:v>
                </c:pt>
                <c:pt idx="62">
                  <c:v>1.9518125552608293E-2</c:v>
                </c:pt>
                <c:pt idx="63">
                  <c:v>2.9498231653403841E-2</c:v>
                </c:pt>
                <c:pt idx="64">
                  <c:v>3.9478337754199982E-2</c:v>
                </c:pt>
                <c:pt idx="65">
                  <c:v>4.9458443854995655E-2</c:v>
                </c:pt>
                <c:pt idx="66">
                  <c:v>5.9438549955791703E-2</c:v>
                </c:pt>
                <c:pt idx="67">
                  <c:v>6.9418656056587105E-2</c:v>
                </c:pt>
                <c:pt idx="68">
                  <c:v>7.9398762157382924E-2</c:v>
                </c:pt>
                <c:pt idx="69">
                  <c:v>8.9378868258178742E-2</c:v>
                </c:pt>
                <c:pt idx="70">
                  <c:v>9.9358974358974547E-2</c:v>
                </c:pt>
                <c:pt idx="71">
                  <c:v>0.10933908045977025</c:v>
                </c:pt>
                <c:pt idx="72">
                  <c:v>0.11931918656056605</c:v>
                </c:pt>
                <c:pt idx="73">
                  <c:v>0.12929929266136231</c:v>
                </c:pt>
                <c:pt idx="74">
                  <c:v>0.13927939876215836</c:v>
                </c:pt>
                <c:pt idx="75">
                  <c:v>0.1492595048629535</c:v>
                </c:pt>
                <c:pt idx="76">
                  <c:v>0.15923961096374906</c:v>
                </c:pt>
                <c:pt idx="77">
                  <c:v>0.16921971706454486</c:v>
                </c:pt>
                <c:pt idx="78">
                  <c:v>0.17919982316534094</c:v>
                </c:pt>
                <c:pt idx="79">
                  <c:v>0.18917992926613603</c:v>
                </c:pt>
                <c:pt idx="80">
                  <c:v>0.19916003536693191</c:v>
                </c:pt>
                <c:pt idx="81">
                  <c:v>0.20914014146772864</c:v>
                </c:pt>
                <c:pt idx="82">
                  <c:v>0.21912024756852391</c:v>
                </c:pt>
                <c:pt idx="83">
                  <c:v>0.22910035366931902</c:v>
                </c:pt>
                <c:pt idx="84">
                  <c:v>0.23908045977011491</c:v>
                </c:pt>
                <c:pt idx="85">
                  <c:v>0.24906056587091074</c:v>
                </c:pt>
                <c:pt idx="86">
                  <c:v>0.25904067197170638</c:v>
                </c:pt>
                <c:pt idx="87">
                  <c:v>0.26902077807250313</c:v>
                </c:pt>
                <c:pt idx="88">
                  <c:v>0.27900088417329832</c:v>
                </c:pt>
                <c:pt idx="89">
                  <c:v>0.28898099027409563</c:v>
                </c:pt>
                <c:pt idx="90">
                  <c:v>0.29896109637489054</c:v>
                </c:pt>
                <c:pt idx="91">
                  <c:v>0.30894120247568546</c:v>
                </c:pt>
                <c:pt idx="92">
                  <c:v>0.31892130857648082</c:v>
                </c:pt>
                <c:pt idx="93">
                  <c:v>0.32890141467727785</c:v>
                </c:pt>
                <c:pt idx="94">
                  <c:v>0.33888152077807404</c:v>
                </c:pt>
                <c:pt idx="95">
                  <c:v>0.34886162687886946</c:v>
                </c:pt>
                <c:pt idx="96">
                  <c:v>0.35884173297966515</c:v>
                </c:pt>
                <c:pt idx="97">
                  <c:v>0.36882183908046162</c:v>
                </c:pt>
                <c:pt idx="98">
                  <c:v>0.37880194518125704</c:v>
                </c:pt>
                <c:pt idx="99">
                  <c:v>0.38878205128205323</c:v>
                </c:pt>
                <c:pt idx="100">
                  <c:v>0.39876215738284926</c:v>
                </c:pt>
                <c:pt idx="101">
                  <c:v>0.40874226348364406</c:v>
                </c:pt>
                <c:pt idx="102">
                  <c:v>0.41872236958443987</c:v>
                </c:pt>
                <c:pt idx="103">
                  <c:v>0.42870247568523523</c:v>
                </c:pt>
                <c:pt idx="104">
                  <c:v>0.43868258178603142</c:v>
                </c:pt>
                <c:pt idx="105">
                  <c:v>0.44866268788682706</c:v>
                </c:pt>
                <c:pt idx="106">
                  <c:v>0.45864279398762248</c:v>
                </c:pt>
                <c:pt idx="107">
                  <c:v>0.46862290008841823</c:v>
                </c:pt>
                <c:pt idx="108">
                  <c:v>0.47860300618921331</c:v>
                </c:pt>
                <c:pt idx="109">
                  <c:v>0.48858311229000972</c:v>
                </c:pt>
                <c:pt idx="110">
                  <c:v>0.49856321839080614</c:v>
                </c:pt>
                <c:pt idx="111">
                  <c:v>0.50854332449159989</c:v>
                </c:pt>
                <c:pt idx="112">
                  <c:v>0.51852343059239603</c:v>
                </c:pt>
                <c:pt idx="113">
                  <c:v>0.52850353669319639</c:v>
                </c:pt>
                <c:pt idx="114">
                  <c:v>0.53848364279398919</c:v>
                </c:pt>
                <c:pt idx="115">
                  <c:v>0.54846374889478366</c:v>
                </c:pt>
                <c:pt idx="116">
                  <c:v>0.5584438549955838</c:v>
                </c:pt>
                <c:pt idx="117">
                  <c:v>0.5684239610963765</c:v>
                </c:pt>
                <c:pt idx="118">
                  <c:v>0.57840406719717363</c:v>
                </c:pt>
                <c:pt idx="119">
                  <c:v>0.58838417329796489</c:v>
                </c:pt>
                <c:pt idx="120">
                  <c:v>0.59836427939876358</c:v>
                </c:pt>
              </c:numCache>
            </c:numRef>
          </c:val>
        </c:ser>
        <c:ser>
          <c:idx val="2"/>
          <c:order val="2"/>
          <c:tx>
            <c:strRef>
              <c:f>'分级1 (2)'!$E$11</c:f>
              <c:strCache>
                <c:ptCount val="1"/>
                <c:pt idx="0">
                  <c:v>银华锐进</c:v>
                </c:pt>
              </c:strCache>
            </c:strRef>
          </c:tx>
          <c:marker>
            <c:symbol val="none"/>
          </c:marker>
          <c:cat>
            <c:numRef>
              <c:f>'分级1 (2)'!$A$12:$A$132</c:f>
              <c:numCache>
                <c:formatCode>0.00%</c:formatCode>
                <c:ptCount val="121"/>
                <c:pt idx="0">
                  <c:v>-0.30000000000000032</c:v>
                </c:pt>
                <c:pt idx="1">
                  <c:v>-0.29500000000000032</c:v>
                </c:pt>
                <c:pt idx="2">
                  <c:v>-0.29000000000000031</c:v>
                </c:pt>
                <c:pt idx="3">
                  <c:v>-0.28500000000000031</c:v>
                </c:pt>
                <c:pt idx="4">
                  <c:v>-0.28000000000000008</c:v>
                </c:pt>
                <c:pt idx="5">
                  <c:v>-0.27500000000000002</c:v>
                </c:pt>
                <c:pt idx="6">
                  <c:v>-0.27</c:v>
                </c:pt>
                <c:pt idx="7">
                  <c:v>-0.26500000000000001</c:v>
                </c:pt>
                <c:pt idx="8">
                  <c:v>-0.26</c:v>
                </c:pt>
                <c:pt idx="9">
                  <c:v>-0.255</c:v>
                </c:pt>
                <c:pt idx="10">
                  <c:v>-0.25</c:v>
                </c:pt>
                <c:pt idx="11">
                  <c:v>-0.24500000000000041</c:v>
                </c:pt>
                <c:pt idx="12">
                  <c:v>-0.24000000000000021</c:v>
                </c:pt>
                <c:pt idx="13">
                  <c:v>-0.23500000000000001</c:v>
                </c:pt>
                <c:pt idx="14">
                  <c:v>-0.23</c:v>
                </c:pt>
                <c:pt idx="15">
                  <c:v>-0.22500000000000001</c:v>
                </c:pt>
                <c:pt idx="16">
                  <c:v>-0.22</c:v>
                </c:pt>
                <c:pt idx="17">
                  <c:v>-0.21500000000000041</c:v>
                </c:pt>
                <c:pt idx="18">
                  <c:v>-0.21000000000000021</c:v>
                </c:pt>
                <c:pt idx="19">
                  <c:v>-0.20500000000000004</c:v>
                </c:pt>
                <c:pt idx="20">
                  <c:v>-0.2</c:v>
                </c:pt>
                <c:pt idx="21">
                  <c:v>-0.19500000000000001</c:v>
                </c:pt>
                <c:pt idx="22">
                  <c:v>-0.19</c:v>
                </c:pt>
                <c:pt idx="23">
                  <c:v>-0.18500000000000041</c:v>
                </c:pt>
                <c:pt idx="24">
                  <c:v>-0.18000000000000024</c:v>
                </c:pt>
                <c:pt idx="25">
                  <c:v>-0.17500000000000004</c:v>
                </c:pt>
                <c:pt idx="26">
                  <c:v>-0.17</c:v>
                </c:pt>
                <c:pt idx="27">
                  <c:v>-0.16500000000000001</c:v>
                </c:pt>
                <c:pt idx="28">
                  <c:v>-0.16</c:v>
                </c:pt>
                <c:pt idx="29">
                  <c:v>-0.15500000000000044</c:v>
                </c:pt>
                <c:pt idx="30">
                  <c:v>-0.15000000000000024</c:v>
                </c:pt>
                <c:pt idx="31">
                  <c:v>-0.14500000000000021</c:v>
                </c:pt>
                <c:pt idx="32">
                  <c:v>-0.14000000000000001</c:v>
                </c:pt>
                <c:pt idx="33">
                  <c:v>-0.13500000000000001</c:v>
                </c:pt>
                <c:pt idx="34">
                  <c:v>-0.13</c:v>
                </c:pt>
                <c:pt idx="35">
                  <c:v>-0.125</c:v>
                </c:pt>
                <c:pt idx="36">
                  <c:v>-0.12000000000000002</c:v>
                </c:pt>
                <c:pt idx="37">
                  <c:v>-0.115</c:v>
                </c:pt>
                <c:pt idx="38">
                  <c:v>-0.11</c:v>
                </c:pt>
                <c:pt idx="39">
                  <c:v>-0.10500000000000002</c:v>
                </c:pt>
                <c:pt idx="40">
                  <c:v>-0.1</c:v>
                </c:pt>
                <c:pt idx="41">
                  <c:v>-9.5000000000000043E-2</c:v>
                </c:pt>
                <c:pt idx="42">
                  <c:v>-9.0000000000000024E-2</c:v>
                </c:pt>
                <c:pt idx="43">
                  <c:v>-8.5000000000000006E-2</c:v>
                </c:pt>
                <c:pt idx="44">
                  <c:v>-8.0000000000000043E-2</c:v>
                </c:pt>
                <c:pt idx="45">
                  <c:v>-7.5000000000000011E-2</c:v>
                </c:pt>
                <c:pt idx="46">
                  <c:v>-7.0000000000000021E-2</c:v>
                </c:pt>
                <c:pt idx="47">
                  <c:v>-6.5000000000000002E-2</c:v>
                </c:pt>
                <c:pt idx="48">
                  <c:v>-6.0000000000000032E-2</c:v>
                </c:pt>
                <c:pt idx="49">
                  <c:v>-5.5000000000000014E-2</c:v>
                </c:pt>
                <c:pt idx="50">
                  <c:v>-0.05</c:v>
                </c:pt>
                <c:pt idx="51">
                  <c:v>-4.5000000000000012E-2</c:v>
                </c:pt>
                <c:pt idx="52">
                  <c:v>-4.0000000000000022E-2</c:v>
                </c:pt>
                <c:pt idx="53">
                  <c:v>-3.500000000000001E-2</c:v>
                </c:pt>
                <c:pt idx="54">
                  <c:v>-3.0000000000000002E-2</c:v>
                </c:pt>
                <c:pt idx="55">
                  <c:v>-2.5000000000000001E-2</c:v>
                </c:pt>
                <c:pt idx="56">
                  <c:v>-2.0000000000000011E-2</c:v>
                </c:pt>
                <c:pt idx="57">
                  <c:v>-1.4999999999999998E-2</c:v>
                </c:pt>
                <c:pt idx="58">
                  <c:v>-1.0000000000000005E-2</c:v>
                </c:pt>
                <c:pt idx="59">
                  <c:v>-5.0000000000000114E-3</c:v>
                </c:pt>
                <c:pt idx="60">
                  <c:v>0</c:v>
                </c:pt>
                <c:pt idx="61">
                  <c:v>5.0000000000000114E-3</c:v>
                </c:pt>
                <c:pt idx="62">
                  <c:v>1.0000000000000005E-2</c:v>
                </c:pt>
                <c:pt idx="63">
                  <c:v>1.4999999999999998E-2</c:v>
                </c:pt>
                <c:pt idx="64">
                  <c:v>2.0000000000000011E-2</c:v>
                </c:pt>
                <c:pt idx="65">
                  <c:v>2.5000000000000001E-2</c:v>
                </c:pt>
                <c:pt idx="66">
                  <c:v>3.0000000000000002E-2</c:v>
                </c:pt>
                <c:pt idx="67">
                  <c:v>3.500000000000001E-2</c:v>
                </c:pt>
                <c:pt idx="68">
                  <c:v>4.0000000000000022E-2</c:v>
                </c:pt>
                <c:pt idx="69">
                  <c:v>4.5000000000000012E-2</c:v>
                </c:pt>
                <c:pt idx="70">
                  <c:v>0.05</c:v>
                </c:pt>
                <c:pt idx="71">
                  <c:v>5.5000000000000014E-2</c:v>
                </c:pt>
                <c:pt idx="72">
                  <c:v>6.0000000000000032E-2</c:v>
                </c:pt>
                <c:pt idx="73">
                  <c:v>6.5000000000000002E-2</c:v>
                </c:pt>
                <c:pt idx="74">
                  <c:v>7.0000000000000021E-2</c:v>
                </c:pt>
                <c:pt idx="75">
                  <c:v>7.5000000000000011E-2</c:v>
                </c:pt>
                <c:pt idx="76">
                  <c:v>8.0000000000000043E-2</c:v>
                </c:pt>
                <c:pt idx="77">
                  <c:v>8.5000000000000006E-2</c:v>
                </c:pt>
                <c:pt idx="78">
                  <c:v>9.0000000000000024E-2</c:v>
                </c:pt>
                <c:pt idx="79">
                  <c:v>9.5000000000000043E-2</c:v>
                </c:pt>
                <c:pt idx="80">
                  <c:v>0.1</c:v>
                </c:pt>
                <c:pt idx="81">
                  <c:v>0.10500000000000002</c:v>
                </c:pt>
                <c:pt idx="82">
                  <c:v>0.11</c:v>
                </c:pt>
                <c:pt idx="83">
                  <c:v>0.115</c:v>
                </c:pt>
                <c:pt idx="84">
                  <c:v>0.12000000000000002</c:v>
                </c:pt>
                <c:pt idx="85">
                  <c:v>0.125</c:v>
                </c:pt>
                <c:pt idx="86">
                  <c:v>0.13</c:v>
                </c:pt>
                <c:pt idx="87">
                  <c:v>0.13500000000000001</c:v>
                </c:pt>
                <c:pt idx="88">
                  <c:v>0.14000000000000001</c:v>
                </c:pt>
                <c:pt idx="89">
                  <c:v>0.14500000000000021</c:v>
                </c:pt>
                <c:pt idx="90">
                  <c:v>0.15000000000000024</c:v>
                </c:pt>
                <c:pt idx="91">
                  <c:v>0.15500000000000044</c:v>
                </c:pt>
                <c:pt idx="92">
                  <c:v>0.16</c:v>
                </c:pt>
                <c:pt idx="93">
                  <c:v>0.16500000000000001</c:v>
                </c:pt>
                <c:pt idx="94">
                  <c:v>0.17</c:v>
                </c:pt>
                <c:pt idx="95">
                  <c:v>0.17500000000000004</c:v>
                </c:pt>
                <c:pt idx="96">
                  <c:v>0.18000000000000024</c:v>
                </c:pt>
                <c:pt idx="97">
                  <c:v>0.18500000000000041</c:v>
                </c:pt>
                <c:pt idx="98">
                  <c:v>0.19</c:v>
                </c:pt>
                <c:pt idx="99">
                  <c:v>0.19500000000000001</c:v>
                </c:pt>
                <c:pt idx="100">
                  <c:v>0.2</c:v>
                </c:pt>
                <c:pt idx="101">
                  <c:v>0.20500000000000004</c:v>
                </c:pt>
                <c:pt idx="102">
                  <c:v>0.21000000000000021</c:v>
                </c:pt>
                <c:pt idx="103">
                  <c:v>0.21500000000000041</c:v>
                </c:pt>
                <c:pt idx="104">
                  <c:v>0.22</c:v>
                </c:pt>
                <c:pt idx="105">
                  <c:v>0.22500000000000001</c:v>
                </c:pt>
                <c:pt idx="106">
                  <c:v>0.23</c:v>
                </c:pt>
                <c:pt idx="107">
                  <c:v>0.23500000000000001</c:v>
                </c:pt>
                <c:pt idx="108">
                  <c:v>0.24000000000000021</c:v>
                </c:pt>
                <c:pt idx="109">
                  <c:v>0.24500000000000041</c:v>
                </c:pt>
                <c:pt idx="110">
                  <c:v>0.25</c:v>
                </c:pt>
                <c:pt idx="111">
                  <c:v>0.255</c:v>
                </c:pt>
                <c:pt idx="112">
                  <c:v>0.26</c:v>
                </c:pt>
                <c:pt idx="113">
                  <c:v>0.26500000000000101</c:v>
                </c:pt>
                <c:pt idx="114">
                  <c:v>0.27000000000000102</c:v>
                </c:pt>
                <c:pt idx="115">
                  <c:v>0.27500000000000102</c:v>
                </c:pt>
                <c:pt idx="116">
                  <c:v>0.28000000000000108</c:v>
                </c:pt>
                <c:pt idx="117">
                  <c:v>0.28500000000000097</c:v>
                </c:pt>
                <c:pt idx="118">
                  <c:v>0.29000000000000098</c:v>
                </c:pt>
                <c:pt idx="119">
                  <c:v>0.29500000000000098</c:v>
                </c:pt>
                <c:pt idx="120">
                  <c:v>0.30000000000000132</c:v>
                </c:pt>
              </c:numCache>
            </c:numRef>
          </c:cat>
          <c:val>
            <c:numRef>
              <c:f>'分级1 (2)'!$E$12:$E$132</c:f>
              <c:numCache>
                <c:formatCode>0%</c:formatCode>
                <c:ptCount val="121"/>
                <c:pt idx="0">
                  <c:v>-0.7637181409295356</c:v>
                </c:pt>
                <c:pt idx="1">
                  <c:v>-0.75098950524737662</c:v>
                </c:pt>
                <c:pt idx="2">
                  <c:v>-0.73826086956521753</c:v>
                </c:pt>
                <c:pt idx="3">
                  <c:v>-0.7255322338830581</c:v>
                </c:pt>
                <c:pt idx="4">
                  <c:v>-0.7128035982009</c:v>
                </c:pt>
                <c:pt idx="5">
                  <c:v>-0.70007496251874268</c:v>
                </c:pt>
                <c:pt idx="6">
                  <c:v>-0.68734632683658181</c:v>
                </c:pt>
                <c:pt idx="7">
                  <c:v>-0.67461769115442494</c:v>
                </c:pt>
                <c:pt idx="8">
                  <c:v>-0.66188905547226395</c:v>
                </c:pt>
                <c:pt idx="9">
                  <c:v>-0.64916041979010564</c:v>
                </c:pt>
                <c:pt idx="10">
                  <c:v>-0.6364317841079441</c:v>
                </c:pt>
                <c:pt idx="11">
                  <c:v>-0.62370314842578911</c:v>
                </c:pt>
                <c:pt idx="12">
                  <c:v>-0.61097451274362991</c:v>
                </c:pt>
                <c:pt idx="13">
                  <c:v>-0.59824587706146914</c:v>
                </c:pt>
                <c:pt idx="14">
                  <c:v>-0.58551724137930738</c:v>
                </c:pt>
                <c:pt idx="15">
                  <c:v>-0.57278860569715162</c:v>
                </c:pt>
                <c:pt idx="16">
                  <c:v>-0.56005997001499264</c:v>
                </c:pt>
                <c:pt idx="17">
                  <c:v>-0.54733133433283354</c:v>
                </c:pt>
                <c:pt idx="18">
                  <c:v>-0.53460269865067644</c:v>
                </c:pt>
                <c:pt idx="19">
                  <c:v>-0.52187406296851768</c:v>
                </c:pt>
                <c:pt idx="20">
                  <c:v>-0.5091454272863567</c:v>
                </c:pt>
                <c:pt idx="21">
                  <c:v>-0.49641679160419955</c:v>
                </c:pt>
                <c:pt idx="22">
                  <c:v>-0.48368815592203984</c:v>
                </c:pt>
                <c:pt idx="23">
                  <c:v>-0.47095952023988125</c:v>
                </c:pt>
                <c:pt idx="24">
                  <c:v>-0.45823088455772099</c:v>
                </c:pt>
                <c:pt idx="25">
                  <c:v>-0.44550224887556222</c:v>
                </c:pt>
                <c:pt idx="26">
                  <c:v>-0.43277361319340457</c:v>
                </c:pt>
                <c:pt idx="27">
                  <c:v>-0.42004497751124564</c:v>
                </c:pt>
                <c:pt idx="28">
                  <c:v>-0.40731634182908727</c:v>
                </c:pt>
                <c:pt idx="29">
                  <c:v>-0.39458770614692762</c:v>
                </c:pt>
                <c:pt idx="30">
                  <c:v>-0.38185907046476864</c:v>
                </c:pt>
                <c:pt idx="31">
                  <c:v>-0.36913043478260882</c:v>
                </c:pt>
                <c:pt idx="32">
                  <c:v>-0.35640179910045144</c:v>
                </c:pt>
                <c:pt idx="33">
                  <c:v>-0.34367316341829091</c:v>
                </c:pt>
                <c:pt idx="34">
                  <c:v>-0.33094452773613181</c:v>
                </c:pt>
                <c:pt idx="35">
                  <c:v>-0.31821589205397338</c:v>
                </c:pt>
                <c:pt idx="36">
                  <c:v>-0.30548725637181495</c:v>
                </c:pt>
                <c:pt idx="37">
                  <c:v>-0.29275862068965636</c:v>
                </c:pt>
                <c:pt idx="38">
                  <c:v>-0.28002998500749776</c:v>
                </c:pt>
                <c:pt idx="39">
                  <c:v>-0.26730134932533745</c:v>
                </c:pt>
                <c:pt idx="40">
                  <c:v>-0.25457271364317835</c:v>
                </c:pt>
                <c:pt idx="41">
                  <c:v>-0.24184407796101925</c:v>
                </c:pt>
                <c:pt idx="42">
                  <c:v>-0.22911544227886049</c:v>
                </c:pt>
                <c:pt idx="43">
                  <c:v>-0.21638680659670192</c:v>
                </c:pt>
                <c:pt idx="44">
                  <c:v>-0.20365817091454216</c:v>
                </c:pt>
                <c:pt idx="45">
                  <c:v>-0.19092953523238354</c:v>
                </c:pt>
                <c:pt idx="46">
                  <c:v>-0.17820089955022603</c:v>
                </c:pt>
                <c:pt idx="47">
                  <c:v>-0.16547226386806579</c:v>
                </c:pt>
                <c:pt idx="48">
                  <c:v>-0.15274362818590789</c:v>
                </c:pt>
                <c:pt idx="49">
                  <c:v>-0.14001499250374841</c:v>
                </c:pt>
                <c:pt idx="50">
                  <c:v>-0.1272863568215892</c:v>
                </c:pt>
                <c:pt idx="51">
                  <c:v>-0.11455772113943041</c:v>
                </c:pt>
                <c:pt idx="52">
                  <c:v>-0.10182908545727155</c:v>
                </c:pt>
                <c:pt idx="53">
                  <c:v>-8.9100449775112972E-2</c:v>
                </c:pt>
                <c:pt idx="54">
                  <c:v>-7.6371814092953461E-2</c:v>
                </c:pt>
                <c:pt idx="55">
                  <c:v>-6.3643178410794685E-2</c:v>
                </c:pt>
                <c:pt idx="56">
                  <c:v>-5.0914542728635714E-2</c:v>
                </c:pt>
                <c:pt idx="57">
                  <c:v>-3.8185907046477056E-2</c:v>
                </c:pt>
                <c:pt idx="58">
                  <c:v>-2.5457271364317881E-2</c:v>
                </c:pt>
                <c:pt idx="59">
                  <c:v>-1.27286356821591E-2</c:v>
                </c:pt>
                <c:pt idx="60">
                  <c:v>0</c:v>
                </c:pt>
                <c:pt idx="61">
                  <c:v>1.2728635682158767E-2</c:v>
                </c:pt>
                <c:pt idx="62">
                  <c:v>2.5457271364317802E-2</c:v>
                </c:pt>
                <c:pt idx="63">
                  <c:v>3.8185907046476612E-2</c:v>
                </c:pt>
                <c:pt idx="64">
                  <c:v>5.0914542728635714E-2</c:v>
                </c:pt>
                <c:pt idx="65">
                  <c:v>6.3643178410794365E-2</c:v>
                </c:pt>
                <c:pt idx="66">
                  <c:v>7.6371814092953461E-2</c:v>
                </c:pt>
                <c:pt idx="67">
                  <c:v>8.9100449775112653E-2</c:v>
                </c:pt>
                <c:pt idx="68">
                  <c:v>0.10182908545727162</c:v>
                </c:pt>
                <c:pt idx="69">
                  <c:v>0.11455772113942997</c:v>
                </c:pt>
                <c:pt idx="70">
                  <c:v>0.1272863568215892</c:v>
                </c:pt>
                <c:pt idx="71">
                  <c:v>0.14001499250374794</c:v>
                </c:pt>
                <c:pt idx="72">
                  <c:v>0.15274362818590789</c:v>
                </c:pt>
                <c:pt idx="73">
                  <c:v>0.16547226386806571</c:v>
                </c:pt>
                <c:pt idx="74">
                  <c:v>0.17820089955022603</c:v>
                </c:pt>
                <c:pt idx="75">
                  <c:v>0.19092953523238371</c:v>
                </c:pt>
                <c:pt idx="76">
                  <c:v>0.20365817091454261</c:v>
                </c:pt>
                <c:pt idx="77">
                  <c:v>0.21638680659670192</c:v>
                </c:pt>
                <c:pt idx="78">
                  <c:v>0.22911544227886091</c:v>
                </c:pt>
                <c:pt idx="79">
                  <c:v>0.24184407796101914</c:v>
                </c:pt>
                <c:pt idx="80">
                  <c:v>0.25457271364317857</c:v>
                </c:pt>
                <c:pt idx="81">
                  <c:v>0.26730134932533733</c:v>
                </c:pt>
                <c:pt idx="82">
                  <c:v>0.28002998500749815</c:v>
                </c:pt>
                <c:pt idx="83">
                  <c:v>0.29275862068965641</c:v>
                </c:pt>
                <c:pt idx="84">
                  <c:v>0.30548725637181534</c:v>
                </c:pt>
                <c:pt idx="85">
                  <c:v>0.31821589205397338</c:v>
                </c:pt>
                <c:pt idx="86">
                  <c:v>0.33094452773613181</c:v>
                </c:pt>
                <c:pt idx="87">
                  <c:v>0.34367316341829085</c:v>
                </c:pt>
                <c:pt idx="88">
                  <c:v>0.35640179910045178</c:v>
                </c:pt>
                <c:pt idx="89">
                  <c:v>0.36913043478260882</c:v>
                </c:pt>
                <c:pt idx="90">
                  <c:v>0.38185907046476864</c:v>
                </c:pt>
                <c:pt idx="91">
                  <c:v>0.39458770614692751</c:v>
                </c:pt>
                <c:pt idx="92">
                  <c:v>0.40731634182908688</c:v>
                </c:pt>
                <c:pt idx="93">
                  <c:v>0.42004497751124587</c:v>
                </c:pt>
                <c:pt idx="94">
                  <c:v>0.43277361319340441</c:v>
                </c:pt>
                <c:pt idx="95">
                  <c:v>0.44550224887556222</c:v>
                </c:pt>
                <c:pt idx="96">
                  <c:v>0.45823088455772099</c:v>
                </c:pt>
                <c:pt idx="97">
                  <c:v>0.47095952023988114</c:v>
                </c:pt>
                <c:pt idx="98">
                  <c:v>0.48368815592203951</c:v>
                </c:pt>
                <c:pt idx="99">
                  <c:v>0.49641679160419977</c:v>
                </c:pt>
                <c:pt idx="100">
                  <c:v>0.5091454272863567</c:v>
                </c:pt>
                <c:pt idx="101">
                  <c:v>0.52187406296851768</c:v>
                </c:pt>
                <c:pt idx="102">
                  <c:v>0.53460269865067689</c:v>
                </c:pt>
                <c:pt idx="103">
                  <c:v>0.54733133433283387</c:v>
                </c:pt>
                <c:pt idx="104">
                  <c:v>0.56005997001499264</c:v>
                </c:pt>
                <c:pt idx="105">
                  <c:v>0.57278860569715162</c:v>
                </c:pt>
                <c:pt idx="106">
                  <c:v>0.58551724137930783</c:v>
                </c:pt>
                <c:pt idx="107">
                  <c:v>0.59824587706146892</c:v>
                </c:pt>
                <c:pt idx="108">
                  <c:v>0.61097451274362991</c:v>
                </c:pt>
                <c:pt idx="109">
                  <c:v>0.62370314842578911</c:v>
                </c:pt>
                <c:pt idx="110">
                  <c:v>0.6364317841079441</c:v>
                </c:pt>
                <c:pt idx="111">
                  <c:v>0.64916041979010464</c:v>
                </c:pt>
                <c:pt idx="112">
                  <c:v>0.66188905547226362</c:v>
                </c:pt>
                <c:pt idx="113">
                  <c:v>0.67461769115442782</c:v>
                </c:pt>
                <c:pt idx="114">
                  <c:v>0.68734632683658381</c:v>
                </c:pt>
                <c:pt idx="115">
                  <c:v>0.70007496251874479</c:v>
                </c:pt>
                <c:pt idx="116">
                  <c:v>0.71280359820090267</c:v>
                </c:pt>
                <c:pt idx="117">
                  <c:v>0.72553223388306098</c:v>
                </c:pt>
                <c:pt idx="118">
                  <c:v>0.73826086956521952</c:v>
                </c:pt>
                <c:pt idx="119">
                  <c:v>0.75098950524737962</c:v>
                </c:pt>
                <c:pt idx="120">
                  <c:v>0.76371814092953771</c:v>
                </c:pt>
              </c:numCache>
            </c:numRef>
          </c:val>
        </c:ser>
        <c:ser>
          <c:idx val="3"/>
          <c:order val="3"/>
          <c:tx>
            <c:strRef>
              <c:f>'分级1 (2)'!$F$11</c:f>
              <c:strCache>
                <c:ptCount val="1"/>
                <c:pt idx="0">
                  <c:v>申万进取</c:v>
                </c:pt>
              </c:strCache>
            </c:strRef>
          </c:tx>
          <c:marker>
            <c:symbol val="none"/>
          </c:marker>
          <c:cat>
            <c:numRef>
              <c:f>'分级1 (2)'!$A$12:$A$132</c:f>
              <c:numCache>
                <c:formatCode>0.00%</c:formatCode>
                <c:ptCount val="121"/>
                <c:pt idx="0">
                  <c:v>-0.30000000000000032</c:v>
                </c:pt>
                <c:pt idx="1">
                  <c:v>-0.29500000000000032</c:v>
                </c:pt>
                <c:pt idx="2">
                  <c:v>-0.29000000000000031</c:v>
                </c:pt>
                <c:pt idx="3">
                  <c:v>-0.28500000000000031</c:v>
                </c:pt>
                <c:pt idx="4">
                  <c:v>-0.28000000000000008</c:v>
                </c:pt>
                <c:pt idx="5">
                  <c:v>-0.27500000000000002</c:v>
                </c:pt>
                <c:pt idx="6">
                  <c:v>-0.27</c:v>
                </c:pt>
                <c:pt idx="7">
                  <c:v>-0.26500000000000001</c:v>
                </c:pt>
                <c:pt idx="8">
                  <c:v>-0.26</c:v>
                </c:pt>
                <c:pt idx="9">
                  <c:v>-0.255</c:v>
                </c:pt>
                <c:pt idx="10">
                  <c:v>-0.25</c:v>
                </c:pt>
                <c:pt idx="11">
                  <c:v>-0.24500000000000041</c:v>
                </c:pt>
                <c:pt idx="12">
                  <c:v>-0.24000000000000021</c:v>
                </c:pt>
                <c:pt idx="13">
                  <c:v>-0.23500000000000001</c:v>
                </c:pt>
                <c:pt idx="14">
                  <c:v>-0.23</c:v>
                </c:pt>
                <c:pt idx="15">
                  <c:v>-0.22500000000000001</c:v>
                </c:pt>
                <c:pt idx="16">
                  <c:v>-0.22</c:v>
                </c:pt>
                <c:pt idx="17">
                  <c:v>-0.21500000000000041</c:v>
                </c:pt>
                <c:pt idx="18">
                  <c:v>-0.21000000000000021</c:v>
                </c:pt>
                <c:pt idx="19">
                  <c:v>-0.20500000000000004</c:v>
                </c:pt>
                <c:pt idx="20">
                  <c:v>-0.2</c:v>
                </c:pt>
                <c:pt idx="21">
                  <c:v>-0.19500000000000001</c:v>
                </c:pt>
                <c:pt idx="22">
                  <c:v>-0.19</c:v>
                </c:pt>
                <c:pt idx="23">
                  <c:v>-0.18500000000000041</c:v>
                </c:pt>
                <c:pt idx="24">
                  <c:v>-0.18000000000000024</c:v>
                </c:pt>
                <c:pt idx="25">
                  <c:v>-0.17500000000000004</c:v>
                </c:pt>
                <c:pt idx="26">
                  <c:v>-0.17</c:v>
                </c:pt>
                <c:pt idx="27">
                  <c:v>-0.16500000000000001</c:v>
                </c:pt>
                <c:pt idx="28">
                  <c:v>-0.16</c:v>
                </c:pt>
                <c:pt idx="29">
                  <c:v>-0.15500000000000044</c:v>
                </c:pt>
                <c:pt idx="30">
                  <c:v>-0.15000000000000024</c:v>
                </c:pt>
                <c:pt idx="31">
                  <c:v>-0.14500000000000021</c:v>
                </c:pt>
                <c:pt idx="32">
                  <c:v>-0.14000000000000001</c:v>
                </c:pt>
                <c:pt idx="33">
                  <c:v>-0.13500000000000001</c:v>
                </c:pt>
                <c:pt idx="34">
                  <c:v>-0.13</c:v>
                </c:pt>
                <c:pt idx="35">
                  <c:v>-0.125</c:v>
                </c:pt>
                <c:pt idx="36">
                  <c:v>-0.12000000000000002</c:v>
                </c:pt>
                <c:pt idx="37">
                  <c:v>-0.115</c:v>
                </c:pt>
                <c:pt idx="38">
                  <c:v>-0.11</c:v>
                </c:pt>
                <c:pt idx="39">
                  <c:v>-0.10500000000000002</c:v>
                </c:pt>
                <c:pt idx="40">
                  <c:v>-0.1</c:v>
                </c:pt>
                <c:pt idx="41">
                  <c:v>-9.5000000000000043E-2</c:v>
                </c:pt>
                <c:pt idx="42">
                  <c:v>-9.0000000000000024E-2</c:v>
                </c:pt>
                <c:pt idx="43">
                  <c:v>-8.5000000000000006E-2</c:v>
                </c:pt>
                <c:pt idx="44">
                  <c:v>-8.0000000000000043E-2</c:v>
                </c:pt>
                <c:pt idx="45">
                  <c:v>-7.5000000000000011E-2</c:v>
                </c:pt>
                <c:pt idx="46">
                  <c:v>-7.0000000000000021E-2</c:v>
                </c:pt>
                <c:pt idx="47">
                  <c:v>-6.5000000000000002E-2</c:v>
                </c:pt>
                <c:pt idx="48">
                  <c:v>-6.0000000000000032E-2</c:v>
                </c:pt>
                <c:pt idx="49">
                  <c:v>-5.5000000000000014E-2</c:v>
                </c:pt>
                <c:pt idx="50">
                  <c:v>-0.05</c:v>
                </c:pt>
                <c:pt idx="51">
                  <c:v>-4.5000000000000012E-2</c:v>
                </c:pt>
                <c:pt idx="52">
                  <c:v>-4.0000000000000022E-2</c:v>
                </c:pt>
                <c:pt idx="53">
                  <c:v>-3.500000000000001E-2</c:v>
                </c:pt>
                <c:pt idx="54">
                  <c:v>-3.0000000000000002E-2</c:v>
                </c:pt>
                <c:pt idx="55">
                  <c:v>-2.5000000000000001E-2</c:v>
                </c:pt>
                <c:pt idx="56">
                  <c:v>-2.0000000000000011E-2</c:v>
                </c:pt>
                <c:pt idx="57">
                  <c:v>-1.4999999999999998E-2</c:v>
                </c:pt>
                <c:pt idx="58">
                  <c:v>-1.0000000000000005E-2</c:v>
                </c:pt>
                <c:pt idx="59">
                  <c:v>-5.0000000000000114E-3</c:v>
                </c:pt>
                <c:pt idx="60">
                  <c:v>0</c:v>
                </c:pt>
                <c:pt idx="61">
                  <c:v>5.0000000000000114E-3</c:v>
                </c:pt>
                <c:pt idx="62">
                  <c:v>1.0000000000000005E-2</c:v>
                </c:pt>
                <c:pt idx="63">
                  <c:v>1.4999999999999998E-2</c:v>
                </c:pt>
                <c:pt idx="64">
                  <c:v>2.0000000000000011E-2</c:v>
                </c:pt>
                <c:pt idx="65">
                  <c:v>2.5000000000000001E-2</c:v>
                </c:pt>
                <c:pt idx="66">
                  <c:v>3.0000000000000002E-2</c:v>
                </c:pt>
                <c:pt idx="67">
                  <c:v>3.500000000000001E-2</c:v>
                </c:pt>
                <c:pt idx="68">
                  <c:v>4.0000000000000022E-2</c:v>
                </c:pt>
                <c:pt idx="69">
                  <c:v>4.5000000000000012E-2</c:v>
                </c:pt>
                <c:pt idx="70">
                  <c:v>0.05</c:v>
                </c:pt>
                <c:pt idx="71">
                  <c:v>5.5000000000000014E-2</c:v>
                </c:pt>
                <c:pt idx="72">
                  <c:v>6.0000000000000032E-2</c:v>
                </c:pt>
                <c:pt idx="73">
                  <c:v>6.5000000000000002E-2</c:v>
                </c:pt>
                <c:pt idx="74">
                  <c:v>7.0000000000000021E-2</c:v>
                </c:pt>
                <c:pt idx="75">
                  <c:v>7.5000000000000011E-2</c:v>
                </c:pt>
                <c:pt idx="76">
                  <c:v>8.0000000000000043E-2</c:v>
                </c:pt>
                <c:pt idx="77">
                  <c:v>8.5000000000000006E-2</c:v>
                </c:pt>
                <c:pt idx="78">
                  <c:v>9.0000000000000024E-2</c:v>
                </c:pt>
                <c:pt idx="79">
                  <c:v>9.5000000000000043E-2</c:v>
                </c:pt>
                <c:pt idx="80">
                  <c:v>0.1</c:v>
                </c:pt>
                <c:pt idx="81">
                  <c:v>0.10500000000000002</c:v>
                </c:pt>
                <c:pt idx="82">
                  <c:v>0.11</c:v>
                </c:pt>
                <c:pt idx="83">
                  <c:v>0.115</c:v>
                </c:pt>
                <c:pt idx="84">
                  <c:v>0.12000000000000002</c:v>
                </c:pt>
                <c:pt idx="85">
                  <c:v>0.125</c:v>
                </c:pt>
                <c:pt idx="86">
                  <c:v>0.13</c:v>
                </c:pt>
                <c:pt idx="87">
                  <c:v>0.13500000000000001</c:v>
                </c:pt>
                <c:pt idx="88">
                  <c:v>0.14000000000000001</c:v>
                </c:pt>
                <c:pt idx="89">
                  <c:v>0.14500000000000021</c:v>
                </c:pt>
                <c:pt idx="90">
                  <c:v>0.15000000000000024</c:v>
                </c:pt>
                <c:pt idx="91">
                  <c:v>0.15500000000000044</c:v>
                </c:pt>
                <c:pt idx="92">
                  <c:v>0.16</c:v>
                </c:pt>
                <c:pt idx="93">
                  <c:v>0.16500000000000001</c:v>
                </c:pt>
                <c:pt idx="94">
                  <c:v>0.17</c:v>
                </c:pt>
                <c:pt idx="95">
                  <c:v>0.17500000000000004</c:v>
                </c:pt>
                <c:pt idx="96">
                  <c:v>0.18000000000000024</c:v>
                </c:pt>
                <c:pt idx="97">
                  <c:v>0.18500000000000041</c:v>
                </c:pt>
                <c:pt idx="98">
                  <c:v>0.19</c:v>
                </c:pt>
                <c:pt idx="99">
                  <c:v>0.19500000000000001</c:v>
                </c:pt>
                <c:pt idx="100">
                  <c:v>0.2</c:v>
                </c:pt>
                <c:pt idx="101">
                  <c:v>0.20500000000000004</c:v>
                </c:pt>
                <c:pt idx="102">
                  <c:v>0.21000000000000021</c:v>
                </c:pt>
                <c:pt idx="103">
                  <c:v>0.21500000000000041</c:v>
                </c:pt>
                <c:pt idx="104">
                  <c:v>0.22</c:v>
                </c:pt>
                <c:pt idx="105">
                  <c:v>0.22500000000000001</c:v>
                </c:pt>
                <c:pt idx="106">
                  <c:v>0.23</c:v>
                </c:pt>
                <c:pt idx="107">
                  <c:v>0.23500000000000001</c:v>
                </c:pt>
                <c:pt idx="108">
                  <c:v>0.24000000000000021</c:v>
                </c:pt>
                <c:pt idx="109">
                  <c:v>0.24500000000000041</c:v>
                </c:pt>
                <c:pt idx="110">
                  <c:v>0.25</c:v>
                </c:pt>
                <c:pt idx="111">
                  <c:v>0.255</c:v>
                </c:pt>
                <c:pt idx="112">
                  <c:v>0.26</c:v>
                </c:pt>
                <c:pt idx="113">
                  <c:v>0.26500000000000101</c:v>
                </c:pt>
                <c:pt idx="114">
                  <c:v>0.27000000000000102</c:v>
                </c:pt>
                <c:pt idx="115">
                  <c:v>0.27500000000000102</c:v>
                </c:pt>
                <c:pt idx="116">
                  <c:v>0.28000000000000108</c:v>
                </c:pt>
                <c:pt idx="117">
                  <c:v>0.28500000000000097</c:v>
                </c:pt>
                <c:pt idx="118">
                  <c:v>0.29000000000000098</c:v>
                </c:pt>
                <c:pt idx="119">
                  <c:v>0.29500000000000098</c:v>
                </c:pt>
                <c:pt idx="120">
                  <c:v>0.30000000000000132</c:v>
                </c:pt>
              </c:numCache>
            </c:numRef>
          </c:cat>
          <c:val>
            <c:numRef>
              <c:f>'分级1 (2)'!$F$12:$F$132</c:f>
              <c:numCache>
                <c:formatCode>0%</c:formatCode>
                <c:ptCount val="121"/>
                <c:pt idx="0">
                  <c:v>-1.3459459459459462</c:v>
                </c:pt>
                <c:pt idx="1">
                  <c:v>-1.3235135135135141</c:v>
                </c:pt>
                <c:pt idx="2">
                  <c:v>-1.3010810810810809</c:v>
                </c:pt>
                <c:pt idx="3">
                  <c:v>-1.2786486486486484</c:v>
                </c:pt>
                <c:pt idx="4">
                  <c:v>-1.2562162162162163</c:v>
                </c:pt>
                <c:pt idx="5">
                  <c:v>-1.2337837837837839</c:v>
                </c:pt>
                <c:pt idx="6">
                  <c:v>-1.2113513513513512</c:v>
                </c:pt>
                <c:pt idx="7">
                  <c:v>-1.1889189189189229</c:v>
                </c:pt>
                <c:pt idx="8">
                  <c:v>-1.1664864864864881</c:v>
                </c:pt>
                <c:pt idx="9">
                  <c:v>-1.144054054054054</c:v>
                </c:pt>
                <c:pt idx="10">
                  <c:v>-1.1216216216216217</c:v>
                </c:pt>
                <c:pt idx="11">
                  <c:v>-1.0991891891891894</c:v>
                </c:pt>
                <c:pt idx="12">
                  <c:v>-1.0767567567567606</c:v>
                </c:pt>
                <c:pt idx="13">
                  <c:v>-1.0543243243243239</c:v>
                </c:pt>
                <c:pt idx="14">
                  <c:v>-1.0318918918918916</c:v>
                </c:pt>
                <c:pt idx="15">
                  <c:v>-1.0094594594594553</c:v>
                </c:pt>
                <c:pt idx="16">
                  <c:v>-0.98702702702702649</c:v>
                </c:pt>
                <c:pt idx="17">
                  <c:v>-0.96459459459459695</c:v>
                </c:pt>
                <c:pt idx="18">
                  <c:v>-0.94216216216216009</c:v>
                </c:pt>
                <c:pt idx="19">
                  <c:v>-0.91972972972972977</c:v>
                </c:pt>
                <c:pt idx="20">
                  <c:v>-0.89729729729729735</c:v>
                </c:pt>
                <c:pt idx="21">
                  <c:v>-0.87486486486486492</c:v>
                </c:pt>
                <c:pt idx="22">
                  <c:v>-0.85243243243243194</c:v>
                </c:pt>
                <c:pt idx="23">
                  <c:v>-0.83000000000000063</c:v>
                </c:pt>
                <c:pt idx="24">
                  <c:v>-0.80756756756756509</c:v>
                </c:pt>
                <c:pt idx="25">
                  <c:v>-0.78513513513513555</c:v>
                </c:pt>
                <c:pt idx="26">
                  <c:v>-0.76270270270270268</c:v>
                </c:pt>
                <c:pt idx="27">
                  <c:v>-0.74027027027027226</c:v>
                </c:pt>
                <c:pt idx="28">
                  <c:v>-0.71783783783783761</c:v>
                </c:pt>
                <c:pt idx="29">
                  <c:v>-0.69540540540540563</c:v>
                </c:pt>
                <c:pt idx="30">
                  <c:v>-0.67297297297297365</c:v>
                </c:pt>
                <c:pt idx="31">
                  <c:v>-0.65054054054054256</c:v>
                </c:pt>
                <c:pt idx="32">
                  <c:v>-0.62810810810811024</c:v>
                </c:pt>
                <c:pt idx="33">
                  <c:v>-0.60567567567567993</c:v>
                </c:pt>
                <c:pt idx="34">
                  <c:v>-0.5832432432432425</c:v>
                </c:pt>
                <c:pt idx="35">
                  <c:v>-0.56081081081081063</c:v>
                </c:pt>
                <c:pt idx="36">
                  <c:v>-0.53837837837837865</c:v>
                </c:pt>
                <c:pt idx="37">
                  <c:v>-0.51594594594594556</c:v>
                </c:pt>
                <c:pt idx="38">
                  <c:v>-0.49351351351351336</c:v>
                </c:pt>
                <c:pt idx="39">
                  <c:v>-0.47108108108108132</c:v>
                </c:pt>
                <c:pt idx="40">
                  <c:v>-0.44864864864864862</c:v>
                </c:pt>
                <c:pt idx="41">
                  <c:v>-0.4262162162162163</c:v>
                </c:pt>
                <c:pt idx="42">
                  <c:v>-0.40378378378378388</c:v>
                </c:pt>
                <c:pt idx="43">
                  <c:v>-0.38135135135135184</c:v>
                </c:pt>
                <c:pt idx="44">
                  <c:v>-0.35891891891891964</c:v>
                </c:pt>
                <c:pt idx="45">
                  <c:v>-0.33648648648648766</c:v>
                </c:pt>
                <c:pt idx="46">
                  <c:v>-0.3140540540540554</c:v>
                </c:pt>
                <c:pt idx="47">
                  <c:v>-0.29162162162162131</c:v>
                </c:pt>
                <c:pt idx="48">
                  <c:v>-0.26918918918918888</c:v>
                </c:pt>
                <c:pt idx="49">
                  <c:v>-0.24675675675675671</c:v>
                </c:pt>
                <c:pt idx="50">
                  <c:v>-0.22432432432432414</c:v>
                </c:pt>
                <c:pt idx="51">
                  <c:v>-0.20189189189189263</c:v>
                </c:pt>
                <c:pt idx="52">
                  <c:v>-0.17945945945946024</c:v>
                </c:pt>
                <c:pt idx="53">
                  <c:v>-0.15702702702702762</c:v>
                </c:pt>
                <c:pt idx="54">
                  <c:v>-0.13459459459459491</c:v>
                </c:pt>
                <c:pt idx="55">
                  <c:v>-0.11216216216216236</c:v>
                </c:pt>
                <c:pt idx="56">
                  <c:v>-8.9729729729729368E-2</c:v>
                </c:pt>
                <c:pt idx="57">
                  <c:v>-6.7297297297297123E-2</c:v>
                </c:pt>
                <c:pt idx="58">
                  <c:v>-4.4864864864864518E-2</c:v>
                </c:pt>
                <c:pt idx="59">
                  <c:v>-2.243243243243221E-2</c:v>
                </c:pt>
                <c:pt idx="60">
                  <c:v>0</c:v>
                </c:pt>
                <c:pt idx="61">
                  <c:v>2.2432432432431881E-2</c:v>
                </c:pt>
                <c:pt idx="62">
                  <c:v>4.4864864864864872E-2</c:v>
                </c:pt>
                <c:pt idx="63">
                  <c:v>6.7297297297297512E-2</c:v>
                </c:pt>
                <c:pt idx="64">
                  <c:v>8.9729729729729743E-2</c:v>
                </c:pt>
                <c:pt idx="65">
                  <c:v>0.11216216216216202</c:v>
                </c:pt>
                <c:pt idx="66">
                  <c:v>0.13459459459459541</c:v>
                </c:pt>
                <c:pt idx="67">
                  <c:v>0.15702702702702717</c:v>
                </c:pt>
                <c:pt idx="68">
                  <c:v>0.17945945945946076</c:v>
                </c:pt>
                <c:pt idx="69">
                  <c:v>0.20189189189189233</c:v>
                </c:pt>
                <c:pt idx="70">
                  <c:v>0.22432432432432448</c:v>
                </c:pt>
                <c:pt idx="71">
                  <c:v>0.24675675675675701</c:v>
                </c:pt>
                <c:pt idx="72">
                  <c:v>0.26918918918918938</c:v>
                </c:pt>
                <c:pt idx="73">
                  <c:v>0.29162162162162181</c:v>
                </c:pt>
                <c:pt idx="74">
                  <c:v>0.31405405405405584</c:v>
                </c:pt>
                <c:pt idx="75">
                  <c:v>0.33648648648648805</c:v>
                </c:pt>
                <c:pt idx="76">
                  <c:v>0.35891891891892086</c:v>
                </c:pt>
                <c:pt idx="77">
                  <c:v>0.38135135135135212</c:v>
                </c:pt>
                <c:pt idx="78">
                  <c:v>0.40378378378378432</c:v>
                </c:pt>
                <c:pt idx="79">
                  <c:v>0.4262162162162168</c:v>
                </c:pt>
                <c:pt idx="80">
                  <c:v>0.44864864864864895</c:v>
                </c:pt>
                <c:pt idx="81">
                  <c:v>0.47108108108108132</c:v>
                </c:pt>
                <c:pt idx="82">
                  <c:v>0.49351351351351447</c:v>
                </c:pt>
                <c:pt idx="83">
                  <c:v>0.51594594594594556</c:v>
                </c:pt>
                <c:pt idx="84">
                  <c:v>0.53837837837837965</c:v>
                </c:pt>
                <c:pt idx="85">
                  <c:v>0.56081081081081074</c:v>
                </c:pt>
                <c:pt idx="86">
                  <c:v>0.58324324324324306</c:v>
                </c:pt>
                <c:pt idx="87">
                  <c:v>0.60567567567568037</c:v>
                </c:pt>
                <c:pt idx="88">
                  <c:v>0.62810810810811069</c:v>
                </c:pt>
                <c:pt idx="89">
                  <c:v>0.65054054054054289</c:v>
                </c:pt>
                <c:pt idx="90">
                  <c:v>0.67297297297297265</c:v>
                </c:pt>
                <c:pt idx="91">
                  <c:v>0.69540540540540574</c:v>
                </c:pt>
                <c:pt idx="92">
                  <c:v>0.71783783783783861</c:v>
                </c:pt>
                <c:pt idx="93">
                  <c:v>0.74027027027027281</c:v>
                </c:pt>
                <c:pt idx="94">
                  <c:v>0.76270270270270291</c:v>
                </c:pt>
                <c:pt idx="95">
                  <c:v>0.78513513513513589</c:v>
                </c:pt>
                <c:pt idx="96">
                  <c:v>0.80756756756756565</c:v>
                </c:pt>
                <c:pt idx="97">
                  <c:v>0.83000000000000074</c:v>
                </c:pt>
                <c:pt idx="98">
                  <c:v>0.85243243243243261</c:v>
                </c:pt>
                <c:pt idx="99">
                  <c:v>0.8748648648648657</c:v>
                </c:pt>
                <c:pt idx="100">
                  <c:v>0.89729729729729768</c:v>
                </c:pt>
                <c:pt idx="101">
                  <c:v>0.91972972972972999</c:v>
                </c:pt>
                <c:pt idx="102">
                  <c:v>0.94216216216216053</c:v>
                </c:pt>
                <c:pt idx="103">
                  <c:v>0.96459459459459806</c:v>
                </c:pt>
                <c:pt idx="104">
                  <c:v>0.98702702702702716</c:v>
                </c:pt>
                <c:pt idx="105">
                  <c:v>1.0094594594594564</c:v>
                </c:pt>
                <c:pt idx="106">
                  <c:v>1.0318918918918918</c:v>
                </c:pt>
                <c:pt idx="107">
                  <c:v>1.0543243243243239</c:v>
                </c:pt>
                <c:pt idx="108">
                  <c:v>1.0767567567567609</c:v>
                </c:pt>
                <c:pt idx="109">
                  <c:v>1.0991891891891896</c:v>
                </c:pt>
                <c:pt idx="110">
                  <c:v>1.1216216216216219</c:v>
                </c:pt>
                <c:pt idx="111">
                  <c:v>1.144054054054054</c:v>
                </c:pt>
                <c:pt idx="112">
                  <c:v>1.1664864864864881</c:v>
                </c:pt>
                <c:pt idx="113">
                  <c:v>1.1889189189189278</c:v>
                </c:pt>
                <c:pt idx="114">
                  <c:v>1.2113513513513559</c:v>
                </c:pt>
                <c:pt idx="115">
                  <c:v>1.2337837837837884</c:v>
                </c:pt>
                <c:pt idx="116">
                  <c:v>1.256216216216222</c:v>
                </c:pt>
                <c:pt idx="117">
                  <c:v>1.2786486486486539</c:v>
                </c:pt>
                <c:pt idx="118">
                  <c:v>1.3010810810810853</c:v>
                </c:pt>
                <c:pt idx="119">
                  <c:v>1.3235135135135185</c:v>
                </c:pt>
                <c:pt idx="120">
                  <c:v>1.3459459459459504</c:v>
                </c:pt>
              </c:numCache>
            </c:numRef>
          </c:val>
        </c:ser>
        <c:ser>
          <c:idx val="4"/>
          <c:order val="4"/>
          <c:tx>
            <c:strRef>
              <c:f>'分级1 (2)'!$G$11</c:f>
              <c:strCache>
                <c:ptCount val="1"/>
                <c:pt idx="0">
                  <c:v>信诚500B</c:v>
                </c:pt>
              </c:strCache>
            </c:strRef>
          </c:tx>
          <c:marker>
            <c:symbol val="none"/>
          </c:marker>
          <c:cat>
            <c:numRef>
              <c:f>'分级1 (2)'!$A$12:$A$132</c:f>
              <c:numCache>
                <c:formatCode>0.00%</c:formatCode>
                <c:ptCount val="121"/>
                <c:pt idx="0">
                  <c:v>-0.30000000000000032</c:v>
                </c:pt>
                <c:pt idx="1">
                  <c:v>-0.29500000000000032</c:v>
                </c:pt>
                <c:pt idx="2">
                  <c:v>-0.29000000000000031</c:v>
                </c:pt>
                <c:pt idx="3">
                  <c:v>-0.28500000000000031</c:v>
                </c:pt>
                <c:pt idx="4">
                  <c:v>-0.28000000000000008</c:v>
                </c:pt>
                <c:pt idx="5">
                  <c:v>-0.27500000000000002</c:v>
                </c:pt>
                <c:pt idx="6">
                  <c:v>-0.27</c:v>
                </c:pt>
                <c:pt idx="7">
                  <c:v>-0.26500000000000001</c:v>
                </c:pt>
                <c:pt idx="8">
                  <c:v>-0.26</c:v>
                </c:pt>
                <c:pt idx="9">
                  <c:v>-0.255</c:v>
                </c:pt>
                <c:pt idx="10">
                  <c:v>-0.25</c:v>
                </c:pt>
                <c:pt idx="11">
                  <c:v>-0.24500000000000041</c:v>
                </c:pt>
                <c:pt idx="12">
                  <c:v>-0.24000000000000021</c:v>
                </c:pt>
                <c:pt idx="13">
                  <c:v>-0.23500000000000001</c:v>
                </c:pt>
                <c:pt idx="14">
                  <c:v>-0.23</c:v>
                </c:pt>
                <c:pt idx="15">
                  <c:v>-0.22500000000000001</c:v>
                </c:pt>
                <c:pt idx="16">
                  <c:v>-0.22</c:v>
                </c:pt>
                <c:pt idx="17">
                  <c:v>-0.21500000000000041</c:v>
                </c:pt>
                <c:pt idx="18">
                  <c:v>-0.21000000000000021</c:v>
                </c:pt>
                <c:pt idx="19">
                  <c:v>-0.20500000000000004</c:v>
                </c:pt>
                <c:pt idx="20">
                  <c:v>-0.2</c:v>
                </c:pt>
                <c:pt idx="21">
                  <c:v>-0.19500000000000001</c:v>
                </c:pt>
                <c:pt idx="22">
                  <c:v>-0.19</c:v>
                </c:pt>
                <c:pt idx="23">
                  <c:v>-0.18500000000000041</c:v>
                </c:pt>
                <c:pt idx="24">
                  <c:v>-0.18000000000000024</c:v>
                </c:pt>
                <c:pt idx="25">
                  <c:v>-0.17500000000000004</c:v>
                </c:pt>
                <c:pt idx="26">
                  <c:v>-0.17</c:v>
                </c:pt>
                <c:pt idx="27">
                  <c:v>-0.16500000000000001</c:v>
                </c:pt>
                <c:pt idx="28">
                  <c:v>-0.16</c:v>
                </c:pt>
                <c:pt idx="29">
                  <c:v>-0.15500000000000044</c:v>
                </c:pt>
                <c:pt idx="30">
                  <c:v>-0.15000000000000024</c:v>
                </c:pt>
                <c:pt idx="31">
                  <c:v>-0.14500000000000021</c:v>
                </c:pt>
                <c:pt idx="32">
                  <c:v>-0.14000000000000001</c:v>
                </c:pt>
                <c:pt idx="33">
                  <c:v>-0.13500000000000001</c:v>
                </c:pt>
                <c:pt idx="34">
                  <c:v>-0.13</c:v>
                </c:pt>
                <c:pt idx="35">
                  <c:v>-0.125</c:v>
                </c:pt>
                <c:pt idx="36">
                  <c:v>-0.12000000000000002</c:v>
                </c:pt>
                <c:pt idx="37">
                  <c:v>-0.115</c:v>
                </c:pt>
                <c:pt idx="38">
                  <c:v>-0.11</c:v>
                </c:pt>
                <c:pt idx="39">
                  <c:v>-0.10500000000000002</c:v>
                </c:pt>
                <c:pt idx="40">
                  <c:v>-0.1</c:v>
                </c:pt>
                <c:pt idx="41">
                  <c:v>-9.5000000000000043E-2</c:v>
                </c:pt>
                <c:pt idx="42">
                  <c:v>-9.0000000000000024E-2</c:v>
                </c:pt>
                <c:pt idx="43">
                  <c:v>-8.5000000000000006E-2</c:v>
                </c:pt>
                <c:pt idx="44">
                  <c:v>-8.0000000000000043E-2</c:v>
                </c:pt>
                <c:pt idx="45">
                  <c:v>-7.5000000000000011E-2</c:v>
                </c:pt>
                <c:pt idx="46">
                  <c:v>-7.0000000000000021E-2</c:v>
                </c:pt>
                <c:pt idx="47">
                  <c:v>-6.5000000000000002E-2</c:v>
                </c:pt>
                <c:pt idx="48">
                  <c:v>-6.0000000000000032E-2</c:v>
                </c:pt>
                <c:pt idx="49">
                  <c:v>-5.5000000000000014E-2</c:v>
                </c:pt>
                <c:pt idx="50">
                  <c:v>-0.05</c:v>
                </c:pt>
                <c:pt idx="51">
                  <c:v>-4.5000000000000012E-2</c:v>
                </c:pt>
                <c:pt idx="52">
                  <c:v>-4.0000000000000022E-2</c:v>
                </c:pt>
                <c:pt idx="53">
                  <c:v>-3.500000000000001E-2</c:v>
                </c:pt>
                <c:pt idx="54">
                  <c:v>-3.0000000000000002E-2</c:v>
                </c:pt>
                <c:pt idx="55">
                  <c:v>-2.5000000000000001E-2</c:v>
                </c:pt>
                <c:pt idx="56">
                  <c:v>-2.0000000000000011E-2</c:v>
                </c:pt>
                <c:pt idx="57">
                  <c:v>-1.4999999999999998E-2</c:v>
                </c:pt>
                <c:pt idx="58">
                  <c:v>-1.0000000000000005E-2</c:v>
                </c:pt>
                <c:pt idx="59">
                  <c:v>-5.0000000000000114E-3</c:v>
                </c:pt>
                <c:pt idx="60">
                  <c:v>0</c:v>
                </c:pt>
                <c:pt idx="61">
                  <c:v>5.0000000000000114E-3</c:v>
                </c:pt>
                <c:pt idx="62">
                  <c:v>1.0000000000000005E-2</c:v>
                </c:pt>
                <c:pt idx="63">
                  <c:v>1.4999999999999998E-2</c:v>
                </c:pt>
                <c:pt idx="64">
                  <c:v>2.0000000000000011E-2</c:v>
                </c:pt>
                <c:pt idx="65">
                  <c:v>2.5000000000000001E-2</c:v>
                </c:pt>
                <c:pt idx="66">
                  <c:v>3.0000000000000002E-2</c:v>
                </c:pt>
                <c:pt idx="67">
                  <c:v>3.500000000000001E-2</c:v>
                </c:pt>
                <c:pt idx="68">
                  <c:v>4.0000000000000022E-2</c:v>
                </c:pt>
                <c:pt idx="69">
                  <c:v>4.5000000000000012E-2</c:v>
                </c:pt>
                <c:pt idx="70">
                  <c:v>0.05</c:v>
                </c:pt>
                <c:pt idx="71">
                  <c:v>5.5000000000000014E-2</c:v>
                </c:pt>
                <c:pt idx="72">
                  <c:v>6.0000000000000032E-2</c:v>
                </c:pt>
                <c:pt idx="73">
                  <c:v>6.5000000000000002E-2</c:v>
                </c:pt>
                <c:pt idx="74">
                  <c:v>7.0000000000000021E-2</c:v>
                </c:pt>
                <c:pt idx="75">
                  <c:v>7.5000000000000011E-2</c:v>
                </c:pt>
                <c:pt idx="76">
                  <c:v>8.0000000000000043E-2</c:v>
                </c:pt>
                <c:pt idx="77">
                  <c:v>8.5000000000000006E-2</c:v>
                </c:pt>
                <c:pt idx="78">
                  <c:v>9.0000000000000024E-2</c:v>
                </c:pt>
                <c:pt idx="79">
                  <c:v>9.5000000000000043E-2</c:v>
                </c:pt>
                <c:pt idx="80">
                  <c:v>0.1</c:v>
                </c:pt>
                <c:pt idx="81">
                  <c:v>0.10500000000000002</c:v>
                </c:pt>
                <c:pt idx="82">
                  <c:v>0.11</c:v>
                </c:pt>
                <c:pt idx="83">
                  <c:v>0.115</c:v>
                </c:pt>
                <c:pt idx="84">
                  <c:v>0.12000000000000002</c:v>
                </c:pt>
                <c:pt idx="85">
                  <c:v>0.125</c:v>
                </c:pt>
                <c:pt idx="86">
                  <c:v>0.13</c:v>
                </c:pt>
                <c:pt idx="87">
                  <c:v>0.13500000000000001</c:v>
                </c:pt>
                <c:pt idx="88">
                  <c:v>0.14000000000000001</c:v>
                </c:pt>
                <c:pt idx="89">
                  <c:v>0.14500000000000021</c:v>
                </c:pt>
                <c:pt idx="90">
                  <c:v>0.15000000000000024</c:v>
                </c:pt>
                <c:pt idx="91">
                  <c:v>0.15500000000000044</c:v>
                </c:pt>
                <c:pt idx="92">
                  <c:v>0.16</c:v>
                </c:pt>
                <c:pt idx="93">
                  <c:v>0.16500000000000001</c:v>
                </c:pt>
                <c:pt idx="94">
                  <c:v>0.17</c:v>
                </c:pt>
                <c:pt idx="95">
                  <c:v>0.17500000000000004</c:v>
                </c:pt>
                <c:pt idx="96">
                  <c:v>0.18000000000000024</c:v>
                </c:pt>
                <c:pt idx="97">
                  <c:v>0.18500000000000041</c:v>
                </c:pt>
                <c:pt idx="98">
                  <c:v>0.19</c:v>
                </c:pt>
                <c:pt idx="99">
                  <c:v>0.19500000000000001</c:v>
                </c:pt>
                <c:pt idx="100">
                  <c:v>0.2</c:v>
                </c:pt>
                <c:pt idx="101">
                  <c:v>0.20500000000000004</c:v>
                </c:pt>
                <c:pt idx="102">
                  <c:v>0.21000000000000021</c:v>
                </c:pt>
                <c:pt idx="103">
                  <c:v>0.21500000000000041</c:v>
                </c:pt>
                <c:pt idx="104">
                  <c:v>0.22</c:v>
                </c:pt>
                <c:pt idx="105">
                  <c:v>0.22500000000000001</c:v>
                </c:pt>
                <c:pt idx="106">
                  <c:v>0.23</c:v>
                </c:pt>
                <c:pt idx="107">
                  <c:v>0.23500000000000001</c:v>
                </c:pt>
                <c:pt idx="108">
                  <c:v>0.24000000000000021</c:v>
                </c:pt>
                <c:pt idx="109">
                  <c:v>0.24500000000000041</c:v>
                </c:pt>
                <c:pt idx="110">
                  <c:v>0.25</c:v>
                </c:pt>
                <c:pt idx="111">
                  <c:v>0.255</c:v>
                </c:pt>
                <c:pt idx="112">
                  <c:v>0.26</c:v>
                </c:pt>
                <c:pt idx="113">
                  <c:v>0.26500000000000101</c:v>
                </c:pt>
                <c:pt idx="114">
                  <c:v>0.27000000000000102</c:v>
                </c:pt>
                <c:pt idx="115">
                  <c:v>0.27500000000000102</c:v>
                </c:pt>
                <c:pt idx="116">
                  <c:v>0.28000000000000108</c:v>
                </c:pt>
                <c:pt idx="117">
                  <c:v>0.28500000000000097</c:v>
                </c:pt>
                <c:pt idx="118">
                  <c:v>0.29000000000000098</c:v>
                </c:pt>
                <c:pt idx="119">
                  <c:v>0.29500000000000098</c:v>
                </c:pt>
                <c:pt idx="120">
                  <c:v>0.30000000000000132</c:v>
                </c:pt>
              </c:numCache>
            </c:numRef>
          </c:cat>
          <c:val>
            <c:numRef>
              <c:f>'分级1 (2)'!$G$12:$G$132</c:f>
              <c:numCache>
                <c:formatCode>0%</c:formatCode>
                <c:ptCount val="121"/>
                <c:pt idx="0">
                  <c:v>-0.68577694235589193</c:v>
                </c:pt>
                <c:pt idx="1">
                  <c:v>-0.67435776942355963</c:v>
                </c:pt>
                <c:pt idx="2">
                  <c:v>-0.66293859649122977</c:v>
                </c:pt>
                <c:pt idx="3">
                  <c:v>-0.6515194235589008</c:v>
                </c:pt>
                <c:pt idx="4">
                  <c:v>-0.64010025062656895</c:v>
                </c:pt>
                <c:pt idx="5">
                  <c:v>-0.62868107769423864</c:v>
                </c:pt>
                <c:pt idx="6">
                  <c:v>-0.61726190476190457</c:v>
                </c:pt>
                <c:pt idx="7">
                  <c:v>-0.60584273182957626</c:v>
                </c:pt>
                <c:pt idx="8">
                  <c:v>-0.5944235588972393</c:v>
                </c:pt>
                <c:pt idx="9">
                  <c:v>-0.58300438596490878</c:v>
                </c:pt>
                <c:pt idx="10">
                  <c:v>-0.57158521303258381</c:v>
                </c:pt>
                <c:pt idx="11">
                  <c:v>-0.56016604010024829</c:v>
                </c:pt>
                <c:pt idx="12">
                  <c:v>-0.54874686716791987</c:v>
                </c:pt>
                <c:pt idx="13">
                  <c:v>-0.5373276942355909</c:v>
                </c:pt>
                <c:pt idx="14">
                  <c:v>-0.52590852130325816</c:v>
                </c:pt>
                <c:pt idx="15">
                  <c:v>-0.51448934837092519</c:v>
                </c:pt>
                <c:pt idx="16">
                  <c:v>-0.50307017543859833</c:v>
                </c:pt>
                <c:pt idx="17">
                  <c:v>-0.49165100250626559</c:v>
                </c:pt>
                <c:pt idx="18">
                  <c:v>-0.48023182957393429</c:v>
                </c:pt>
                <c:pt idx="19">
                  <c:v>-0.46881265664160382</c:v>
                </c:pt>
                <c:pt idx="20">
                  <c:v>-0.45739348370927413</c:v>
                </c:pt>
                <c:pt idx="21">
                  <c:v>-0.44597431077694288</c:v>
                </c:pt>
                <c:pt idx="22">
                  <c:v>-0.43455513784461247</c:v>
                </c:pt>
                <c:pt idx="23">
                  <c:v>-0.42313596491228167</c:v>
                </c:pt>
                <c:pt idx="24">
                  <c:v>-0.41171679197995226</c:v>
                </c:pt>
                <c:pt idx="25">
                  <c:v>-0.40029761904761896</c:v>
                </c:pt>
                <c:pt idx="26">
                  <c:v>-0.38887844611528966</c:v>
                </c:pt>
                <c:pt idx="27">
                  <c:v>-0.37745927318295935</c:v>
                </c:pt>
                <c:pt idx="28">
                  <c:v>-0.36604010025062728</c:v>
                </c:pt>
                <c:pt idx="29">
                  <c:v>-0.35462092731829714</c:v>
                </c:pt>
                <c:pt idx="30">
                  <c:v>-0.34320175438596512</c:v>
                </c:pt>
                <c:pt idx="31">
                  <c:v>-0.33178258145363587</c:v>
                </c:pt>
                <c:pt idx="32">
                  <c:v>-0.32036340852130335</c:v>
                </c:pt>
                <c:pt idx="33">
                  <c:v>-0.30894423558897288</c:v>
                </c:pt>
                <c:pt idx="34">
                  <c:v>-0.29752506265664291</c:v>
                </c:pt>
                <c:pt idx="35">
                  <c:v>-0.28610588972431161</c:v>
                </c:pt>
                <c:pt idx="36">
                  <c:v>-0.27468671679197998</c:v>
                </c:pt>
                <c:pt idx="37">
                  <c:v>-0.26326754385965012</c:v>
                </c:pt>
                <c:pt idx="38">
                  <c:v>-0.25184837092731832</c:v>
                </c:pt>
                <c:pt idx="39">
                  <c:v>-0.24042919799498741</c:v>
                </c:pt>
                <c:pt idx="40">
                  <c:v>-0.22901002506265655</c:v>
                </c:pt>
                <c:pt idx="41">
                  <c:v>-0.21759085213032647</c:v>
                </c:pt>
                <c:pt idx="42">
                  <c:v>-0.20617167919799484</c:v>
                </c:pt>
                <c:pt idx="43">
                  <c:v>-0.19475250626566387</c:v>
                </c:pt>
                <c:pt idx="44">
                  <c:v>-0.18333333333333368</c:v>
                </c:pt>
                <c:pt idx="45">
                  <c:v>-0.17191416040100299</c:v>
                </c:pt>
                <c:pt idx="46">
                  <c:v>-0.16049498746867191</c:v>
                </c:pt>
                <c:pt idx="47">
                  <c:v>-0.14907581453634094</c:v>
                </c:pt>
                <c:pt idx="48">
                  <c:v>-0.13765664160400987</c:v>
                </c:pt>
                <c:pt idx="49">
                  <c:v>-0.1262374686716792</c:v>
                </c:pt>
                <c:pt idx="50">
                  <c:v>-0.11481829573934786</c:v>
                </c:pt>
                <c:pt idx="51">
                  <c:v>-0.10339912280701746</c:v>
                </c:pt>
                <c:pt idx="52">
                  <c:v>-9.1979949874687023E-2</c:v>
                </c:pt>
                <c:pt idx="53">
                  <c:v>-8.0560776942356208E-2</c:v>
                </c:pt>
                <c:pt idx="54">
                  <c:v>-6.9141604010025434E-2</c:v>
                </c:pt>
                <c:pt idx="55">
                  <c:v>-5.7722431077694751E-2</c:v>
                </c:pt>
                <c:pt idx="56">
                  <c:v>-4.6303258145363506E-2</c:v>
                </c:pt>
                <c:pt idx="57">
                  <c:v>-3.4884085213032545E-2</c:v>
                </c:pt>
                <c:pt idx="58">
                  <c:v>-2.3464912280701952E-2</c:v>
                </c:pt>
                <c:pt idx="59">
                  <c:v>-1.2045739348370983E-2</c:v>
                </c:pt>
                <c:pt idx="60">
                  <c:v>-6.2656641604008927E-4</c:v>
                </c:pt>
                <c:pt idx="61">
                  <c:v>1.0792606516290434E-2</c:v>
                </c:pt>
                <c:pt idx="62">
                  <c:v>2.2211779448621766E-2</c:v>
                </c:pt>
                <c:pt idx="63">
                  <c:v>3.3630952380952192E-2</c:v>
                </c:pt>
                <c:pt idx="64">
                  <c:v>4.5050125313283354E-2</c:v>
                </c:pt>
                <c:pt idx="65">
                  <c:v>5.6469298245613912E-2</c:v>
                </c:pt>
                <c:pt idx="66">
                  <c:v>6.7888471177945317E-2</c:v>
                </c:pt>
                <c:pt idx="67">
                  <c:v>7.9307644110275882E-2</c:v>
                </c:pt>
                <c:pt idx="68">
                  <c:v>9.0726817042606767E-2</c:v>
                </c:pt>
                <c:pt idx="69">
                  <c:v>0.10214598997493729</c:v>
                </c:pt>
                <c:pt idx="70">
                  <c:v>0.11356516290726826</c:v>
                </c:pt>
                <c:pt idx="71">
                  <c:v>0.124984335839599</c:v>
                </c:pt>
                <c:pt idx="72">
                  <c:v>0.13640350877192994</c:v>
                </c:pt>
                <c:pt idx="73">
                  <c:v>0.14782268170426074</c:v>
                </c:pt>
                <c:pt idx="74">
                  <c:v>0.15924185463659218</c:v>
                </c:pt>
                <c:pt idx="75">
                  <c:v>0.17066102756892199</c:v>
                </c:pt>
                <c:pt idx="76">
                  <c:v>0.18208020050125392</c:v>
                </c:pt>
                <c:pt idx="77">
                  <c:v>0.19349937343358392</c:v>
                </c:pt>
                <c:pt idx="78">
                  <c:v>0.20491854636591494</c:v>
                </c:pt>
                <c:pt idx="79">
                  <c:v>0.21633771929824538</c:v>
                </c:pt>
                <c:pt idx="80">
                  <c:v>0.2277568922305766</c:v>
                </c:pt>
                <c:pt idx="81">
                  <c:v>0.23917606516290721</c:v>
                </c:pt>
                <c:pt idx="82">
                  <c:v>0.25059523809523737</c:v>
                </c:pt>
                <c:pt idx="83">
                  <c:v>0.26201441102757006</c:v>
                </c:pt>
                <c:pt idx="84">
                  <c:v>0.27343358395990142</c:v>
                </c:pt>
                <c:pt idx="85">
                  <c:v>0.28485275689223138</c:v>
                </c:pt>
                <c:pt idx="86">
                  <c:v>0.29627192982456224</c:v>
                </c:pt>
                <c:pt idx="87">
                  <c:v>0.30769110275689227</c:v>
                </c:pt>
                <c:pt idx="88">
                  <c:v>0.31911027568922523</c:v>
                </c:pt>
                <c:pt idx="89">
                  <c:v>0.33052944862155398</c:v>
                </c:pt>
                <c:pt idx="90">
                  <c:v>0.34194862155388539</c:v>
                </c:pt>
                <c:pt idx="91">
                  <c:v>0.3533677944862158</c:v>
                </c:pt>
                <c:pt idx="92">
                  <c:v>0.36478696741854788</c:v>
                </c:pt>
                <c:pt idx="93">
                  <c:v>0.37620614035087835</c:v>
                </c:pt>
                <c:pt idx="94">
                  <c:v>0.38762531328320954</c:v>
                </c:pt>
                <c:pt idx="95">
                  <c:v>0.3990444862155399</c:v>
                </c:pt>
                <c:pt idx="96">
                  <c:v>0.41046365914787097</c:v>
                </c:pt>
                <c:pt idx="97">
                  <c:v>0.42188283208020216</c:v>
                </c:pt>
                <c:pt idx="98">
                  <c:v>0.43330200501253202</c:v>
                </c:pt>
                <c:pt idx="99">
                  <c:v>0.44472117794486388</c:v>
                </c:pt>
                <c:pt idx="100">
                  <c:v>0.45614035087719279</c:v>
                </c:pt>
                <c:pt idx="101">
                  <c:v>0.46755952380952431</c:v>
                </c:pt>
                <c:pt idx="102">
                  <c:v>0.47897869674185645</c:v>
                </c:pt>
                <c:pt idx="103">
                  <c:v>0.49039786967418691</c:v>
                </c:pt>
                <c:pt idx="104">
                  <c:v>0.50181704260651605</c:v>
                </c:pt>
                <c:pt idx="105">
                  <c:v>0.51323621553884768</c:v>
                </c:pt>
                <c:pt idx="106">
                  <c:v>0.52465538847117865</c:v>
                </c:pt>
                <c:pt idx="107">
                  <c:v>0.53607456140350862</c:v>
                </c:pt>
                <c:pt idx="108">
                  <c:v>0.5474937343358397</c:v>
                </c:pt>
                <c:pt idx="109">
                  <c:v>0.55891290726817244</c:v>
                </c:pt>
                <c:pt idx="110">
                  <c:v>0.57033208020050119</c:v>
                </c:pt>
                <c:pt idx="111">
                  <c:v>0.58175125313283171</c:v>
                </c:pt>
                <c:pt idx="112">
                  <c:v>0.5931704260651629</c:v>
                </c:pt>
                <c:pt idx="113">
                  <c:v>0.60458959899749609</c:v>
                </c:pt>
                <c:pt idx="114">
                  <c:v>0.61600877192982662</c:v>
                </c:pt>
                <c:pt idx="115">
                  <c:v>0.62742794486215758</c:v>
                </c:pt>
                <c:pt idx="116">
                  <c:v>0.63884711779449255</c:v>
                </c:pt>
                <c:pt idx="117">
                  <c:v>0.65026629072681952</c:v>
                </c:pt>
                <c:pt idx="118">
                  <c:v>0.66168546365915415</c:v>
                </c:pt>
                <c:pt idx="119">
                  <c:v>0.67310463659148667</c:v>
                </c:pt>
                <c:pt idx="120">
                  <c:v>0.68452380952381175</c:v>
                </c:pt>
              </c:numCache>
            </c:numRef>
          </c:val>
        </c:ser>
        <c:ser>
          <c:idx val="5"/>
          <c:order val="5"/>
          <c:tx>
            <c:strRef>
              <c:f>'分级1 (2)'!$H$11</c:f>
              <c:strCache>
                <c:ptCount val="1"/>
                <c:pt idx="0">
                  <c:v>银华鑫利</c:v>
                </c:pt>
              </c:strCache>
            </c:strRef>
          </c:tx>
          <c:marker>
            <c:symbol val="none"/>
          </c:marker>
          <c:cat>
            <c:numRef>
              <c:f>'分级1 (2)'!$A$12:$A$132</c:f>
              <c:numCache>
                <c:formatCode>0.00%</c:formatCode>
                <c:ptCount val="121"/>
                <c:pt idx="0">
                  <c:v>-0.30000000000000032</c:v>
                </c:pt>
                <c:pt idx="1">
                  <c:v>-0.29500000000000032</c:v>
                </c:pt>
                <c:pt idx="2">
                  <c:v>-0.29000000000000031</c:v>
                </c:pt>
                <c:pt idx="3">
                  <c:v>-0.28500000000000031</c:v>
                </c:pt>
                <c:pt idx="4">
                  <c:v>-0.28000000000000008</c:v>
                </c:pt>
                <c:pt idx="5">
                  <c:v>-0.27500000000000002</c:v>
                </c:pt>
                <c:pt idx="6">
                  <c:v>-0.27</c:v>
                </c:pt>
                <c:pt idx="7">
                  <c:v>-0.26500000000000001</c:v>
                </c:pt>
                <c:pt idx="8">
                  <c:v>-0.26</c:v>
                </c:pt>
                <c:pt idx="9">
                  <c:v>-0.255</c:v>
                </c:pt>
                <c:pt idx="10">
                  <c:v>-0.25</c:v>
                </c:pt>
                <c:pt idx="11">
                  <c:v>-0.24500000000000041</c:v>
                </c:pt>
                <c:pt idx="12">
                  <c:v>-0.24000000000000021</c:v>
                </c:pt>
                <c:pt idx="13">
                  <c:v>-0.23500000000000001</c:v>
                </c:pt>
                <c:pt idx="14">
                  <c:v>-0.23</c:v>
                </c:pt>
                <c:pt idx="15">
                  <c:v>-0.22500000000000001</c:v>
                </c:pt>
                <c:pt idx="16">
                  <c:v>-0.22</c:v>
                </c:pt>
                <c:pt idx="17">
                  <c:v>-0.21500000000000041</c:v>
                </c:pt>
                <c:pt idx="18">
                  <c:v>-0.21000000000000021</c:v>
                </c:pt>
                <c:pt idx="19">
                  <c:v>-0.20500000000000004</c:v>
                </c:pt>
                <c:pt idx="20">
                  <c:v>-0.2</c:v>
                </c:pt>
                <c:pt idx="21">
                  <c:v>-0.19500000000000001</c:v>
                </c:pt>
                <c:pt idx="22">
                  <c:v>-0.19</c:v>
                </c:pt>
                <c:pt idx="23">
                  <c:v>-0.18500000000000041</c:v>
                </c:pt>
                <c:pt idx="24">
                  <c:v>-0.18000000000000024</c:v>
                </c:pt>
                <c:pt idx="25">
                  <c:v>-0.17500000000000004</c:v>
                </c:pt>
                <c:pt idx="26">
                  <c:v>-0.17</c:v>
                </c:pt>
                <c:pt idx="27">
                  <c:v>-0.16500000000000001</c:v>
                </c:pt>
                <c:pt idx="28">
                  <c:v>-0.16</c:v>
                </c:pt>
                <c:pt idx="29">
                  <c:v>-0.15500000000000044</c:v>
                </c:pt>
                <c:pt idx="30">
                  <c:v>-0.15000000000000024</c:v>
                </c:pt>
                <c:pt idx="31">
                  <c:v>-0.14500000000000021</c:v>
                </c:pt>
                <c:pt idx="32">
                  <c:v>-0.14000000000000001</c:v>
                </c:pt>
                <c:pt idx="33">
                  <c:v>-0.13500000000000001</c:v>
                </c:pt>
                <c:pt idx="34">
                  <c:v>-0.13</c:v>
                </c:pt>
                <c:pt idx="35">
                  <c:v>-0.125</c:v>
                </c:pt>
                <c:pt idx="36">
                  <c:v>-0.12000000000000002</c:v>
                </c:pt>
                <c:pt idx="37">
                  <c:v>-0.115</c:v>
                </c:pt>
                <c:pt idx="38">
                  <c:v>-0.11</c:v>
                </c:pt>
                <c:pt idx="39">
                  <c:v>-0.10500000000000002</c:v>
                </c:pt>
                <c:pt idx="40">
                  <c:v>-0.1</c:v>
                </c:pt>
                <c:pt idx="41">
                  <c:v>-9.5000000000000043E-2</c:v>
                </c:pt>
                <c:pt idx="42">
                  <c:v>-9.0000000000000024E-2</c:v>
                </c:pt>
                <c:pt idx="43">
                  <c:v>-8.5000000000000006E-2</c:v>
                </c:pt>
                <c:pt idx="44">
                  <c:v>-8.0000000000000043E-2</c:v>
                </c:pt>
                <c:pt idx="45">
                  <c:v>-7.5000000000000011E-2</c:v>
                </c:pt>
                <c:pt idx="46">
                  <c:v>-7.0000000000000021E-2</c:v>
                </c:pt>
                <c:pt idx="47">
                  <c:v>-6.5000000000000002E-2</c:v>
                </c:pt>
                <c:pt idx="48">
                  <c:v>-6.0000000000000032E-2</c:v>
                </c:pt>
                <c:pt idx="49">
                  <c:v>-5.5000000000000014E-2</c:v>
                </c:pt>
                <c:pt idx="50">
                  <c:v>-0.05</c:v>
                </c:pt>
                <c:pt idx="51">
                  <c:v>-4.5000000000000012E-2</c:v>
                </c:pt>
                <c:pt idx="52">
                  <c:v>-4.0000000000000022E-2</c:v>
                </c:pt>
                <c:pt idx="53">
                  <c:v>-3.500000000000001E-2</c:v>
                </c:pt>
                <c:pt idx="54">
                  <c:v>-3.0000000000000002E-2</c:v>
                </c:pt>
                <c:pt idx="55">
                  <c:v>-2.5000000000000001E-2</c:v>
                </c:pt>
                <c:pt idx="56">
                  <c:v>-2.0000000000000011E-2</c:v>
                </c:pt>
                <c:pt idx="57">
                  <c:v>-1.4999999999999998E-2</c:v>
                </c:pt>
                <c:pt idx="58">
                  <c:v>-1.0000000000000005E-2</c:v>
                </c:pt>
                <c:pt idx="59">
                  <c:v>-5.0000000000000114E-3</c:v>
                </c:pt>
                <c:pt idx="60">
                  <c:v>0</c:v>
                </c:pt>
                <c:pt idx="61">
                  <c:v>5.0000000000000114E-3</c:v>
                </c:pt>
                <c:pt idx="62">
                  <c:v>1.0000000000000005E-2</c:v>
                </c:pt>
                <c:pt idx="63">
                  <c:v>1.4999999999999998E-2</c:v>
                </c:pt>
                <c:pt idx="64">
                  <c:v>2.0000000000000011E-2</c:v>
                </c:pt>
                <c:pt idx="65">
                  <c:v>2.5000000000000001E-2</c:v>
                </c:pt>
                <c:pt idx="66">
                  <c:v>3.0000000000000002E-2</c:v>
                </c:pt>
                <c:pt idx="67">
                  <c:v>3.500000000000001E-2</c:v>
                </c:pt>
                <c:pt idx="68">
                  <c:v>4.0000000000000022E-2</c:v>
                </c:pt>
                <c:pt idx="69">
                  <c:v>4.5000000000000012E-2</c:v>
                </c:pt>
                <c:pt idx="70">
                  <c:v>0.05</c:v>
                </c:pt>
                <c:pt idx="71">
                  <c:v>5.5000000000000014E-2</c:v>
                </c:pt>
                <c:pt idx="72">
                  <c:v>6.0000000000000032E-2</c:v>
                </c:pt>
                <c:pt idx="73">
                  <c:v>6.5000000000000002E-2</c:v>
                </c:pt>
                <c:pt idx="74">
                  <c:v>7.0000000000000021E-2</c:v>
                </c:pt>
                <c:pt idx="75">
                  <c:v>7.5000000000000011E-2</c:v>
                </c:pt>
                <c:pt idx="76">
                  <c:v>8.0000000000000043E-2</c:v>
                </c:pt>
                <c:pt idx="77">
                  <c:v>8.5000000000000006E-2</c:v>
                </c:pt>
                <c:pt idx="78">
                  <c:v>9.0000000000000024E-2</c:v>
                </c:pt>
                <c:pt idx="79">
                  <c:v>9.5000000000000043E-2</c:v>
                </c:pt>
                <c:pt idx="80">
                  <c:v>0.1</c:v>
                </c:pt>
                <c:pt idx="81">
                  <c:v>0.10500000000000002</c:v>
                </c:pt>
                <c:pt idx="82">
                  <c:v>0.11</c:v>
                </c:pt>
                <c:pt idx="83">
                  <c:v>0.115</c:v>
                </c:pt>
                <c:pt idx="84">
                  <c:v>0.12000000000000002</c:v>
                </c:pt>
                <c:pt idx="85">
                  <c:v>0.125</c:v>
                </c:pt>
                <c:pt idx="86">
                  <c:v>0.13</c:v>
                </c:pt>
                <c:pt idx="87">
                  <c:v>0.13500000000000001</c:v>
                </c:pt>
                <c:pt idx="88">
                  <c:v>0.14000000000000001</c:v>
                </c:pt>
                <c:pt idx="89">
                  <c:v>0.14500000000000021</c:v>
                </c:pt>
                <c:pt idx="90">
                  <c:v>0.15000000000000024</c:v>
                </c:pt>
                <c:pt idx="91">
                  <c:v>0.15500000000000044</c:v>
                </c:pt>
                <c:pt idx="92">
                  <c:v>0.16</c:v>
                </c:pt>
                <c:pt idx="93">
                  <c:v>0.16500000000000001</c:v>
                </c:pt>
                <c:pt idx="94">
                  <c:v>0.17</c:v>
                </c:pt>
                <c:pt idx="95">
                  <c:v>0.17500000000000004</c:v>
                </c:pt>
                <c:pt idx="96">
                  <c:v>0.18000000000000024</c:v>
                </c:pt>
                <c:pt idx="97">
                  <c:v>0.18500000000000041</c:v>
                </c:pt>
                <c:pt idx="98">
                  <c:v>0.19</c:v>
                </c:pt>
                <c:pt idx="99">
                  <c:v>0.19500000000000001</c:v>
                </c:pt>
                <c:pt idx="100">
                  <c:v>0.2</c:v>
                </c:pt>
                <c:pt idx="101">
                  <c:v>0.20500000000000004</c:v>
                </c:pt>
                <c:pt idx="102">
                  <c:v>0.21000000000000021</c:v>
                </c:pt>
                <c:pt idx="103">
                  <c:v>0.21500000000000041</c:v>
                </c:pt>
                <c:pt idx="104">
                  <c:v>0.22</c:v>
                </c:pt>
                <c:pt idx="105">
                  <c:v>0.22500000000000001</c:v>
                </c:pt>
                <c:pt idx="106">
                  <c:v>0.23</c:v>
                </c:pt>
                <c:pt idx="107">
                  <c:v>0.23500000000000001</c:v>
                </c:pt>
                <c:pt idx="108">
                  <c:v>0.24000000000000021</c:v>
                </c:pt>
                <c:pt idx="109">
                  <c:v>0.24500000000000041</c:v>
                </c:pt>
                <c:pt idx="110">
                  <c:v>0.25</c:v>
                </c:pt>
                <c:pt idx="111">
                  <c:v>0.255</c:v>
                </c:pt>
                <c:pt idx="112">
                  <c:v>0.26</c:v>
                </c:pt>
                <c:pt idx="113">
                  <c:v>0.26500000000000101</c:v>
                </c:pt>
                <c:pt idx="114">
                  <c:v>0.27000000000000102</c:v>
                </c:pt>
                <c:pt idx="115">
                  <c:v>0.27500000000000102</c:v>
                </c:pt>
                <c:pt idx="116">
                  <c:v>0.28000000000000108</c:v>
                </c:pt>
                <c:pt idx="117">
                  <c:v>0.28500000000000097</c:v>
                </c:pt>
                <c:pt idx="118">
                  <c:v>0.29000000000000098</c:v>
                </c:pt>
                <c:pt idx="119">
                  <c:v>0.29500000000000098</c:v>
                </c:pt>
                <c:pt idx="120">
                  <c:v>0.30000000000000132</c:v>
                </c:pt>
              </c:numCache>
            </c:numRef>
          </c:cat>
          <c:val>
            <c:numRef>
              <c:f>'分级1 (2)'!$H$12:$H$132</c:f>
              <c:numCache>
                <c:formatCode>0%</c:formatCode>
                <c:ptCount val="121"/>
                <c:pt idx="0">
                  <c:v>-1.0577017114914418</c:v>
                </c:pt>
                <c:pt idx="1">
                  <c:v>-1.0400733496332553</c:v>
                </c:pt>
                <c:pt idx="2">
                  <c:v>-1.022444987775061</c:v>
                </c:pt>
                <c:pt idx="3">
                  <c:v>-1.00481662591687</c:v>
                </c:pt>
                <c:pt idx="4">
                  <c:v>-0.98718826405867988</c:v>
                </c:pt>
                <c:pt idx="5">
                  <c:v>-0.96955990220049104</c:v>
                </c:pt>
                <c:pt idx="6">
                  <c:v>-0.95193154034229821</c:v>
                </c:pt>
                <c:pt idx="7">
                  <c:v>-0.93430317848410771</c:v>
                </c:pt>
                <c:pt idx="8">
                  <c:v>-0.91667481662591999</c:v>
                </c:pt>
                <c:pt idx="9">
                  <c:v>-0.89904645476772549</c:v>
                </c:pt>
                <c:pt idx="10">
                  <c:v>-0.88141809290953543</c:v>
                </c:pt>
                <c:pt idx="11">
                  <c:v>-0.8637897310513446</c:v>
                </c:pt>
                <c:pt idx="12">
                  <c:v>-0.84616136919315377</c:v>
                </c:pt>
                <c:pt idx="13">
                  <c:v>-0.82853300733496327</c:v>
                </c:pt>
                <c:pt idx="14">
                  <c:v>-0.81090464547677443</c:v>
                </c:pt>
                <c:pt idx="15">
                  <c:v>-0.79327628361858382</c:v>
                </c:pt>
                <c:pt idx="16">
                  <c:v>-0.77564792176039277</c:v>
                </c:pt>
                <c:pt idx="17">
                  <c:v>-0.75801955990220049</c:v>
                </c:pt>
                <c:pt idx="18">
                  <c:v>-0.74039119804401121</c:v>
                </c:pt>
                <c:pt idx="19">
                  <c:v>-0.72276283618582104</c:v>
                </c:pt>
                <c:pt idx="20">
                  <c:v>-0.70513447432762821</c:v>
                </c:pt>
                <c:pt idx="21">
                  <c:v>-0.68750611246943771</c:v>
                </c:pt>
                <c:pt idx="22">
                  <c:v>-0.66987775061124832</c:v>
                </c:pt>
                <c:pt idx="23">
                  <c:v>-0.6522493887530566</c:v>
                </c:pt>
                <c:pt idx="24">
                  <c:v>-0.63462102689486843</c:v>
                </c:pt>
                <c:pt idx="25">
                  <c:v>-0.61699266503667483</c:v>
                </c:pt>
                <c:pt idx="26">
                  <c:v>-0.59936430317848433</c:v>
                </c:pt>
                <c:pt idx="27">
                  <c:v>-0.58173594132029316</c:v>
                </c:pt>
                <c:pt idx="28">
                  <c:v>-0.56410757946210266</c:v>
                </c:pt>
                <c:pt idx="29">
                  <c:v>-0.5464792176039146</c:v>
                </c:pt>
                <c:pt idx="30">
                  <c:v>-0.52885085574572099</c:v>
                </c:pt>
                <c:pt idx="31">
                  <c:v>-0.51122249388753049</c:v>
                </c:pt>
                <c:pt idx="32">
                  <c:v>-0.49359413202933983</c:v>
                </c:pt>
                <c:pt idx="33">
                  <c:v>-0.47596577017114888</c:v>
                </c:pt>
                <c:pt idx="34">
                  <c:v>-0.45833740831295838</c:v>
                </c:pt>
                <c:pt idx="35">
                  <c:v>-0.44070904645476672</c:v>
                </c:pt>
                <c:pt idx="36">
                  <c:v>-0.42308068459657738</c:v>
                </c:pt>
                <c:pt idx="37">
                  <c:v>-0.40545232273838605</c:v>
                </c:pt>
                <c:pt idx="38">
                  <c:v>-0.38782396088019705</c:v>
                </c:pt>
                <c:pt idx="39">
                  <c:v>-0.37019559902200538</c:v>
                </c:pt>
                <c:pt idx="40">
                  <c:v>-0.35256723716381388</c:v>
                </c:pt>
                <c:pt idx="41">
                  <c:v>-0.33493887530562594</c:v>
                </c:pt>
                <c:pt idx="42">
                  <c:v>-0.31731051344743427</c:v>
                </c:pt>
                <c:pt idx="43">
                  <c:v>-0.29968215158924327</c:v>
                </c:pt>
                <c:pt idx="44">
                  <c:v>-0.28205378973105188</c:v>
                </c:pt>
                <c:pt idx="45">
                  <c:v>-0.26442542787286205</c:v>
                </c:pt>
                <c:pt idx="46">
                  <c:v>-0.24679706601466991</c:v>
                </c:pt>
                <c:pt idx="47">
                  <c:v>-0.22916870415647891</c:v>
                </c:pt>
                <c:pt idx="48">
                  <c:v>-0.21154034229828891</c:v>
                </c:pt>
                <c:pt idx="49">
                  <c:v>-0.19391198044009844</c:v>
                </c:pt>
                <c:pt idx="50">
                  <c:v>-0.17628361858190741</c:v>
                </c:pt>
                <c:pt idx="51">
                  <c:v>-0.1586552567237165</c:v>
                </c:pt>
                <c:pt idx="52">
                  <c:v>-0.14102689486552544</c:v>
                </c:pt>
                <c:pt idx="53">
                  <c:v>-0.12339853300733483</c:v>
                </c:pt>
                <c:pt idx="54">
                  <c:v>-0.10577017114914457</c:v>
                </c:pt>
                <c:pt idx="55">
                  <c:v>-8.8141809290953721E-2</c:v>
                </c:pt>
                <c:pt idx="56">
                  <c:v>-7.0513447432762694E-2</c:v>
                </c:pt>
                <c:pt idx="57">
                  <c:v>-5.2885085574572055E-2</c:v>
                </c:pt>
                <c:pt idx="58">
                  <c:v>-3.5256723716381555E-2</c:v>
                </c:pt>
                <c:pt idx="59">
                  <c:v>-1.7628361858190389E-2</c:v>
                </c:pt>
                <c:pt idx="60">
                  <c:v>0</c:v>
                </c:pt>
                <c:pt idx="61">
                  <c:v>1.7628361858190722E-2</c:v>
                </c:pt>
                <c:pt idx="62">
                  <c:v>3.5256723716381888E-2</c:v>
                </c:pt>
                <c:pt idx="63">
                  <c:v>5.2885085574571722E-2</c:v>
                </c:pt>
                <c:pt idx="64">
                  <c:v>7.0513447432762902E-2</c:v>
                </c:pt>
                <c:pt idx="65">
                  <c:v>8.8141809290953527E-2</c:v>
                </c:pt>
                <c:pt idx="66">
                  <c:v>0.10577017114914462</c:v>
                </c:pt>
                <c:pt idx="67">
                  <c:v>0.12339853300733461</c:v>
                </c:pt>
                <c:pt idx="68">
                  <c:v>0.14102689486552591</c:v>
                </c:pt>
                <c:pt idx="69">
                  <c:v>0.15865525672371628</c:v>
                </c:pt>
                <c:pt idx="70">
                  <c:v>0.17628361858190744</c:v>
                </c:pt>
                <c:pt idx="71">
                  <c:v>0.19391198044009875</c:v>
                </c:pt>
                <c:pt idx="72">
                  <c:v>0.21154034229828941</c:v>
                </c:pt>
                <c:pt idx="73">
                  <c:v>0.22916870415647894</c:v>
                </c:pt>
                <c:pt idx="74">
                  <c:v>0.24679706601467041</c:v>
                </c:pt>
                <c:pt idx="75">
                  <c:v>0.26442542787286227</c:v>
                </c:pt>
                <c:pt idx="76">
                  <c:v>0.28205378973105188</c:v>
                </c:pt>
                <c:pt idx="77">
                  <c:v>0.29968215158924344</c:v>
                </c:pt>
                <c:pt idx="78">
                  <c:v>0.31731051344743466</c:v>
                </c:pt>
                <c:pt idx="79">
                  <c:v>0.33493887530562616</c:v>
                </c:pt>
                <c:pt idx="80">
                  <c:v>0.35256723716381488</c:v>
                </c:pt>
                <c:pt idx="81">
                  <c:v>0.37019559902200538</c:v>
                </c:pt>
                <c:pt idx="82">
                  <c:v>0.38782396088019794</c:v>
                </c:pt>
                <c:pt idx="83">
                  <c:v>0.40545232273838633</c:v>
                </c:pt>
                <c:pt idx="84">
                  <c:v>0.42308068459657738</c:v>
                </c:pt>
                <c:pt idx="85">
                  <c:v>0.44070904645476705</c:v>
                </c:pt>
                <c:pt idx="86">
                  <c:v>0.45833740831295788</c:v>
                </c:pt>
                <c:pt idx="87">
                  <c:v>0.47596577017114938</c:v>
                </c:pt>
                <c:pt idx="88">
                  <c:v>0.49359413202934088</c:v>
                </c:pt>
                <c:pt idx="89">
                  <c:v>0.51122249388753049</c:v>
                </c:pt>
                <c:pt idx="90">
                  <c:v>0.52885085574572122</c:v>
                </c:pt>
                <c:pt idx="91">
                  <c:v>0.54647921760391471</c:v>
                </c:pt>
                <c:pt idx="92">
                  <c:v>0.56410757946210244</c:v>
                </c:pt>
                <c:pt idx="93">
                  <c:v>0.58173594132029349</c:v>
                </c:pt>
                <c:pt idx="94">
                  <c:v>0.5993643031784841</c:v>
                </c:pt>
                <c:pt idx="95">
                  <c:v>0.6169926650366756</c:v>
                </c:pt>
                <c:pt idx="96">
                  <c:v>0.63462102689486866</c:v>
                </c:pt>
                <c:pt idx="97">
                  <c:v>0.65224938875305694</c:v>
                </c:pt>
                <c:pt idx="98">
                  <c:v>0.66987775061124855</c:v>
                </c:pt>
                <c:pt idx="99">
                  <c:v>0.68750611246943794</c:v>
                </c:pt>
                <c:pt idx="100">
                  <c:v>0.70513447432762844</c:v>
                </c:pt>
                <c:pt idx="101">
                  <c:v>0.72276283618582182</c:v>
                </c:pt>
                <c:pt idx="102">
                  <c:v>0.74039119804401143</c:v>
                </c:pt>
                <c:pt idx="103">
                  <c:v>0.75801955990220049</c:v>
                </c:pt>
                <c:pt idx="104">
                  <c:v>0.7756479217603931</c:v>
                </c:pt>
                <c:pt idx="105">
                  <c:v>0.79327628361858482</c:v>
                </c:pt>
                <c:pt idx="106">
                  <c:v>0.81090464547677465</c:v>
                </c:pt>
                <c:pt idx="107">
                  <c:v>0.82853300733496249</c:v>
                </c:pt>
                <c:pt idx="108">
                  <c:v>0.84616136919315399</c:v>
                </c:pt>
                <c:pt idx="109">
                  <c:v>0.8637897310513456</c:v>
                </c:pt>
                <c:pt idx="110">
                  <c:v>0.88141809290953566</c:v>
                </c:pt>
                <c:pt idx="111">
                  <c:v>0.89904645476772549</c:v>
                </c:pt>
                <c:pt idx="112">
                  <c:v>0.91667481662592021</c:v>
                </c:pt>
                <c:pt idx="113">
                  <c:v>0.93430317848411115</c:v>
                </c:pt>
                <c:pt idx="114">
                  <c:v>0.95193154034230187</c:v>
                </c:pt>
                <c:pt idx="115">
                  <c:v>0.96955990220049504</c:v>
                </c:pt>
                <c:pt idx="116">
                  <c:v>0.98718826405868398</c:v>
                </c:pt>
                <c:pt idx="117">
                  <c:v>1.004816625916874</c:v>
                </c:pt>
                <c:pt idx="118">
                  <c:v>1.0224449877750639</c:v>
                </c:pt>
                <c:pt idx="119">
                  <c:v>1.0400733496332581</c:v>
                </c:pt>
                <c:pt idx="120">
                  <c:v>1.0577017114914458</c:v>
                </c:pt>
              </c:numCache>
            </c:numRef>
          </c:val>
        </c:ser>
        <c:marker val="1"/>
        <c:axId val="47649536"/>
        <c:axId val="47651072"/>
      </c:lineChart>
      <c:catAx>
        <c:axId val="47649536"/>
        <c:scaling>
          <c:orientation val="minMax"/>
        </c:scaling>
        <c:axPos val="b"/>
        <c:numFmt formatCode="0%" sourceLinked="0"/>
        <c:tickLblPos val="nextTo"/>
        <c:crossAx val="47651072"/>
        <c:crosses val="autoZero"/>
        <c:auto val="1"/>
        <c:lblAlgn val="ctr"/>
        <c:lblOffset val="0"/>
        <c:tickLblSkip val="10"/>
        <c:tickMarkSkip val="10"/>
      </c:catAx>
      <c:valAx>
        <c:axId val="47651072"/>
        <c:scaling>
          <c:orientation val="minMax"/>
          <c:max val="0.60000000000000064"/>
          <c:min val="-0.60000000000000064"/>
        </c:scaling>
        <c:axPos val="l"/>
        <c:numFmt formatCode="0%" sourceLinked="1"/>
        <c:tickLblPos val="nextTo"/>
        <c:crossAx val="47649536"/>
        <c:crossesAt val="61"/>
        <c:crossBetween val="between"/>
        <c:majorUnit val="0.1"/>
      </c:valAx>
    </c:plotArea>
    <c:legend>
      <c:legendPos val="r"/>
      <c:layout>
        <c:manualLayout>
          <c:xMode val="edge"/>
          <c:yMode val="edge"/>
          <c:x val="0.50583511904761858"/>
          <c:y val="0.60108086419753082"/>
          <c:w val="0.47255753968253966"/>
          <c:h val="0.26956728395061841"/>
        </c:manualLayout>
      </c:layout>
    </c:legend>
    <c:plotVisOnly val="1"/>
    <c:dispBlanksAs val="gap"/>
  </c:chart>
  <c:spPr>
    <a:ln>
      <a:noFill/>
    </a:ln>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294F5-C13D-4414-AE44-2BFA8A16881A}"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zh-CN" altLang="en-US"/>
        </a:p>
      </dgm:t>
    </dgm:pt>
    <dgm:pt modelId="{3286C023-DEA4-403E-8501-EA1092387D8F}">
      <dgm:prSet phldrT="[文本]" custT="1"/>
      <dgm:spPr/>
      <dgm:t>
        <a:bodyPr/>
        <a:lstStyle/>
        <a:p>
          <a:pPr algn="ctr"/>
          <a:r>
            <a:rPr lang="zh-CN" altLang="en-US" sz="2400" b="1" dirty="0" smtClean="0">
              <a:latin typeface="楷体_GB2312" pitchFamily="49" charset="-122"/>
              <a:ea typeface="楷体_GB2312" pitchFamily="49" charset="-122"/>
            </a:rPr>
            <a:t>债券</a:t>
          </a:r>
          <a:endParaRPr lang="zh-CN" altLang="en-US" sz="2400" b="1" dirty="0">
            <a:latin typeface="楷体_GB2312" pitchFamily="49" charset="-122"/>
            <a:ea typeface="楷体_GB2312" pitchFamily="49" charset="-122"/>
          </a:endParaRPr>
        </a:p>
      </dgm:t>
    </dgm:pt>
    <dgm:pt modelId="{130741CB-41BD-4C1F-B9A4-8E4AB448299D}" type="parTrans" cxnId="{53D5F25D-DD98-47CF-A2EE-D740D8591BBA}">
      <dgm:prSet/>
      <dgm:spPr/>
      <dgm:t>
        <a:bodyPr/>
        <a:lstStyle/>
        <a:p>
          <a:endParaRPr lang="zh-CN" altLang="en-US"/>
        </a:p>
      </dgm:t>
    </dgm:pt>
    <dgm:pt modelId="{9360F3F4-E8D5-4E4D-B943-765CFBDAC888}" type="sibTrans" cxnId="{53D5F25D-DD98-47CF-A2EE-D740D8591BBA}">
      <dgm:prSet/>
      <dgm:spPr/>
      <dgm:t>
        <a:bodyPr/>
        <a:lstStyle/>
        <a:p>
          <a:endParaRPr lang="zh-CN" altLang="en-US"/>
        </a:p>
      </dgm:t>
    </dgm:pt>
    <dgm:pt modelId="{E7994688-128C-4810-B2B9-03D46A21A11F}">
      <dgm:prSet phldrT="[文本]" custT="1"/>
      <dgm:spPr/>
      <dgm:t>
        <a:bodyPr anchor="ctr" anchorCtr="0"/>
        <a:lstStyle/>
        <a:p>
          <a:pPr algn="l"/>
          <a:r>
            <a:rPr lang="zh-CN" altLang="en-US" sz="1600" dirty="0" smtClean="0">
              <a:latin typeface="楷体_GB2312" pitchFamily="49" charset="-122"/>
              <a:ea typeface="楷体_GB2312" pitchFamily="49" charset="-122"/>
            </a:rPr>
            <a:t>全球流动性宽松</a:t>
          </a:r>
          <a:endParaRPr lang="zh-CN" altLang="en-US" sz="1600" dirty="0">
            <a:latin typeface="楷体_GB2312" pitchFamily="49" charset="-122"/>
            <a:ea typeface="楷体_GB2312" pitchFamily="49" charset="-122"/>
          </a:endParaRPr>
        </a:p>
      </dgm:t>
    </dgm:pt>
    <dgm:pt modelId="{D9C0696E-EE1F-418C-89DA-3406AD5CD9A8}" type="parTrans" cxnId="{E36E5EC2-8AF2-4A8C-99EB-8447AE21CCCF}">
      <dgm:prSet/>
      <dgm:spPr/>
      <dgm:t>
        <a:bodyPr/>
        <a:lstStyle/>
        <a:p>
          <a:endParaRPr lang="zh-CN" altLang="en-US"/>
        </a:p>
      </dgm:t>
    </dgm:pt>
    <dgm:pt modelId="{94A5FF97-4CB6-4FDB-A05B-655CFBAF9BBC}" type="sibTrans" cxnId="{E36E5EC2-8AF2-4A8C-99EB-8447AE21CCCF}">
      <dgm:prSet/>
      <dgm:spPr/>
      <dgm:t>
        <a:bodyPr/>
        <a:lstStyle/>
        <a:p>
          <a:endParaRPr lang="zh-CN" altLang="en-US"/>
        </a:p>
      </dgm:t>
    </dgm:pt>
    <dgm:pt modelId="{154EEA00-7E64-4A88-A612-F906CA296583}">
      <dgm:prSet phldrT="[文本]" custT="1"/>
      <dgm:spPr/>
      <dgm:t>
        <a:bodyPr/>
        <a:lstStyle/>
        <a:p>
          <a:pPr algn="ctr"/>
          <a:r>
            <a:rPr lang="zh-CN" altLang="en-US" sz="2400" b="1" dirty="0" smtClean="0">
              <a:latin typeface="楷体_GB2312" pitchFamily="49" charset="-122"/>
              <a:ea typeface="楷体_GB2312" pitchFamily="49" charset="-122"/>
            </a:rPr>
            <a:t>货币</a:t>
          </a:r>
          <a:endParaRPr lang="zh-CN" altLang="en-US" sz="2400" b="1" dirty="0">
            <a:latin typeface="楷体_GB2312" pitchFamily="49" charset="-122"/>
            <a:ea typeface="楷体_GB2312" pitchFamily="49" charset="-122"/>
          </a:endParaRPr>
        </a:p>
      </dgm:t>
    </dgm:pt>
    <dgm:pt modelId="{60728036-62B7-4139-B487-182F27187E86}" type="parTrans" cxnId="{01A18722-8A60-40D3-9D58-6C5E4B2AC9C7}">
      <dgm:prSet/>
      <dgm:spPr/>
      <dgm:t>
        <a:bodyPr/>
        <a:lstStyle/>
        <a:p>
          <a:endParaRPr lang="zh-CN" altLang="en-US"/>
        </a:p>
      </dgm:t>
    </dgm:pt>
    <dgm:pt modelId="{31F4734B-E288-45D0-A6A9-991D8758063A}" type="sibTrans" cxnId="{01A18722-8A60-40D3-9D58-6C5E4B2AC9C7}">
      <dgm:prSet/>
      <dgm:spPr/>
      <dgm:t>
        <a:bodyPr/>
        <a:lstStyle/>
        <a:p>
          <a:endParaRPr lang="zh-CN" altLang="en-US"/>
        </a:p>
      </dgm:t>
    </dgm:pt>
    <dgm:pt modelId="{370C6E19-0D87-4E24-987F-ED28FDE00DE8}">
      <dgm:prSet custT="1"/>
      <dgm:spPr/>
      <dgm:t>
        <a:bodyPr anchor="ctr" anchorCtr="0"/>
        <a:lstStyle/>
        <a:p>
          <a:r>
            <a:rPr lang="zh-CN" altLang="en-US" sz="1600" dirty="0" smtClean="0">
              <a:latin typeface="楷体_GB2312" pitchFamily="49" charset="-122"/>
              <a:ea typeface="楷体_GB2312" pitchFamily="49" charset="-122"/>
            </a:rPr>
            <a:t>全球流动性宽松</a:t>
          </a:r>
          <a:endParaRPr lang="zh-CN" altLang="en-US" sz="1600" dirty="0">
            <a:latin typeface="楷体_GB2312" pitchFamily="49" charset="-122"/>
            <a:ea typeface="楷体_GB2312" pitchFamily="49" charset="-122"/>
          </a:endParaRPr>
        </a:p>
      </dgm:t>
    </dgm:pt>
    <dgm:pt modelId="{B33044EB-AA41-41CE-AF92-6EFC8B4AB290}" type="parTrans" cxnId="{62B5F4C9-1071-4E57-BC34-7560311197D8}">
      <dgm:prSet/>
      <dgm:spPr/>
      <dgm:t>
        <a:bodyPr/>
        <a:lstStyle/>
        <a:p>
          <a:endParaRPr lang="zh-CN" altLang="en-US"/>
        </a:p>
      </dgm:t>
    </dgm:pt>
    <dgm:pt modelId="{0BDD5DCA-DCFB-40D1-9ABD-D1E0281F7748}" type="sibTrans" cxnId="{62B5F4C9-1071-4E57-BC34-7560311197D8}">
      <dgm:prSet/>
      <dgm:spPr/>
      <dgm:t>
        <a:bodyPr/>
        <a:lstStyle/>
        <a:p>
          <a:endParaRPr lang="zh-CN" altLang="en-US"/>
        </a:p>
      </dgm:t>
    </dgm:pt>
    <dgm:pt modelId="{871B7F06-3904-45DD-A1F1-8A02497E1695}">
      <dgm:prSet custT="1"/>
      <dgm:spPr/>
      <dgm:t>
        <a:bodyPr anchor="ctr" anchorCtr="0"/>
        <a:lstStyle/>
        <a:p>
          <a:r>
            <a:rPr lang="zh-CN" altLang="en-US" sz="1600" dirty="0" smtClean="0">
              <a:latin typeface="楷体_GB2312" pitchFamily="49" charset="-122"/>
              <a:ea typeface="楷体_GB2312" pitchFamily="49" charset="-122"/>
            </a:rPr>
            <a:t>货币基金收益预期下降</a:t>
          </a:r>
          <a:endParaRPr lang="zh-CN" altLang="en-US" sz="1600" dirty="0">
            <a:latin typeface="楷体_GB2312" pitchFamily="49" charset="-122"/>
            <a:ea typeface="楷体_GB2312" pitchFamily="49" charset="-122"/>
          </a:endParaRPr>
        </a:p>
      </dgm:t>
    </dgm:pt>
    <dgm:pt modelId="{733D75C1-CBB3-4823-937A-21246B7E2E13}" type="parTrans" cxnId="{3C2F87C3-202B-4AD8-9EF4-5F4F04B59B35}">
      <dgm:prSet/>
      <dgm:spPr/>
      <dgm:t>
        <a:bodyPr/>
        <a:lstStyle/>
        <a:p>
          <a:endParaRPr lang="zh-CN" altLang="en-US"/>
        </a:p>
      </dgm:t>
    </dgm:pt>
    <dgm:pt modelId="{285ABF58-FC72-4A8B-A1FF-1F456E2127EF}" type="sibTrans" cxnId="{3C2F87C3-202B-4AD8-9EF4-5F4F04B59B35}">
      <dgm:prSet/>
      <dgm:spPr/>
      <dgm:t>
        <a:bodyPr/>
        <a:lstStyle/>
        <a:p>
          <a:endParaRPr lang="zh-CN" altLang="en-US"/>
        </a:p>
      </dgm:t>
    </dgm:pt>
    <dgm:pt modelId="{62BD4CA4-6131-43D5-8A13-55C6DFE871B9}">
      <dgm:prSet custT="1"/>
      <dgm:spPr/>
      <dgm:t>
        <a:bodyPr/>
        <a:lstStyle/>
        <a:p>
          <a:r>
            <a:rPr lang="zh-CN" altLang="en-US" sz="1600" dirty="0" smtClean="0">
              <a:latin typeface="楷体_GB2312" pitchFamily="49" charset="-122"/>
              <a:ea typeface="楷体_GB2312" pitchFamily="49" charset="-122"/>
            </a:rPr>
            <a:t>市场利率继续下行</a:t>
          </a:r>
          <a:endParaRPr lang="zh-CN" altLang="en-US" sz="1600" dirty="0">
            <a:latin typeface="楷体_GB2312" pitchFamily="49" charset="-122"/>
            <a:ea typeface="楷体_GB2312" pitchFamily="49" charset="-122"/>
          </a:endParaRPr>
        </a:p>
      </dgm:t>
    </dgm:pt>
    <dgm:pt modelId="{695D5552-6FCD-454B-8068-3E4BCEC44AAD}" type="parTrans" cxnId="{B146A868-5A8C-47FC-BF93-88A9D7B87D25}">
      <dgm:prSet/>
      <dgm:spPr/>
      <dgm:t>
        <a:bodyPr/>
        <a:lstStyle/>
        <a:p>
          <a:endParaRPr lang="zh-CN" altLang="en-US"/>
        </a:p>
      </dgm:t>
    </dgm:pt>
    <dgm:pt modelId="{9F07A866-7A07-4759-93A5-338C854B58FD}" type="sibTrans" cxnId="{B146A868-5A8C-47FC-BF93-88A9D7B87D25}">
      <dgm:prSet/>
      <dgm:spPr/>
      <dgm:t>
        <a:bodyPr/>
        <a:lstStyle/>
        <a:p>
          <a:endParaRPr lang="zh-CN" altLang="en-US"/>
        </a:p>
      </dgm:t>
    </dgm:pt>
    <dgm:pt modelId="{7A5ACFB5-1B3F-405F-BD1C-14C1DF8D12D0}">
      <dgm:prSet custT="1"/>
      <dgm:spPr/>
      <dgm:t>
        <a:bodyPr/>
        <a:lstStyle/>
        <a:p>
          <a:r>
            <a:rPr lang="zh-CN" altLang="en-US" sz="1600" dirty="0" smtClean="0">
              <a:latin typeface="楷体_GB2312" pitchFamily="49" charset="-122"/>
              <a:ea typeface="楷体_GB2312" pitchFamily="49" charset="-122"/>
            </a:rPr>
            <a:t>债市处于牛市后期</a:t>
          </a:r>
          <a:endParaRPr lang="zh-CN" altLang="en-US" sz="1600" dirty="0">
            <a:latin typeface="楷体_GB2312" pitchFamily="49" charset="-122"/>
            <a:ea typeface="楷体_GB2312" pitchFamily="49" charset="-122"/>
          </a:endParaRPr>
        </a:p>
      </dgm:t>
    </dgm:pt>
    <dgm:pt modelId="{EA47DD5B-849A-4207-B9C3-63EA4B73C5BA}" type="parTrans" cxnId="{ED1E8ACB-4CFC-4BD5-9E73-9446B9517D99}">
      <dgm:prSet/>
      <dgm:spPr/>
      <dgm:t>
        <a:bodyPr/>
        <a:lstStyle/>
        <a:p>
          <a:endParaRPr lang="zh-CN" altLang="en-US"/>
        </a:p>
      </dgm:t>
    </dgm:pt>
    <dgm:pt modelId="{AAFB54AE-68D7-4880-A15A-61B173A29436}" type="sibTrans" cxnId="{ED1E8ACB-4CFC-4BD5-9E73-9446B9517D99}">
      <dgm:prSet/>
      <dgm:spPr/>
      <dgm:t>
        <a:bodyPr/>
        <a:lstStyle/>
        <a:p>
          <a:endParaRPr lang="zh-CN" altLang="en-US"/>
        </a:p>
      </dgm:t>
    </dgm:pt>
    <dgm:pt modelId="{791CC2D6-9040-461E-9984-138806416D80}">
      <dgm:prSet custT="1"/>
      <dgm:spPr/>
      <dgm:t>
        <a:bodyPr/>
        <a:lstStyle/>
        <a:p>
          <a:r>
            <a:rPr lang="zh-CN" altLang="en-US" sz="1600" dirty="0" smtClean="0">
              <a:latin typeface="楷体_GB2312" pitchFamily="49" charset="-122"/>
              <a:ea typeface="楷体_GB2312" pitchFamily="49" charset="-122"/>
            </a:rPr>
            <a:t>市场利率继续下行</a:t>
          </a:r>
          <a:endParaRPr lang="zh-CN" altLang="en-US" sz="1600" dirty="0">
            <a:latin typeface="楷体_GB2312" pitchFamily="49" charset="-122"/>
            <a:ea typeface="楷体_GB2312" pitchFamily="49" charset="-122"/>
          </a:endParaRPr>
        </a:p>
      </dgm:t>
    </dgm:pt>
    <dgm:pt modelId="{E297D5BA-F41E-4488-9A0B-9F74C805D855}" type="parTrans" cxnId="{15DBA09F-0725-4D76-940D-0DC7AD3E31BA}">
      <dgm:prSet/>
      <dgm:spPr/>
      <dgm:t>
        <a:bodyPr/>
        <a:lstStyle/>
        <a:p>
          <a:endParaRPr lang="zh-CN" altLang="en-US"/>
        </a:p>
      </dgm:t>
    </dgm:pt>
    <dgm:pt modelId="{A54C371E-F14E-4C54-9FE2-F45F9B6AD51F}" type="sibTrans" cxnId="{15DBA09F-0725-4D76-940D-0DC7AD3E31BA}">
      <dgm:prSet/>
      <dgm:spPr/>
      <dgm:t>
        <a:bodyPr/>
        <a:lstStyle/>
        <a:p>
          <a:endParaRPr lang="zh-CN" altLang="en-US"/>
        </a:p>
      </dgm:t>
    </dgm:pt>
    <dgm:pt modelId="{42B777E6-4C34-4741-81A5-643DFD5770EC}" type="pres">
      <dgm:prSet presAssocID="{C74294F5-C13D-4414-AE44-2BFA8A16881A}" presName="Name0" presStyleCnt="0">
        <dgm:presLayoutVars>
          <dgm:dir/>
          <dgm:animLvl val="lvl"/>
          <dgm:resizeHandles/>
        </dgm:presLayoutVars>
      </dgm:prSet>
      <dgm:spPr/>
      <dgm:t>
        <a:bodyPr/>
        <a:lstStyle/>
        <a:p>
          <a:endParaRPr lang="zh-CN" altLang="en-US"/>
        </a:p>
      </dgm:t>
    </dgm:pt>
    <dgm:pt modelId="{824032B3-5A3E-4E95-A2AD-E49181F7231A}" type="pres">
      <dgm:prSet presAssocID="{3286C023-DEA4-403E-8501-EA1092387D8F}" presName="linNode" presStyleCnt="0"/>
      <dgm:spPr/>
      <dgm:t>
        <a:bodyPr/>
        <a:lstStyle/>
        <a:p>
          <a:endParaRPr lang="zh-CN" altLang="en-US"/>
        </a:p>
      </dgm:t>
    </dgm:pt>
    <dgm:pt modelId="{909B7D42-F0BA-4D94-B8FE-EA7E7F172D85}" type="pres">
      <dgm:prSet presAssocID="{3286C023-DEA4-403E-8501-EA1092387D8F}" presName="parentShp" presStyleLbl="node1" presStyleIdx="0" presStyleCnt="2" custScaleX="83805" custScaleY="67068" custLinFactX="16757" custLinFactNeighborX="100000" custLinFactNeighborY="6923">
        <dgm:presLayoutVars>
          <dgm:bulletEnabled val="1"/>
        </dgm:presLayoutVars>
      </dgm:prSet>
      <dgm:spPr/>
      <dgm:t>
        <a:bodyPr/>
        <a:lstStyle/>
        <a:p>
          <a:endParaRPr lang="zh-CN" altLang="en-US"/>
        </a:p>
      </dgm:t>
    </dgm:pt>
    <dgm:pt modelId="{CAB55ECB-A6FB-41A6-8DC2-554264C80F44}" type="pres">
      <dgm:prSet presAssocID="{3286C023-DEA4-403E-8501-EA1092387D8F}" presName="childShp" presStyleLbl="bgAccFollowNode1" presStyleIdx="0" presStyleCnt="2" custScaleX="109259" custLinFactNeighborX="-100000" custLinFactNeighborY="-26">
        <dgm:presLayoutVars>
          <dgm:bulletEnabled val="1"/>
        </dgm:presLayoutVars>
      </dgm:prSet>
      <dgm:spPr/>
      <dgm:t>
        <a:bodyPr/>
        <a:lstStyle/>
        <a:p>
          <a:endParaRPr lang="zh-CN" altLang="en-US"/>
        </a:p>
      </dgm:t>
    </dgm:pt>
    <dgm:pt modelId="{354A7A50-55AD-4B2A-BEB8-768D1353BAF5}" type="pres">
      <dgm:prSet presAssocID="{9360F3F4-E8D5-4E4D-B943-765CFBDAC888}" presName="spacing" presStyleCnt="0"/>
      <dgm:spPr/>
      <dgm:t>
        <a:bodyPr/>
        <a:lstStyle/>
        <a:p>
          <a:endParaRPr lang="zh-CN" altLang="en-US"/>
        </a:p>
      </dgm:t>
    </dgm:pt>
    <dgm:pt modelId="{90A1DB3D-7696-4D60-A586-1F29089A573B}" type="pres">
      <dgm:prSet presAssocID="{154EEA00-7E64-4A88-A612-F906CA296583}" presName="linNode" presStyleCnt="0"/>
      <dgm:spPr/>
      <dgm:t>
        <a:bodyPr/>
        <a:lstStyle/>
        <a:p>
          <a:endParaRPr lang="zh-CN" altLang="en-US"/>
        </a:p>
      </dgm:t>
    </dgm:pt>
    <dgm:pt modelId="{4CD1A1E2-0E0C-4CAE-A91E-B0B785A13387}" type="pres">
      <dgm:prSet presAssocID="{154EEA00-7E64-4A88-A612-F906CA296583}" presName="parentShp" presStyleLbl="node1" presStyleIdx="1" presStyleCnt="2" custScaleX="90721" custScaleY="64388" custLinFactX="19156" custLinFactNeighborX="100000" custLinFactNeighborY="-3156">
        <dgm:presLayoutVars>
          <dgm:bulletEnabled val="1"/>
        </dgm:presLayoutVars>
      </dgm:prSet>
      <dgm:spPr/>
      <dgm:t>
        <a:bodyPr/>
        <a:lstStyle/>
        <a:p>
          <a:endParaRPr lang="zh-CN" altLang="en-US"/>
        </a:p>
      </dgm:t>
    </dgm:pt>
    <dgm:pt modelId="{D8F657C0-F0BC-47D2-B71D-8ABE436D980D}" type="pres">
      <dgm:prSet presAssocID="{154EEA00-7E64-4A88-A612-F906CA296583}" presName="childShp" presStyleLbl="bgAccFollowNode1" presStyleIdx="1" presStyleCnt="2" custScaleX="106699" custLinFactNeighborX="-100000" custLinFactNeighborY="-9566">
        <dgm:presLayoutVars>
          <dgm:bulletEnabled val="1"/>
        </dgm:presLayoutVars>
      </dgm:prSet>
      <dgm:spPr/>
      <dgm:t>
        <a:bodyPr/>
        <a:lstStyle/>
        <a:p>
          <a:endParaRPr lang="zh-CN" altLang="en-US"/>
        </a:p>
      </dgm:t>
    </dgm:pt>
  </dgm:ptLst>
  <dgm:cxnLst>
    <dgm:cxn modelId="{15DBA09F-0725-4D76-940D-0DC7AD3E31BA}" srcId="{154EEA00-7E64-4A88-A612-F906CA296583}" destId="{791CC2D6-9040-461E-9984-138806416D80}" srcOrd="1" destOrd="0" parTransId="{E297D5BA-F41E-4488-9A0B-9F74C805D855}" sibTransId="{A54C371E-F14E-4C54-9FE2-F45F9B6AD51F}"/>
    <dgm:cxn modelId="{11FD6F29-220E-454E-B539-13C67DB36D2C}" type="presOf" srcId="{791CC2D6-9040-461E-9984-138806416D80}" destId="{D8F657C0-F0BC-47D2-B71D-8ABE436D980D}" srcOrd="0" destOrd="1" presId="urn:microsoft.com/office/officeart/2005/8/layout/vList6"/>
    <dgm:cxn modelId="{E36E5EC2-8AF2-4A8C-99EB-8447AE21CCCF}" srcId="{3286C023-DEA4-403E-8501-EA1092387D8F}" destId="{E7994688-128C-4810-B2B9-03D46A21A11F}" srcOrd="0" destOrd="0" parTransId="{D9C0696E-EE1F-418C-89DA-3406AD5CD9A8}" sibTransId="{94A5FF97-4CB6-4FDB-A05B-655CFBAF9BBC}"/>
    <dgm:cxn modelId="{01A18722-8A60-40D3-9D58-6C5E4B2AC9C7}" srcId="{C74294F5-C13D-4414-AE44-2BFA8A16881A}" destId="{154EEA00-7E64-4A88-A612-F906CA296583}" srcOrd="1" destOrd="0" parTransId="{60728036-62B7-4139-B487-182F27187E86}" sibTransId="{31F4734B-E288-45D0-A6A9-991D8758063A}"/>
    <dgm:cxn modelId="{0CB38C9E-8037-4D72-9327-B81769B6DE73}" type="presOf" srcId="{62BD4CA4-6131-43D5-8A13-55C6DFE871B9}" destId="{CAB55ECB-A6FB-41A6-8DC2-554264C80F44}" srcOrd="0" destOrd="1" presId="urn:microsoft.com/office/officeart/2005/8/layout/vList6"/>
    <dgm:cxn modelId="{3586B924-11E6-4355-84DB-51B89056E61A}" type="presOf" srcId="{E7994688-128C-4810-B2B9-03D46A21A11F}" destId="{CAB55ECB-A6FB-41A6-8DC2-554264C80F44}" srcOrd="0" destOrd="0" presId="urn:microsoft.com/office/officeart/2005/8/layout/vList6"/>
    <dgm:cxn modelId="{53D5F25D-DD98-47CF-A2EE-D740D8591BBA}" srcId="{C74294F5-C13D-4414-AE44-2BFA8A16881A}" destId="{3286C023-DEA4-403E-8501-EA1092387D8F}" srcOrd="0" destOrd="0" parTransId="{130741CB-41BD-4C1F-B9A4-8E4AB448299D}" sibTransId="{9360F3F4-E8D5-4E4D-B943-765CFBDAC888}"/>
    <dgm:cxn modelId="{24670E17-4F9E-424E-A864-E44A6242BE84}" type="presOf" srcId="{154EEA00-7E64-4A88-A612-F906CA296583}" destId="{4CD1A1E2-0E0C-4CAE-A91E-B0B785A13387}" srcOrd="0" destOrd="0" presId="urn:microsoft.com/office/officeart/2005/8/layout/vList6"/>
    <dgm:cxn modelId="{62B5F4C9-1071-4E57-BC34-7560311197D8}" srcId="{154EEA00-7E64-4A88-A612-F906CA296583}" destId="{370C6E19-0D87-4E24-987F-ED28FDE00DE8}" srcOrd="0" destOrd="0" parTransId="{B33044EB-AA41-41CE-AF92-6EFC8B4AB290}" sibTransId="{0BDD5DCA-DCFB-40D1-9ABD-D1E0281F7748}"/>
    <dgm:cxn modelId="{04C27200-A668-45F4-84FC-D77A6E4193E7}" type="presOf" srcId="{7A5ACFB5-1B3F-405F-BD1C-14C1DF8D12D0}" destId="{CAB55ECB-A6FB-41A6-8DC2-554264C80F44}" srcOrd="0" destOrd="2" presId="urn:microsoft.com/office/officeart/2005/8/layout/vList6"/>
    <dgm:cxn modelId="{9F35C2CB-1FA2-4285-8EBA-72A01DF21628}" type="presOf" srcId="{C74294F5-C13D-4414-AE44-2BFA8A16881A}" destId="{42B777E6-4C34-4741-81A5-643DFD5770EC}" srcOrd="0" destOrd="0" presId="urn:microsoft.com/office/officeart/2005/8/layout/vList6"/>
    <dgm:cxn modelId="{06FAEC15-45A4-43F5-A674-CC7D65CAAEE4}" type="presOf" srcId="{3286C023-DEA4-403E-8501-EA1092387D8F}" destId="{909B7D42-F0BA-4D94-B8FE-EA7E7F172D85}" srcOrd="0" destOrd="0" presId="urn:microsoft.com/office/officeart/2005/8/layout/vList6"/>
    <dgm:cxn modelId="{B146A868-5A8C-47FC-BF93-88A9D7B87D25}" srcId="{3286C023-DEA4-403E-8501-EA1092387D8F}" destId="{62BD4CA4-6131-43D5-8A13-55C6DFE871B9}" srcOrd="1" destOrd="0" parTransId="{695D5552-6FCD-454B-8068-3E4BCEC44AAD}" sibTransId="{9F07A866-7A07-4759-93A5-338C854B58FD}"/>
    <dgm:cxn modelId="{A9B474F8-3CE1-4F34-B85D-78B0F4981ED5}" type="presOf" srcId="{871B7F06-3904-45DD-A1F1-8A02497E1695}" destId="{D8F657C0-F0BC-47D2-B71D-8ABE436D980D}" srcOrd="0" destOrd="2" presId="urn:microsoft.com/office/officeart/2005/8/layout/vList6"/>
    <dgm:cxn modelId="{ED1E8ACB-4CFC-4BD5-9E73-9446B9517D99}" srcId="{3286C023-DEA4-403E-8501-EA1092387D8F}" destId="{7A5ACFB5-1B3F-405F-BD1C-14C1DF8D12D0}" srcOrd="2" destOrd="0" parTransId="{EA47DD5B-849A-4207-B9C3-63EA4B73C5BA}" sibTransId="{AAFB54AE-68D7-4880-A15A-61B173A29436}"/>
    <dgm:cxn modelId="{C6125A3C-63D6-4BE8-AF47-E22D5FAF6EDF}" type="presOf" srcId="{370C6E19-0D87-4E24-987F-ED28FDE00DE8}" destId="{D8F657C0-F0BC-47D2-B71D-8ABE436D980D}" srcOrd="0" destOrd="0" presId="urn:microsoft.com/office/officeart/2005/8/layout/vList6"/>
    <dgm:cxn modelId="{3C2F87C3-202B-4AD8-9EF4-5F4F04B59B35}" srcId="{154EEA00-7E64-4A88-A612-F906CA296583}" destId="{871B7F06-3904-45DD-A1F1-8A02497E1695}" srcOrd="2" destOrd="0" parTransId="{733D75C1-CBB3-4823-937A-21246B7E2E13}" sibTransId="{285ABF58-FC72-4A8B-A1FF-1F456E2127EF}"/>
    <dgm:cxn modelId="{31CA92D0-A586-42EA-A009-32860B637C74}" type="presParOf" srcId="{42B777E6-4C34-4741-81A5-643DFD5770EC}" destId="{824032B3-5A3E-4E95-A2AD-E49181F7231A}" srcOrd="0" destOrd="0" presId="urn:microsoft.com/office/officeart/2005/8/layout/vList6"/>
    <dgm:cxn modelId="{F140ADF2-4C29-48C2-B8FC-7DBD2D782D00}" type="presParOf" srcId="{824032B3-5A3E-4E95-A2AD-E49181F7231A}" destId="{909B7D42-F0BA-4D94-B8FE-EA7E7F172D85}" srcOrd="0" destOrd="0" presId="urn:microsoft.com/office/officeart/2005/8/layout/vList6"/>
    <dgm:cxn modelId="{EE87C0B4-7EAD-406B-A0D6-6DFB0DFCFBA5}" type="presParOf" srcId="{824032B3-5A3E-4E95-A2AD-E49181F7231A}" destId="{CAB55ECB-A6FB-41A6-8DC2-554264C80F44}" srcOrd="1" destOrd="0" presId="urn:microsoft.com/office/officeart/2005/8/layout/vList6"/>
    <dgm:cxn modelId="{89910641-9C3F-45B2-AE68-8286BF322FA6}" type="presParOf" srcId="{42B777E6-4C34-4741-81A5-643DFD5770EC}" destId="{354A7A50-55AD-4B2A-BEB8-768D1353BAF5}" srcOrd="1" destOrd="0" presId="urn:microsoft.com/office/officeart/2005/8/layout/vList6"/>
    <dgm:cxn modelId="{F1146F87-9BE0-41BB-B8D5-5DE3F7A3BF7E}" type="presParOf" srcId="{42B777E6-4C34-4741-81A5-643DFD5770EC}" destId="{90A1DB3D-7696-4D60-A586-1F29089A573B}" srcOrd="2" destOrd="0" presId="urn:microsoft.com/office/officeart/2005/8/layout/vList6"/>
    <dgm:cxn modelId="{2F4443B2-99B8-4106-860A-84A7FC6AA01D}" type="presParOf" srcId="{90A1DB3D-7696-4D60-A586-1F29089A573B}" destId="{4CD1A1E2-0E0C-4CAE-A91E-B0B785A13387}" srcOrd="0" destOrd="0" presId="urn:microsoft.com/office/officeart/2005/8/layout/vList6"/>
    <dgm:cxn modelId="{5C4B67BE-9938-41FF-876B-42447579FAEA}" type="presParOf" srcId="{90A1DB3D-7696-4D60-A586-1F29089A573B}" destId="{D8F657C0-F0BC-47D2-B71D-8ABE436D980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294F5-C13D-4414-AE44-2BFA8A16881A}"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zh-CN" altLang="en-US"/>
        </a:p>
      </dgm:t>
    </dgm:pt>
    <dgm:pt modelId="{3286C023-DEA4-403E-8501-EA1092387D8F}">
      <dgm:prSet phldrT="[文本]" custT="1"/>
      <dgm:spPr/>
      <dgm:t>
        <a:bodyPr/>
        <a:lstStyle/>
        <a:p>
          <a:pPr algn="ctr"/>
          <a:r>
            <a:rPr lang="zh-CN" altLang="en-US" sz="2400" b="1" dirty="0" smtClean="0">
              <a:latin typeface="楷体_GB2312" pitchFamily="49" charset="-122"/>
              <a:ea typeface="楷体_GB2312" pitchFamily="49" charset="-122"/>
            </a:rPr>
            <a:t>蓝筹</a:t>
          </a:r>
          <a:endParaRPr lang="zh-CN" altLang="en-US" sz="2400" b="1" dirty="0">
            <a:latin typeface="楷体_GB2312" pitchFamily="49" charset="-122"/>
            <a:ea typeface="楷体_GB2312" pitchFamily="49" charset="-122"/>
          </a:endParaRPr>
        </a:p>
      </dgm:t>
    </dgm:pt>
    <dgm:pt modelId="{130741CB-41BD-4C1F-B9A4-8E4AB448299D}" type="parTrans" cxnId="{53D5F25D-DD98-47CF-A2EE-D740D8591BBA}">
      <dgm:prSet/>
      <dgm:spPr/>
      <dgm:t>
        <a:bodyPr/>
        <a:lstStyle/>
        <a:p>
          <a:endParaRPr lang="zh-CN" altLang="en-US"/>
        </a:p>
      </dgm:t>
    </dgm:pt>
    <dgm:pt modelId="{9360F3F4-E8D5-4E4D-B943-765CFBDAC888}" type="sibTrans" cxnId="{53D5F25D-DD98-47CF-A2EE-D740D8591BBA}">
      <dgm:prSet/>
      <dgm:spPr/>
      <dgm:t>
        <a:bodyPr/>
        <a:lstStyle/>
        <a:p>
          <a:endParaRPr lang="zh-CN" altLang="en-US"/>
        </a:p>
      </dgm:t>
    </dgm:pt>
    <dgm:pt modelId="{E7994688-128C-4810-B2B9-03D46A21A11F}">
      <dgm:prSet phldrT="[文本]" custT="1"/>
      <dgm:spPr/>
      <dgm:t>
        <a:bodyPr anchor="ctr" anchorCtr="0"/>
        <a:lstStyle/>
        <a:p>
          <a:pPr algn="l"/>
          <a:r>
            <a:rPr lang="zh-CN" altLang="en-US" sz="1600" b="0" dirty="0" smtClean="0">
              <a:latin typeface="楷体_GB2312" pitchFamily="49" charset="-122"/>
              <a:ea typeface="楷体_GB2312" pitchFamily="49" charset="-122"/>
            </a:rPr>
            <a:t>估值处于历史底部区域</a:t>
          </a:r>
          <a:endParaRPr lang="zh-CN" altLang="en-US" sz="1600" b="0" dirty="0">
            <a:latin typeface="楷体_GB2312" pitchFamily="49" charset="-122"/>
            <a:ea typeface="楷体_GB2312" pitchFamily="49" charset="-122"/>
          </a:endParaRPr>
        </a:p>
      </dgm:t>
    </dgm:pt>
    <dgm:pt modelId="{D9C0696E-EE1F-418C-89DA-3406AD5CD9A8}" type="parTrans" cxnId="{E36E5EC2-8AF2-4A8C-99EB-8447AE21CCCF}">
      <dgm:prSet/>
      <dgm:spPr/>
      <dgm:t>
        <a:bodyPr/>
        <a:lstStyle/>
        <a:p>
          <a:endParaRPr lang="zh-CN" altLang="en-US"/>
        </a:p>
      </dgm:t>
    </dgm:pt>
    <dgm:pt modelId="{94A5FF97-4CB6-4FDB-A05B-655CFBAF9BBC}" type="sibTrans" cxnId="{E36E5EC2-8AF2-4A8C-99EB-8447AE21CCCF}">
      <dgm:prSet/>
      <dgm:spPr/>
      <dgm:t>
        <a:bodyPr/>
        <a:lstStyle/>
        <a:p>
          <a:endParaRPr lang="zh-CN" altLang="en-US"/>
        </a:p>
      </dgm:t>
    </dgm:pt>
    <dgm:pt modelId="{154EEA00-7E64-4A88-A612-F906CA296583}">
      <dgm:prSet phldrT="[文本]" custT="1"/>
      <dgm:spPr/>
      <dgm:t>
        <a:bodyPr/>
        <a:lstStyle/>
        <a:p>
          <a:pPr algn="ctr"/>
          <a:r>
            <a:rPr lang="zh-CN" altLang="en-US" sz="2400" b="1" dirty="0" smtClean="0">
              <a:latin typeface="楷体_GB2312" pitchFamily="49" charset="-122"/>
              <a:ea typeface="楷体_GB2312" pitchFamily="49" charset="-122"/>
            </a:rPr>
            <a:t>成长股</a:t>
          </a:r>
          <a:endParaRPr lang="zh-CN" altLang="en-US" sz="2400" b="1" dirty="0">
            <a:latin typeface="楷体_GB2312" pitchFamily="49" charset="-122"/>
            <a:ea typeface="楷体_GB2312" pitchFamily="49" charset="-122"/>
          </a:endParaRPr>
        </a:p>
      </dgm:t>
    </dgm:pt>
    <dgm:pt modelId="{60728036-62B7-4139-B487-182F27187E86}" type="parTrans" cxnId="{01A18722-8A60-40D3-9D58-6C5E4B2AC9C7}">
      <dgm:prSet/>
      <dgm:spPr/>
      <dgm:t>
        <a:bodyPr/>
        <a:lstStyle/>
        <a:p>
          <a:endParaRPr lang="zh-CN" altLang="en-US"/>
        </a:p>
      </dgm:t>
    </dgm:pt>
    <dgm:pt modelId="{31F4734B-E288-45D0-A6A9-991D8758063A}" type="sibTrans" cxnId="{01A18722-8A60-40D3-9D58-6C5E4B2AC9C7}">
      <dgm:prSet/>
      <dgm:spPr/>
      <dgm:t>
        <a:bodyPr/>
        <a:lstStyle/>
        <a:p>
          <a:endParaRPr lang="zh-CN" altLang="en-US"/>
        </a:p>
      </dgm:t>
    </dgm:pt>
    <dgm:pt modelId="{0984B374-337B-4E17-B4AD-B8219C0494F2}">
      <dgm:prSet phldrT="[文本]" custT="1"/>
      <dgm:spPr/>
      <dgm:t>
        <a:bodyPr anchor="ctr" anchorCtr="0"/>
        <a:lstStyle/>
        <a:p>
          <a:pPr algn="l"/>
          <a:r>
            <a:rPr lang="zh-CN" altLang="en-US" sz="1600" b="0" dirty="0" smtClean="0">
              <a:latin typeface="楷体_GB2312" pitchFamily="49" charset="-122"/>
              <a:ea typeface="楷体_GB2312" pitchFamily="49" charset="-122"/>
            </a:rPr>
            <a:t>降息后段，蓝筹资产受益</a:t>
          </a:r>
          <a:endParaRPr lang="zh-CN" altLang="en-US" sz="1600" b="0" dirty="0">
            <a:latin typeface="楷体_GB2312" pitchFamily="49" charset="-122"/>
            <a:ea typeface="楷体_GB2312" pitchFamily="49" charset="-122"/>
          </a:endParaRPr>
        </a:p>
      </dgm:t>
    </dgm:pt>
    <dgm:pt modelId="{DDCC5016-FF15-4678-9976-C3378FB7BD42}" type="parTrans" cxnId="{9C135BCA-7D7E-4308-91F2-F7EFB30C0766}">
      <dgm:prSet/>
      <dgm:spPr/>
      <dgm:t>
        <a:bodyPr/>
        <a:lstStyle/>
        <a:p>
          <a:endParaRPr lang="zh-CN" altLang="en-US"/>
        </a:p>
      </dgm:t>
    </dgm:pt>
    <dgm:pt modelId="{1A67AB2E-220E-4F16-94F4-FF2708874BC1}" type="sibTrans" cxnId="{9C135BCA-7D7E-4308-91F2-F7EFB30C0766}">
      <dgm:prSet/>
      <dgm:spPr/>
      <dgm:t>
        <a:bodyPr/>
        <a:lstStyle/>
        <a:p>
          <a:endParaRPr lang="zh-CN" altLang="en-US"/>
        </a:p>
      </dgm:t>
    </dgm:pt>
    <dgm:pt modelId="{370C6E19-0D87-4E24-987F-ED28FDE00DE8}">
      <dgm:prSet custT="1"/>
      <dgm:spPr/>
      <dgm:t>
        <a:bodyPr anchor="ctr" anchorCtr="0"/>
        <a:lstStyle/>
        <a:p>
          <a:r>
            <a:rPr lang="zh-CN" altLang="en-US" sz="1600" b="0" dirty="0" smtClean="0">
              <a:latin typeface="楷体_GB2312" pitchFamily="49" charset="-122"/>
              <a:ea typeface="楷体_GB2312" pitchFamily="49" charset="-122"/>
            </a:rPr>
            <a:t>估值水平下降后的机会</a:t>
          </a:r>
          <a:endParaRPr lang="zh-CN" altLang="en-US" sz="1600" b="0" dirty="0">
            <a:latin typeface="楷体_GB2312" pitchFamily="49" charset="-122"/>
            <a:ea typeface="楷体_GB2312" pitchFamily="49" charset="-122"/>
          </a:endParaRPr>
        </a:p>
      </dgm:t>
    </dgm:pt>
    <dgm:pt modelId="{B33044EB-AA41-41CE-AF92-6EFC8B4AB290}" type="parTrans" cxnId="{62B5F4C9-1071-4E57-BC34-7560311197D8}">
      <dgm:prSet/>
      <dgm:spPr/>
      <dgm:t>
        <a:bodyPr/>
        <a:lstStyle/>
        <a:p>
          <a:endParaRPr lang="zh-CN" altLang="en-US"/>
        </a:p>
      </dgm:t>
    </dgm:pt>
    <dgm:pt modelId="{0BDD5DCA-DCFB-40D1-9ABD-D1E0281F7748}" type="sibTrans" cxnId="{62B5F4C9-1071-4E57-BC34-7560311197D8}">
      <dgm:prSet/>
      <dgm:spPr/>
      <dgm:t>
        <a:bodyPr/>
        <a:lstStyle/>
        <a:p>
          <a:endParaRPr lang="zh-CN" altLang="en-US"/>
        </a:p>
      </dgm:t>
    </dgm:pt>
    <dgm:pt modelId="{871B7F06-3904-45DD-A1F1-8A02497E1695}">
      <dgm:prSet custT="1"/>
      <dgm:spPr/>
      <dgm:t>
        <a:bodyPr anchor="ctr" anchorCtr="0"/>
        <a:lstStyle/>
        <a:p>
          <a:r>
            <a:rPr lang="zh-CN" altLang="en-US" sz="1600" b="0" dirty="0" smtClean="0">
              <a:latin typeface="楷体_GB2312" pitchFamily="49" charset="-122"/>
              <a:ea typeface="楷体_GB2312" pitchFamily="49" charset="-122"/>
            </a:rPr>
            <a:t>经济转型期政策支撑</a:t>
          </a:r>
          <a:endParaRPr lang="zh-CN" altLang="en-US" sz="1600" b="0" dirty="0">
            <a:latin typeface="楷体_GB2312" pitchFamily="49" charset="-122"/>
            <a:ea typeface="楷体_GB2312" pitchFamily="49" charset="-122"/>
          </a:endParaRPr>
        </a:p>
      </dgm:t>
    </dgm:pt>
    <dgm:pt modelId="{733D75C1-CBB3-4823-937A-21246B7E2E13}" type="parTrans" cxnId="{3C2F87C3-202B-4AD8-9EF4-5F4F04B59B35}">
      <dgm:prSet/>
      <dgm:spPr/>
      <dgm:t>
        <a:bodyPr/>
        <a:lstStyle/>
        <a:p>
          <a:endParaRPr lang="zh-CN" altLang="en-US"/>
        </a:p>
      </dgm:t>
    </dgm:pt>
    <dgm:pt modelId="{285ABF58-FC72-4A8B-A1FF-1F456E2127EF}" type="sibTrans" cxnId="{3C2F87C3-202B-4AD8-9EF4-5F4F04B59B35}">
      <dgm:prSet/>
      <dgm:spPr/>
      <dgm:t>
        <a:bodyPr/>
        <a:lstStyle/>
        <a:p>
          <a:endParaRPr lang="zh-CN" altLang="en-US"/>
        </a:p>
      </dgm:t>
    </dgm:pt>
    <dgm:pt modelId="{2FF64E1F-2B0C-4292-B550-8CE3BD65BBCF}">
      <dgm:prSet phldrT="[文本]" custT="1"/>
      <dgm:spPr/>
      <dgm:t>
        <a:bodyPr anchor="ctr" anchorCtr="0"/>
        <a:lstStyle/>
        <a:p>
          <a:pPr algn="l"/>
          <a:endParaRPr lang="zh-CN" altLang="en-US" sz="1600" dirty="0">
            <a:latin typeface="楷体_GB2312" pitchFamily="49" charset="-122"/>
            <a:ea typeface="楷体_GB2312" pitchFamily="49" charset="-122"/>
          </a:endParaRPr>
        </a:p>
      </dgm:t>
    </dgm:pt>
    <dgm:pt modelId="{E4CE18ED-7D25-4B8B-B2D6-A173318B4D67}" type="parTrans" cxnId="{4769C62C-6231-4E15-8C24-4C6A04393587}">
      <dgm:prSet/>
      <dgm:spPr/>
      <dgm:t>
        <a:bodyPr/>
        <a:lstStyle/>
        <a:p>
          <a:endParaRPr lang="zh-CN" altLang="en-US"/>
        </a:p>
      </dgm:t>
    </dgm:pt>
    <dgm:pt modelId="{0E82A895-1CB2-444C-8D5F-D4DECC678EE0}" type="sibTrans" cxnId="{4769C62C-6231-4E15-8C24-4C6A04393587}">
      <dgm:prSet/>
      <dgm:spPr/>
      <dgm:t>
        <a:bodyPr/>
        <a:lstStyle/>
        <a:p>
          <a:endParaRPr lang="zh-CN" altLang="en-US"/>
        </a:p>
      </dgm:t>
    </dgm:pt>
    <dgm:pt modelId="{C8090C63-61AB-47D7-AAC5-C1B19F258C38}">
      <dgm:prSet phldrT="[文本]" custT="1"/>
      <dgm:spPr/>
      <dgm:t>
        <a:bodyPr anchor="ctr" anchorCtr="0"/>
        <a:lstStyle/>
        <a:p>
          <a:pPr algn="l"/>
          <a:r>
            <a:rPr lang="zh-CN" altLang="en-US" sz="1600" b="0" dirty="0" smtClean="0">
              <a:latin typeface="楷体_GB2312" pitchFamily="49" charset="-122"/>
              <a:ea typeface="楷体_GB2312" pitchFamily="49" charset="-122"/>
            </a:rPr>
            <a:t>供给收缩后，供需已达弱平衡</a:t>
          </a:r>
          <a:endParaRPr lang="zh-CN" altLang="en-US" sz="1600" b="0" dirty="0">
            <a:latin typeface="楷体_GB2312" pitchFamily="49" charset="-122"/>
            <a:ea typeface="楷体_GB2312" pitchFamily="49" charset="-122"/>
          </a:endParaRPr>
        </a:p>
      </dgm:t>
    </dgm:pt>
    <dgm:pt modelId="{0EF3D6C2-F61E-4B3A-87BD-EBCCD9874B59}" type="parTrans" cxnId="{1771C1C1-4D49-4FFE-A171-05E3904AF872}">
      <dgm:prSet/>
      <dgm:spPr/>
      <dgm:t>
        <a:bodyPr/>
        <a:lstStyle/>
        <a:p>
          <a:endParaRPr lang="zh-CN" altLang="en-US"/>
        </a:p>
      </dgm:t>
    </dgm:pt>
    <dgm:pt modelId="{A6752B61-D379-47EE-9065-CC25CBC379EA}" type="sibTrans" cxnId="{1771C1C1-4D49-4FFE-A171-05E3904AF872}">
      <dgm:prSet/>
      <dgm:spPr/>
      <dgm:t>
        <a:bodyPr/>
        <a:lstStyle/>
        <a:p>
          <a:endParaRPr lang="zh-CN" altLang="en-US"/>
        </a:p>
      </dgm:t>
    </dgm:pt>
    <dgm:pt modelId="{2FF2E9D2-62E4-40FE-A9DE-8D48EB9C7221}">
      <dgm:prSet custT="1"/>
      <dgm:spPr/>
      <dgm:t>
        <a:bodyPr anchor="ctr" anchorCtr="0"/>
        <a:lstStyle/>
        <a:p>
          <a:r>
            <a:rPr lang="zh-CN" altLang="en-US" sz="1600" b="0" dirty="0" smtClean="0">
              <a:latin typeface="楷体_GB2312" pitchFamily="49" charset="-122"/>
              <a:ea typeface="楷体_GB2312" pitchFamily="49" charset="-122"/>
            </a:rPr>
            <a:t>成长消化估值</a:t>
          </a:r>
          <a:endParaRPr lang="zh-CN" altLang="en-US" sz="1600" b="0" dirty="0">
            <a:latin typeface="楷体_GB2312" pitchFamily="49" charset="-122"/>
            <a:ea typeface="楷体_GB2312" pitchFamily="49" charset="-122"/>
          </a:endParaRPr>
        </a:p>
      </dgm:t>
    </dgm:pt>
    <dgm:pt modelId="{5790223D-8F93-41B4-8BD8-5C95EDE726D5}" type="parTrans" cxnId="{DE888AAB-C959-43E6-8493-6EB3A25DD02B}">
      <dgm:prSet/>
      <dgm:spPr/>
      <dgm:t>
        <a:bodyPr/>
        <a:lstStyle/>
        <a:p>
          <a:endParaRPr lang="zh-CN" altLang="en-US"/>
        </a:p>
      </dgm:t>
    </dgm:pt>
    <dgm:pt modelId="{1A80D6F5-02E0-4EEE-9FAF-9CD3C439B4B1}" type="sibTrans" cxnId="{DE888AAB-C959-43E6-8493-6EB3A25DD02B}">
      <dgm:prSet/>
      <dgm:spPr/>
      <dgm:t>
        <a:bodyPr/>
        <a:lstStyle/>
        <a:p>
          <a:endParaRPr lang="zh-CN" altLang="en-US"/>
        </a:p>
      </dgm:t>
    </dgm:pt>
    <dgm:pt modelId="{42B777E6-4C34-4741-81A5-643DFD5770EC}" type="pres">
      <dgm:prSet presAssocID="{C74294F5-C13D-4414-AE44-2BFA8A16881A}" presName="Name0" presStyleCnt="0">
        <dgm:presLayoutVars>
          <dgm:dir/>
          <dgm:animLvl val="lvl"/>
          <dgm:resizeHandles/>
        </dgm:presLayoutVars>
      </dgm:prSet>
      <dgm:spPr/>
      <dgm:t>
        <a:bodyPr/>
        <a:lstStyle/>
        <a:p>
          <a:endParaRPr lang="zh-CN" altLang="en-US"/>
        </a:p>
      </dgm:t>
    </dgm:pt>
    <dgm:pt modelId="{824032B3-5A3E-4E95-A2AD-E49181F7231A}" type="pres">
      <dgm:prSet presAssocID="{3286C023-DEA4-403E-8501-EA1092387D8F}" presName="linNode" presStyleCnt="0"/>
      <dgm:spPr/>
      <dgm:t>
        <a:bodyPr/>
        <a:lstStyle/>
        <a:p>
          <a:endParaRPr lang="zh-CN" altLang="en-US"/>
        </a:p>
      </dgm:t>
    </dgm:pt>
    <dgm:pt modelId="{909B7D42-F0BA-4D94-B8FE-EA7E7F172D85}" type="pres">
      <dgm:prSet presAssocID="{3286C023-DEA4-403E-8501-EA1092387D8F}" presName="parentShp" presStyleLbl="node1" presStyleIdx="0" presStyleCnt="2" custScaleX="88536" custScaleY="41800" custLinFactX="13424" custLinFactNeighborX="100000" custLinFactNeighborY="6995">
        <dgm:presLayoutVars>
          <dgm:bulletEnabled val="1"/>
        </dgm:presLayoutVars>
      </dgm:prSet>
      <dgm:spPr/>
      <dgm:t>
        <a:bodyPr/>
        <a:lstStyle/>
        <a:p>
          <a:endParaRPr lang="zh-CN" altLang="en-US"/>
        </a:p>
      </dgm:t>
    </dgm:pt>
    <dgm:pt modelId="{CAB55ECB-A6FB-41A6-8DC2-554264C80F44}" type="pres">
      <dgm:prSet presAssocID="{3286C023-DEA4-403E-8501-EA1092387D8F}" presName="childShp" presStyleLbl="bgAccFollowNode1" presStyleIdx="0" presStyleCnt="2" custScaleX="110256" custScaleY="64009" custLinFactNeighborX="-88560" custLinFactNeighborY="-85">
        <dgm:presLayoutVars>
          <dgm:bulletEnabled val="1"/>
        </dgm:presLayoutVars>
      </dgm:prSet>
      <dgm:spPr/>
      <dgm:t>
        <a:bodyPr/>
        <a:lstStyle/>
        <a:p>
          <a:endParaRPr lang="zh-CN" altLang="en-US"/>
        </a:p>
      </dgm:t>
    </dgm:pt>
    <dgm:pt modelId="{354A7A50-55AD-4B2A-BEB8-768D1353BAF5}" type="pres">
      <dgm:prSet presAssocID="{9360F3F4-E8D5-4E4D-B943-765CFBDAC888}" presName="spacing" presStyleCnt="0"/>
      <dgm:spPr/>
      <dgm:t>
        <a:bodyPr/>
        <a:lstStyle/>
        <a:p>
          <a:endParaRPr lang="zh-CN" altLang="en-US"/>
        </a:p>
      </dgm:t>
    </dgm:pt>
    <dgm:pt modelId="{90A1DB3D-7696-4D60-A586-1F29089A573B}" type="pres">
      <dgm:prSet presAssocID="{154EEA00-7E64-4A88-A612-F906CA296583}" presName="linNode" presStyleCnt="0"/>
      <dgm:spPr/>
      <dgm:t>
        <a:bodyPr/>
        <a:lstStyle/>
        <a:p>
          <a:endParaRPr lang="zh-CN" altLang="en-US"/>
        </a:p>
      </dgm:t>
    </dgm:pt>
    <dgm:pt modelId="{4CD1A1E2-0E0C-4CAE-A91E-B0B785A13387}" type="pres">
      <dgm:prSet presAssocID="{154EEA00-7E64-4A88-A612-F906CA296583}" presName="parentShp" presStyleLbl="node1" presStyleIdx="1" presStyleCnt="2" custScaleX="84615" custScaleY="45309" custLinFactX="7693" custLinFactNeighborX="100000" custLinFactNeighborY="-6484">
        <dgm:presLayoutVars>
          <dgm:bulletEnabled val="1"/>
        </dgm:presLayoutVars>
      </dgm:prSet>
      <dgm:spPr/>
      <dgm:t>
        <a:bodyPr/>
        <a:lstStyle/>
        <a:p>
          <a:endParaRPr lang="zh-CN" altLang="en-US"/>
        </a:p>
      </dgm:t>
    </dgm:pt>
    <dgm:pt modelId="{D8F657C0-F0BC-47D2-B71D-8ABE436D980D}" type="pres">
      <dgm:prSet presAssocID="{154EEA00-7E64-4A88-A612-F906CA296583}" presName="childShp" presStyleLbl="bgAccFollowNode1" presStyleIdx="1" presStyleCnt="2" custScaleX="105129" custScaleY="58292" custLinFactX="-2222" custLinFactNeighborX="-100000" custLinFactNeighborY="-9261">
        <dgm:presLayoutVars>
          <dgm:bulletEnabled val="1"/>
        </dgm:presLayoutVars>
      </dgm:prSet>
      <dgm:spPr/>
      <dgm:t>
        <a:bodyPr/>
        <a:lstStyle/>
        <a:p>
          <a:endParaRPr lang="zh-CN" altLang="en-US"/>
        </a:p>
      </dgm:t>
    </dgm:pt>
  </dgm:ptLst>
  <dgm:cxnLst>
    <dgm:cxn modelId="{7D607EEF-B92E-44AA-8069-DCD9285B82C2}" type="presOf" srcId="{2FF2E9D2-62E4-40FE-A9DE-8D48EB9C7221}" destId="{D8F657C0-F0BC-47D2-B71D-8ABE436D980D}" srcOrd="0" destOrd="2" presId="urn:microsoft.com/office/officeart/2005/8/layout/vList6"/>
    <dgm:cxn modelId="{4769C62C-6231-4E15-8C24-4C6A04393587}" srcId="{3286C023-DEA4-403E-8501-EA1092387D8F}" destId="{2FF64E1F-2B0C-4292-B550-8CE3BD65BBCF}" srcOrd="0" destOrd="0" parTransId="{E4CE18ED-7D25-4B8B-B2D6-A173318B4D67}" sibTransId="{0E82A895-1CB2-444C-8D5F-D4DECC678EE0}"/>
    <dgm:cxn modelId="{34E84959-884A-48D5-9E98-77620350ED81}" type="presOf" srcId="{E7994688-128C-4810-B2B9-03D46A21A11F}" destId="{CAB55ECB-A6FB-41A6-8DC2-554264C80F44}" srcOrd="0" destOrd="1" presId="urn:microsoft.com/office/officeart/2005/8/layout/vList6"/>
    <dgm:cxn modelId="{9C135BCA-7D7E-4308-91F2-F7EFB30C0766}" srcId="{3286C023-DEA4-403E-8501-EA1092387D8F}" destId="{0984B374-337B-4E17-B4AD-B8219C0494F2}" srcOrd="3" destOrd="0" parTransId="{DDCC5016-FF15-4678-9976-C3378FB7BD42}" sibTransId="{1A67AB2E-220E-4F16-94F4-FF2708874BC1}"/>
    <dgm:cxn modelId="{E36E5EC2-8AF2-4A8C-99EB-8447AE21CCCF}" srcId="{3286C023-DEA4-403E-8501-EA1092387D8F}" destId="{E7994688-128C-4810-B2B9-03D46A21A11F}" srcOrd="1" destOrd="0" parTransId="{D9C0696E-EE1F-418C-89DA-3406AD5CD9A8}" sibTransId="{94A5FF97-4CB6-4FDB-A05B-655CFBAF9BBC}"/>
    <dgm:cxn modelId="{01A18722-8A60-40D3-9D58-6C5E4B2AC9C7}" srcId="{C74294F5-C13D-4414-AE44-2BFA8A16881A}" destId="{154EEA00-7E64-4A88-A612-F906CA296583}" srcOrd="1" destOrd="0" parTransId="{60728036-62B7-4139-B487-182F27187E86}" sibTransId="{31F4734B-E288-45D0-A6A9-991D8758063A}"/>
    <dgm:cxn modelId="{DE888AAB-C959-43E6-8493-6EB3A25DD02B}" srcId="{154EEA00-7E64-4A88-A612-F906CA296583}" destId="{2FF2E9D2-62E4-40FE-A9DE-8D48EB9C7221}" srcOrd="2" destOrd="0" parTransId="{5790223D-8F93-41B4-8BD8-5C95EDE726D5}" sibTransId="{1A80D6F5-02E0-4EEE-9FAF-9CD3C439B4B1}"/>
    <dgm:cxn modelId="{1C38AC31-0AEF-4A67-AAC2-34AFEF8845E7}" type="presOf" srcId="{0984B374-337B-4E17-B4AD-B8219C0494F2}" destId="{CAB55ECB-A6FB-41A6-8DC2-554264C80F44}" srcOrd="0" destOrd="3" presId="urn:microsoft.com/office/officeart/2005/8/layout/vList6"/>
    <dgm:cxn modelId="{53D5F25D-DD98-47CF-A2EE-D740D8591BBA}" srcId="{C74294F5-C13D-4414-AE44-2BFA8A16881A}" destId="{3286C023-DEA4-403E-8501-EA1092387D8F}" srcOrd="0" destOrd="0" parTransId="{130741CB-41BD-4C1F-B9A4-8E4AB448299D}" sibTransId="{9360F3F4-E8D5-4E4D-B943-765CFBDAC888}"/>
    <dgm:cxn modelId="{62B5F4C9-1071-4E57-BC34-7560311197D8}" srcId="{154EEA00-7E64-4A88-A612-F906CA296583}" destId="{370C6E19-0D87-4E24-987F-ED28FDE00DE8}" srcOrd="0" destOrd="0" parTransId="{B33044EB-AA41-41CE-AF92-6EFC8B4AB290}" sibTransId="{0BDD5DCA-DCFB-40D1-9ABD-D1E0281F7748}"/>
    <dgm:cxn modelId="{3FC56F00-AB85-42DB-930F-6E2DEEBD7D3E}" type="presOf" srcId="{370C6E19-0D87-4E24-987F-ED28FDE00DE8}" destId="{D8F657C0-F0BC-47D2-B71D-8ABE436D980D}" srcOrd="0" destOrd="0" presId="urn:microsoft.com/office/officeart/2005/8/layout/vList6"/>
    <dgm:cxn modelId="{D458A5B4-68F2-4A2D-BBEE-57D71B6A0290}" type="presOf" srcId="{3286C023-DEA4-403E-8501-EA1092387D8F}" destId="{909B7D42-F0BA-4D94-B8FE-EA7E7F172D85}" srcOrd="0" destOrd="0" presId="urn:microsoft.com/office/officeart/2005/8/layout/vList6"/>
    <dgm:cxn modelId="{7D55DCFD-3804-4FCD-9897-C3F0BD15A370}" type="presOf" srcId="{871B7F06-3904-45DD-A1F1-8A02497E1695}" destId="{D8F657C0-F0BC-47D2-B71D-8ABE436D980D}" srcOrd="0" destOrd="1" presId="urn:microsoft.com/office/officeart/2005/8/layout/vList6"/>
    <dgm:cxn modelId="{EED31FCA-9DDB-43A5-84F5-1AC0CA27B844}" type="presOf" srcId="{C8090C63-61AB-47D7-AAC5-C1B19F258C38}" destId="{CAB55ECB-A6FB-41A6-8DC2-554264C80F44}" srcOrd="0" destOrd="2" presId="urn:microsoft.com/office/officeart/2005/8/layout/vList6"/>
    <dgm:cxn modelId="{1771C1C1-4D49-4FFE-A171-05E3904AF872}" srcId="{3286C023-DEA4-403E-8501-EA1092387D8F}" destId="{C8090C63-61AB-47D7-AAC5-C1B19F258C38}" srcOrd="2" destOrd="0" parTransId="{0EF3D6C2-F61E-4B3A-87BD-EBCCD9874B59}" sibTransId="{A6752B61-D379-47EE-9065-CC25CBC379EA}"/>
    <dgm:cxn modelId="{89510B43-B853-43CC-A342-B26796F6C9F5}" type="presOf" srcId="{154EEA00-7E64-4A88-A612-F906CA296583}" destId="{4CD1A1E2-0E0C-4CAE-A91E-B0B785A13387}" srcOrd="0" destOrd="0" presId="urn:microsoft.com/office/officeart/2005/8/layout/vList6"/>
    <dgm:cxn modelId="{3C2F87C3-202B-4AD8-9EF4-5F4F04B59B35}" srcId="{154EEA00-7E64-4A88-A612-F906CA296583}" destId="{871B7F06-3904-45DD-A1F1-8A02497E1695}" srcOrd="1" destOrd="0" parTransId="{733D75C1-CBB3-4823-937A-21246B7E2E13}" sibTransId="{285ABF58-FC72-4A8B-A1FF-1F456E2127EF}"/>
    <dgm:cxn modelId="{ABFBC562-2D07-43CD-99ED-5631372D808A}" type="presOf" srcId="{2FF64E1F-2B0C-4292-B550-8CE3BD65BBCF}" destId="{CAB55ECB-A6FB-41A6-8DC2-554264C80F44}" srcOrd="0" destOrd="0" presId="urn:microsoft.com/office/officeart/2005/8/layout/vList6"/>
    <dgm:cxn modelId="{99F13770-099C-40C6-A770-445ED808952E}" type="presOf" srcId="{C74294F5-C13D-4414-AE44-2BFA8A16881A}" destId="{42B777E6-4C34-4741-81A5-643DFD5770EC}" srcOrd="0" destOrd="0" presId="urn:microsoft.com/office/officeart/2005/8/layout/vList6"/>
    <dgm:cxn modelId="{7F312914-6C83-43B7-98FA-B424180D1FAC}" type="presParOf" srcId="{42B777E6-4C34-4741-81A5-643DFD5770EC}" destId="{824032B3-5A3E-4E95-A2AD-E49181F7231A}" srcOrd="0" destOrd="0" presId="urn:microsoft.com/office/officeart/2005/8/layout/vList6"/>
    <dgm:cxn modelId="{663C2577-C2BB-463C-8B3F-50A68D32422D}" type="presParOf" srcId="{824032B3-5A3E-4E95-A2AD-E49181F7231A}" destId="{909B7D42-F0BA-4D94-B8FE-EA7E7F172D85}" srcOrd="0" destOrd="0" presId="urn:microsoft.com/office/officeart/2005/8/layout/vList6"/>
    <dgm:cxn modelId="{DFBADEC5-3B40-49DE-9298-1E75367FF3F9}" type="presParOf" srcId="{824032B3-5A3E-4E95-A2AD-E49181F7231A}" destId="{CAB55ECB-A6FB-41A6-8DC2-554264C80F44}" srcOrd="1" destOrd="0" presId="urn:microsoft.com/office/officeart/2005/8/layout/vList6"/>
    <dgm:cxn modelId="{74D1A924-4491-4B3B-9B0D-F9A3A0771E4D}" type="presParOf" srcId="{42B777E6-4C34-4741-81A5-643DFD5770EC}" destId="{354A7A50-55AD-4B2A-BEB8-768D1353BAF5}" srcOrd="1" destOrd="0" presId="urn:microsoft.com/office/officeart/2005/8/layout/vList6"/>
    <dgm:cxn modelId="{2CECD431-4AA3-4B50-91A5-A044D96ACFFE}" type="presParOf" srcId="{42B777E6-4C34-4741-81A5-643DFD5770EC}" destId="{90A1DB3D-7696-4D60-A586-1F29089A573B}" srcOrd="2" destOrd="0" presId="urn:microsoft.com/office/officeart/2005/8/layout/vList6"/>
    <dgm:cxn modelId="{FFD34ECA-5EE1-4B5F-A548-C9765693CB75}" type="presParOf" srcId="{90A1DB3D-7696-4D60-A586-1F29089A573B}" destId="{4CD1A1E2-0E0C-4CAE-A91E-B0B785A13387}" srcOrd="0" destOrd="0" presId="urn:microsoft.com/office/officeart/2005/8/layout/vList6"/>
    <dgm:cxn modelId="{5BD7FC7B-58B3-4D01-9744-1BD7A0E9A96C}" type="presParOf" srcId="{90A1DB3D-7696-4D60-A586-1F29089A573B}" destId="{D8F657C0-F0BC-47D2-B71D-8ABE436D980D}"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4294F5-C13D-4414-AE44-2BFA8A16881A}"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zh-CN" altLang="en-US"/>
        </a:p>
      </dgm:t>
    </dgm:pt>
    <dgm:pt modelId="{3286C023-DEA4-403E-8501-EA1092387D8F}">
      <dgm:prSet phldrT="[文本]" custT="1"/>
      <dgm:spPr/>
      <dgm:t>
        <a:bodyPr/>
        <a:lstStyle/>
        <a:p>
          <a:pPr algn="ctr"/>
          <a:r>
            <a:rPr lang="zh-CN" altLang="en-US" sz="2400" b="1" dirty="0" smtClean="0">
              <a:latin typeface="楷体_GB2312" pitchFamily="49" charset="-122"/>
              <a:ea typeface="楷体_GB2312" pitchFamily="49" charset="-122"/>
            </a:rPr>
            <a:t>蓝筹</a:t>
          </a:r>
          <a:endParaRPr lang="zh-CN" altLang="en-US" sz="2400" b="1" dirty="0">
            <a:latin typeface="楷体_GB2312" pitchFamily="49" charset="-122"/>
            <a:ea typeface="楷体_GB2312" pitchFamily="49" charset="-122"/>
          </a:endParaRPr>
        </a:p>
      </dgm:t>
    </dgm:pt>
    <dgm:pt modelId="{130741CB-41BD-4C1F-B9A4-8E4AB448299D}" type="parTrans" cxnId="{53D5F25D-DD98-47CF-A2EE-D740D8591BBA}">
      <dgm:prSet/>
      <dgm:spPr/>
      <dgm:t>
        <a:bodyPr/>
        <a:lstStyle/>
        <a:p>
          <a:endParaRPr lang="zh-CN" altLang="en-US"/>
        </a:p>
      </dgm:t>
    </dgm:pt>
    <dgm:pt modelId="{9360F3F4-E8D5-4E4D-B943-765CFBDAC888}" type="sibTrans" cxnId="{53D5F25D-DD98-47CF-A2EE-D740D8591BBA}">
      <dgm:prSet/>
      <dgm:spPr/>
      <dgm:t>
        <a:bodyPr/>
        <a:lstStyle/>
        <a:p>
          <a:endParaRPr lang="zh-CN" altLang="en-US"/>
        </a:p>
      </dgm:t>
    </dgm:pt>
    <dgm:pt modelId="{E7994688-128C-4810-B2B9-03D46A21A11F}">
      <dgm:prSet phldrT="[文本]" custT="1"/>
      <dgm:spPr/>
      <dgm:t>
        <a:bodyPr anchor="ctr" anchorCtr="0"/>
        <a:lstStyle/>
        <a:p>
          <a:pPr algn="l"/>
          <a:r>
            <a:rPr lang="zh-CN" altLang="en-US" sz="1600" b="0" dirty="0" smtClean="0">
              <a:latin typeface="楷体_GB2312" pitchFamily="49" charset="-122"/>
              <a:ea typeface="楷体_GB2312" pitchFamily="49" charset="-122"/>
            </a:rPr>
            <a:t>估值处于历史底部区域</a:t>
          </a:r>
          <a:endParaRPr lang="zh-CN" altLang="en-US" sz="1600" b="0" dirty="0">
            <a:latin typeface="楷体_GB2312" pitchFamily="49" charset="-122"/>
            <a:ea typeface="楷体_GB2312" pitchFamily="49" charset="-122"/>
          </a:endParaRPr>
        </a:p>
      </dgm:t>
    </dgm:pt>
    <dgm:pt modelId="{D9C0696E-EE1F-418C-89DA-3406AD5CD9A8}" type="parTrans" cxnId="{E36E5EC2-8AF2-4A8C-99EB-8447AE21CCCF}">
      <dgm:prSet/>
      <dgm:spPr/>
      <dgm:t>
        <a:bodyPr/>
        <a:lstStyle/>
        <a:p>
          <a:endParaRPr lang="zh-CN" altLang="en-US"/>
        </a:p>
      </dgm:t>
    </dgm:pt>
    <dgm:pt modelId="{94A5FF97-4CB6-4FDB-A05B-655CFBAF9BBC}" type="sibTrans" cxnId="{E36E5EC2-8AF2-4A8C-99EB-8447AE21CCCF}">
      <dgm:prSet/>
      <dgm:spPr/>
      <dgm:t>
        <a:bodyPr/>
        <a:lstStyle/>
        <a:p>
          <a:endParaRPr lang="zh-CN" altLang="en-US"/>
        </a:p>
      </dgm:t>
    </dgm:pt>
    <dgm:pt modelId="{154EEA00-7E64-4A88-A612-F906CA296583}">
      <dgm:prSet phldrT="[文本]" custT="1"/>
      <dgm:spPr/>
      <dgm:t>
        <a:bodyPr/>
        <a:lstStyle/>
        <a:p>
          <a:pPr algn="ctr"/>
          <a:r>
            <a:rPr lang="zh-CN" altLang="en-US" sz="2400" b="1" dirty="0" smtClean="0">
              <a:latin typeface="楷体_GB2312" pitchFamily="49" charset="-122"/>
              <a:ea typeface="楷体_GB2312" pitchFamily="49" charset="-122"/>
            </a:rPr>
            <a:t>成长股</a:t>
          </a:r>
          <a:endParaRPr lang="zh-CN" altLang="en-US" sz="2400" b="1" dirty="0">
            <a:latin typeface="楷体_GB2312" pitchFamily="49" charset="-122"/>
            <a:ea typeface="楷体_GB2312" pitchFamily="49" charset="-122"/>
          </a:endParaRPr>
        </a:p>
      </dgm:t>
    </dgm:pt>
    <dgm:pt modelId="{60728036-62B7-4139-B487-182F27187E86}" type="parTrans" cxnId="{01A18722-8A60-40D3-9D58-6C5E4B2AC9C7}">
      <dgm:prSet/>
      <dgm:spPr/>
      <dgm:t>
        <a:bodyPr/>
        <a:lstStyle/>
        <a:p>
          <a:endParaRPr lang="zh-CN" altLang="en-US"/>
        </a:p>
      </dgm:t>
    </dgm:pt>
    <dgm:pt modelId="{31F4734B-E288-45D0-A6A9-991D8758063A}" type="sibTrans" cxnId="{01A18722-8A60-40D3-9D58-6C5E4B2AC9C7}">
      <dgm:prSet/>
      <dgm:spPr/>
      <dgm:t>
        <a:bodyPr/>
        <a:lstStyle/>
        <a:p>
          <a:endParaRPr lang="zh-CN" altLang="en-US"/>
        </a:p>
      </dgm:t>
    </dgm:pt>
    <dgm:pt modelId="{0984B374-337B-4E17-B4AD-B8219C0494F2}">
      <dgm:prSet phldrT="[文本]" custT="1"/>
      <dgm:spPr/>
      <dgm:t>
        <a:bodyPr anchor="ctr" anchorCtr="0"/>
        <a:lstStyle/>
        <a:p>
          <a:pPr algn="l"/>
          <a:r>
            <a:rPr lang="zh-CN" altLang="en-US" sz="1600" b="0" dirty="0" smtClean="0">
              <a:latin typeface="楷体_GB2312" pitchFamily="49" charset="-122"/>
              <a:ea typeface="楷体_GB2312" pitchFamily="49" charset="-122"/>
            </a:rPr>
            <a:t>降息后段，蓝筹资产受益</a:t>
          </a:r>
          <a:endParaRPr lang="zh-CN" altLang="en-US" sz="1600" b="0" dirty="0">
            <a:latin typeface="楷体_GB2312" pitchFamily="49" charset="-122"/>
            <a:ea typeface="楷体_GB2312" pitchFamily="49" charset="-122"/>
          </a:endParaRPr>
        </a:p>
      </dgm:t>
    </dgm:pt>
    <dgm:pt modelId="{DDCC5016-FF15-4678-9976-C3378FB7BD42}" type="parTrans" cxnId="{9C135BCA-7D7E-4308-91F2-F7EFB30C0766}">
      <dgm:prSet/>
      <dgm:spPr/>
      <dgm:t>
        <a:bodyPr/>
        <a:lstStyle/>
        <a:p>
          <a:endParaRPr lang="zh-CN" altLang="en-US"/>
        </a:p>
      </dgm:t>
    </dgm:pt>
    <dgm:pt modelId="{1A67AB2E-220E-4F16-94F4-FF2708874BC1}" type="sibTrans" cxnId="{9C135BCA-7D7E-4308-91F2-F7EFB30C0766}">
      <dgm:prSet/>
      <dgm:spPr/>
      <dgm:t>
        <a:bodyPr/>
        <a:lstStyle/>
        <a:p>
          <a:endParaRPr lang="zh-CN" altLang="en-US"/>
        </a:p>
      </dgm:t>
    </dgm:pt>
    <dgm:pt modelId="{370C6E19-0D87-4E24-987F-ED28FDE00DE8}">
      <dgm:prSet custT="1"/>
      <dgm:spPr/>
      <dgm:t>
        <a:bodyPr anchor="ctr" anchorCtr="0"/>
        <a:lstStyle/>
        <a:p>
          <a:r>
            <a:rPr lang="zh-CN" altLang="en-US" sz="1600" b="0" dirty="0" smtClean="0">
              <a:latin typeface="楷体_GB2312" pitchFamily="49" charset="-122"/>
              <a:ea typeface="楷体_GB2312" pitchFamily="49" charset="-122"/>
            </a:rPr>
            <a:t>估值水平下降后的机会</a:t>
          </a:r>
          <a:endParaRPr lang="zh-CN" altLang="en-US" sz="1600" b="0" dirty="0">
            <a:latin typeface="楷体_GB2312" pitchFamily="49" charset="-122"/>
            <a:ea typeface="楷体_GB2312" pitchFamily="49" charset="-122"/>
          </a:endParaRPr>
        </a:p>
      </dgm:t>
    </dgm:pt>
    <dgm:pt modelId="{B33044EB-AA41-41CE-AF92-6EFC8B4AB290}" type="parTrans" cxnId="{62B5F4C9-1071-4E57-BC34-7560311197D8}">
      <dgm:prSet/>
      <dgm:spPr/>
      <dgm:t>
        <a:bodyPr/>
        <a:lstStyle/>
        <a:p>
          <a:endParaRPr lang="zh-CN" altLang="en-US"/>
        </a:p>
      </dgm:t>
    </dgm:pt>
    <dgm:pt modelId="{0BDD5DCA-DCFB-40D1-9ABD-D1E0281F7748}" type="sibTrans" cxnId="{62B5F4C9-1071-4E57-BC34-7560311197D8}">
      <dgm:prSet/>
      <dgm:spPr/>
      <dgm:t>
        <a:bodyPr/>
        <a:lstStyle/>
        <a:p>
          <a:endParaRPr lang="zh-CN" altLang="en-US"/>
        </a:p>
      </dgm:t>
    </dgm:pt>
    <dgm:pt modelId="{871B7F06-3904-45DD-A1F1-8A02497E1695}">
      <dgm:prSet custT="1"/>
      <dgm:spPr/>
      <dgm:t>
        <a:bodyPr anchor="ctr" anchorCtr="0"/>
        <a:lstStyle/>
        <a:p>
          <a:r>
            <a:rPr lang="zh-CN" altLang="en-US" sz="1600" b="0" dirty="0" smtClean="0">
              <a:latin typeface="楷体_GB2312" pitchFamily="49" charset="-122"/>
              <a:ea typeface="楷体_GB2312" pitchFamily="49" charset="-122"/>
            </a:rPr>
            <a:t>经济转型期政策支撑</a:t>
          </a:r>
          <a:endParaRPr lang="zh-CN" altLang="en-US" sz="1600" b="0" dirty="0">
            <a:latin typeface="楷体_GB2312" pitchFamily="49" charset="-122"/>
            <a:ea typeface="楷体_GB2312" pitchFamily="49" charset="-122"/>
          </a:endParaRPr>
        </a:p>
      </dgm:t>
    </dgm:pt>
    <dgm:pt modelId="{733D75C1-CBB3-4823-937A-21246B7E2E13}" type="parTrans" cxnId="{3C2F87C3-202B-4AD8-9EF4-5F4F04B59B35}">
      <dgm:prSet/>
      <dgm:spPr/>
      <dgm:t>
        <a:bodyPr/>
        <a:lstStyle/>
        <a:p>
          <a:endParaRPr lang="zh-CN" altLang="en-US"/>
        </a:p>
      </dgm:t>
    </dgm:pt>
    <dgm:pt modelId="{285ABF58-FC72-4A8B-A1FF-1F456E2127EF}" type="sibTrans" cxnId="{3C2F87C3-202B-4AD8-9EF4-5F4F04B59B35}">
      <dgm:prSet/>
      <dgm:spPr/>
      <dgm:t>
        <a:bodyPr/>
        <a:lstStyle/>
        <a:p>
          <a:endParaRPr lang="zh-CN" altLang="en-US"/>
        </a:p>
      </dgm:t>
    </dgm:pt>
    <dgm:pt modelId="{2FF64E1F-2B0C-4292-B550-8CE3BD65BBCF}">
      <dgm:prSet phldrT="[文本]" custT="1"/>
      <dgm:spPr/>
      <dgm:t>
        <a:bodyPr anchor="ctr" anchorCtr="0"/>
        <a:lstStyle/>
        <a:p>
          <a:pPr algn="l"/>
          <a:endParaRPr lang="zh-CN" altLang="en-US" sz="1600" dirty="0">
            <a:latin typeface="楷体_GB2312" pitchFamily="49" charset="-122"/>
            <a:ea typeface="楷体_GB2312" pitchFamily="49" charset="-122"/>
          </a:endParaRPr>
        </a:p>
      </dgm:t>
    </dgm:pt>
    <dgm:pt modelId="{E4CE18ED-7D25-4B8B-B2D6-A173318B4D67}" type="parTrans" cxnId="{4769C62C-6231-4E15-8C24-4C6A04393587}">
      <dgm:prSet/>
      <dgm:spPr/>
      <dgm:t>
        <a:bodyPr/>
        <a:lstStyle/>
        <a:p>
          <a:endParaRPr lang="zh-CN" altLang="en-US"/>
        </a:p>
      </dgm:t>
    </dgm:pt>
    <dgm:pt modelId="{0E82A895-1CB2-444C-8D5F-D4DECC678EE0}" type="sibTrans" cxnId="{4769C62C-6231-4E15-8C24-4C6A04393587}">
      <dgm:prSet/>
      <dgm:spPr/>
      <dgm:t>
        <a:bodyPr/>
        <a:lstStyle/>
        <a:p>
          <a:endParaRPr lang="zh-CN" altLang="en-US"/>
        </a:p>
      </dgm:t>
    </dgm:pt>
    <dgm:pt modelId="{C8090C63-61AB-47D7-AAC5-C1B19F258C38}">
      <dgm:prSet phldrT="[文本]" custT="1"/>
      <dgm:spPr/>
      <dgm:t>
        <a:bodyPr anchor="ctr" anchorCtr="0"/>
        <a:lstStyle/>
        <a:p>
          <a:pPr algn="l"/>
          <a:r>
            <a:rPr lang="zh-CN" altLang="en-US" sz="1600" b="0" dirty="0" smtClean="0">
              <a:latin typeface="楷体_GB2312" pitchFamily="49" charset="-122"/>
              <a:ea typeface="楷体_GB2312" pitchFamily="49" charset="-122"/>
            </a:rPr>
            <a:t>供给收缩后，供需已达弱平衡</a:t>
          </a:r>
          <a:endParaRPr lang="zh-CN" altLang="en-US" sz="1600" b="0" dirty="0">
            <a:latin typeface="楷体_GB2312" pitchFamily="49" charset="-122"/>
            <a:ea typeface="楷体_GB2312" pitchFamily="49" charset="-122"/>
          </a:endParaRPr>
        </a:p>
      </dgm:t>
    </dgm:pt>
    <dgm:pt modelId="{0EF3D6C2-F61E-4B3A-87BD-EBCCD9874B59}" type="parTrans" cxnId="{1771C1C1-4D49-4FFE-A171-05E3904AF872}">
      <dgm:prSet/>
      <dgm:spPr/>
      <dgm:t>
        <a:bodyPr/>
        <a:lstStyle/>
        <a:p>
          <a:endParaRPr lang="zh-CN" altLang="en-US"/>
        </a:p>
      </dgm:t>
    </dgm:pt>
    <dgm:pt modelId="{A6752B61-D379-47EE-9065-CC25CBC379EA}" type="sibTrans" cxnId="{1771C1C1-4D49-4FFE-A171-05E3904AF872}">
      <dgm:prSet/>
      <dgm:spPr/>
      <dgm:t>
        <a:bodyPr/>
        <a:lstStyle/>
        <a:p>
          <a:endParaRPr lang="zh-CN" altLang="en-US"/>
        </a:p>
      </dgm:t>
    </dgm:pt>
    <dgm:pt modelId="{2FF2E9D2-62E4-40FE-A9DE-8D48EB9C7221}">
      <dgm:prSet custT="1"/>
      <dgm:spPr/>
      <dgm:t>
        <a:bodyPr anchor="ctr" anchorCtr="0"/>
        <a:lstStyle/>
        <a:p>
          <a:r>
            <a:rPr lang="zh-CN" altLang="en-US" sz="1600" b="0" dirty="0" smtClean="0">
              <a:latin typeface="楷体_GB2312" pitchFamily="49" charset="-122"/>
              <a:ea typeface="楷体_GB2312" pitchFamily="49" charset="-122"/>
            </a:rPr>
            <a:t>成长消化估值</a:t>
          </a:r>
          <a:endParaRPr lang="zh-CN" altLang="en-US" sz="1600" b="0" dirty="0">
            <a:latin typeface="楷体_GB2312" pitchFamily="49" charset="-122"/>
            <a:ea typeface="楷体_GB2312" pitchFamily="49" charset="-122"/>
          </a:endParaRPr>
        </a:p>
      </dgm:t>
    </dgm:pt>
    <dgm:pt modelId="{5790223D-8F93-41B4-8BD8-5C95EDE726D5}" type="parTrans" cxnId="{DE888AAB-C959-43E6-8493-6EB3A25DD02B}">
      <dgm:prSet/>
      <dgm:spPr/>
      <dgm:t>
        <a:bodyPr/>
        <a:lstStyle/>
        <a:p>
          <a:endParaRPr lang="zh-CN" altLang="en-US"/>
        </a:p>
      </dgm:t>
    </dgm:pt>
    <dgm:pt modelId="{1A80D6F5-02E0-4EEE-9FAF-9CD3C439B4B1}" type="sibTrans" cxnId="{DE888AAB-C959-43E6-8493-6EB3A25DD02B}">
      <dgm:prSet/>
      <dgm:spPr/>
      <dgm:t>
        <a:bodyPr/>
        <a:lstStyle/>
        <a:p>
          <a:endParaRPr lang="zh-CN" altLang="en-US"/>
        </a:p>
      </dgm:t>
    </dgm:pt>
    <dgm:pt modelId="{42B777E6-4C34-4741-81A5-643DFD5770EC}" type="pres">
      <dgm:prSet presAssocID="{C74294F5-C13D-4414-AE44-2BFA8A16881A}" presName="Name0" presStyleCnt="0">
        <dgm:presLayoutVars>
          <dgm:dir/>
          <dgm:animLvl val="lvl"/>
          <dgm:resizeHandles/>
        </dgm:presLayoutVars>
      </dgm:prSet>
      <dgm:spPr/>
      <dgm:t>
        <a:bodyPr/>
        <a:lstStyle/>
        <a:p>
          <a:endParaRPr lang="zh-CN" altLang="en-US"/>
        </a:p>
      </dgm:t>
    </dgm:pt>
    <dgm:pt modelId="{824032B3-5A3E-4E95-A2AD-E49181F7231A}" type="pres">
      <dgm:prSet presAssocID="{3286C023-DEA4-403E-8501-EA1092387D8F}" presName="linNode" presStyleCnt="0"/>
      <dgm:spPr/>
      <dgm:t>
        <a:bodyPr/>
        <a:lstStyle/>
        <a:p>
          <a:endParaRPr lang="zh-CN" altLang="en-US"/>
        </a:p>
      </dgm:t>
    </dgm:pt>
    <dgm:pt modelId="{909B7D42-F0BA-4D94-B8FE-EA7E7F172D85}" type="pres">
      <dgm:prSet presAssocID="{3286C023-DEA4-403E-8501-EA1092387D8F}" presName="parentShp" presStyleLbl="node1" presStyleIdx="0" presStyleCnt="2" custScaleX="88536" custScaleY="41800" custLinFactX="13424" custLinFactNeighborX="100000" custLinFactNeighborY="6995">
        <dgm:presLayoutVars>
          <dgm:bulletEnabled val="1"/>
        </dgm:presLayoutVars>
      </dgm:prSet>
      <dgm:spPr/>
      <dgm:t>
        <a:bodyPr/>
        <a:lstStyle/>
        <a:p>
          <a:endParaRPr lang="zh-CN" altLang="en-US"/>
        </a:p>
      </dgm:t>
    </dgm:pt>
    <dgm:pt modelId="{CAB55ECB-A6FB-41A6-8DC2-554264C80F44}" type="pres">
      <dgm:prSet presAssocID="{3286C023-DEA4-403E-8501-EA1092387D8F}" presName="childShp" presStyleLbl="bgAccFollowNode1" presStyleIdx="0" presStyleCnt="2" custScaleX="110256" custScaleY="64009" custLinFactNeighborX="-88560" custLinFactNeighborY="-85">
        <dgm:presLayoutVars>
          <dgm:bulletEnabled val="1"/>
        </dgm:presLayoutVars>
      </dgm:prSet>
      <dgm:spPr/>
      <dgm:t>
        <a:bodyPr/>
        <a:lstStyle/>
        <a:p>
          <a:endParaRPr lang="zh-CN" altLang="en-US"/>
        </a:p>
      </dgm:t>
    </dgm:pt>
    <dgm:pt modelId="{354A7A50-55AD-4B2A-BEB8-768D1353BAF5}" type="pres">
      <dgm:prSet presAssocID="{9360F3F4-E8D5-4E4D-B943-765CFBDAC888}" presName="spacing" presStyleCnt="0"/>
      <dgm:spPr/>
      <dgm:t>
        <a:bodyPr/>
        <a:lstStyle/>
        <a:p>
          <a:endParaRPr lang="zh-CN" altLang="en-US"/>
        </a:p>
      </dgm:t>
    </dgm:pt>
    <dgm:pt modelId="{90A1DB3D-7696-4D60-A586-1F29089A573B}" type="pres">
      <dgm:prSet presAssocID="{154EEA00-7E64-4A88-A612-F906CA296583}" presName="linNode" presStyleCnt="0"/>
      <dgm:spPr/>
      <dgm:t>
        <a:bodyPr/>
        <a:lstStyle/>
        <a:p>
          <a:endParaRPr lang="zh-CN" altLang="en-US"/>
        </a:p>
      </dgm:t>
    </dgm:pt>
    <dgm:pt modelId="{4CD1A1E2-0E0C-4CAE-A91E-B0B785A13387}" type="pres">
      <dgm:prSet presAssocID="{154EEA00-7E64-4A88-A612-F906CA296583}" presName="parentShp" presStyleLbl="node1" presStyleIdx="1" presStyleCnt="2" custScaleX="84615" custScaleY="45309" custLinFactX="7693" custLinFactNeighborX="100000" custLinFactNeighborY="-6484">
        <dgm:presLayoutVars>
          <dgm:bulletEnabled val="1"/>
        </dgm:presLayoutVars>
      </dgm:prSet>
      <dgm:spPr/>
      <dgm:t>
        <a:bodyPr/>
        <a:lstStyle/>
        <a:p>
          <a:endParaRPr lang="zh-CN" altLang="en-US"/>
        </a:p>
      </dgm:t>
    </dgm:pt>
    <dgm:pt modelId="{D8F657C0-F0BC-47D2-B71D-8ABE436D980D}" type="pres">
      <dgm:prSet presAssocID="{154EEA00-7E64-4A88-A612-F906CA296583}" presName="childShp" presStyleLbl="bgAccFollowNode1" presStyleIdx="1" presStyleCnt="2" custScaleX="105129" custScaleY="58292" custLinFactX="-2222" custLinFactNeighborX="-100000" custLinFactNeighborY="-9261">
        <dgm:presLayoutVars>
          <dgm:bulletEnabled val="1"/>
        </dgm:presLayoutVars>
      </dgm:prSet>
      <dgm:spPr/>
      <dgm:t>
        <a:bodyPr/>
        <a:lstStyle/>
        <a:p>
          <a:endParaRPr lang="zh-CN" altLang="en-US"/>
        </a:p>
      </dgm:t>
    </dgm:pt>
  </dgm:ptLst>
  <dgm:cxnLst>
    <dgm:cxn modelId="{D5A9BFB6-F46B-4002-B2A2-CE70D18FD919}" type="presOf" srcId="{2FF2E9D2-62E4-40FE-A9DE-8D48EB9C7221}" destId="{D8F657C0-F0BC-47D2-B71D-8ABE436D980D}" srcOrd="0" destOrd="2" presId="urn:microsoft.com/office/officeart/2005/8/layout/vList6"/>
    <dgm:cxn modelId="{9DBEA7F5-BB82-4107-8BF3-2F96448519BD}" type="presOf" srcId="{3286C023-DEA4-403E-8501-EA1092387D8F}" destId="{909B7D42-F0BA-4D94-B8FE-EA7E7F172D85}" srcOrd="0" destOrd="0" presId="urn:microsoft.com/office/officeart/2005/8/layout/vList6"/>
    <dgm:cxn modelId="{4769C62C-6231-4E15-8C24-4C6A04393587}" srcId="{3286C023-DEA4-403E-8501-EA1092387D8F}" destId="{2FF64E1F-2B0C-4292-B550-8CE3BD65BBCF}" srcOrd="0" destOrd="0" parTransId="{E4CE18ED-7D25-4B8B-B2D6-A173318B4D67}" sibTransId="{0E82A895-1CB2-444C-8D5F-D4DECC678EE0}"/>
    <dgm:cxn modelId="{E36E5EC2-8AF2-4A8C-99EB-8447AE21CCCF}" srcId="{3286C023-DEA4-403E-8501-EA1092387D8F}" destId="{E7994688-128C-4810-B2B9-03D46A21A11F}" srcOrd="1" destOrd="0" parTransId="{D9C0696E-EE1F-418C-89DA-3406AD5CD9A8}" sibTransId="{94A5FF97-4CB6-4FDB-A05B-655CFBAF9BBC}"/>
    <dgm:cxn modelId="{9C135BCA-7D7E-4308-91F2-F7EFB30C0766}" srcId="{3286C023-DEA4-403E-8501-EA1092387D8F}" destId="{0984B374-337B-4E17-B4AD-B8219C0494F2}" srcOrd="3" destOrd="0" parTransId="{DDCC5016-FF15-4678-9976-C3378FB7BD42}" sibTransId="{1A67AB2E-220E-4F16-94F4-FF2708874BC1}"/>
    <dgm:cxn modelId="{01A18722-8A60-40D3-9D58-6C5E4B2AC9C7}" srcId="{C74294F5-C13D-4414-AE44-2BFA8A16881A}" destId="{154EEA00-7E64-4A88-A612-F906CA296583}" srcOrd="1" destOrd="0" parTransId="{60728036-62B7-4139-B487-182F27187E86}" sibTransId="{31F4734B-E288-45D0-A6A9-991D8758063A}"/>
    <dgm:cxn modelId="{DE888AAB-C959-43E6-8493-6EB3A25DD02B}" srcId="{154EEA00-7E64-4A88-A612-F906CA296583}" destId="{2FF2E9D2-62E4-40FE-A9DE-8D48EB9C7221}" srcOrd="2" destOrd="0" parTransId="{5790223D-8F93-41B4-8BD8-5C95EDE726D5}" sibTransId="{1A80D6F5-02E0-4EEE-9FAF-9CD3C439B4B1}"/>
    <dgm:cxn modelId="{7ACDBC36-BB4D-4626-B219-3A6F066A7F8C}" type="presOf" srcId="{2FF64E1F-2B0C-4292-B550-8CE3BD65BBCF}" destId="{CAB55ECB-A6FB-41A6-8DC2-554264C80F44}" srcOrd="0" destOrd="0" presId="urn:microsoft.com/office/officeart/2005/8/layout/vList6"/>
    <dgm:cxn modelId="{219F3566-03BB-40CB-9CE2-2914896EED3F}" type="presOf" srcId="{154EEA00-7E64-4A88-A612-F906CA296583}" destId="{4CD1A1E2-0E0C-4CAE-A91E-B0B785A13387}" srcOrd="0" destOrd="0" presId="urn:microsoft.com/office/officeart/2005/8/layout/vList6"/>
    <dgm:cxn modelId="{53D5F25D-DD98-47CF-A2EE-D740D8591BBA}" srcId="{C74294F5-C13D-4414-AE44-2BFA8A16881A}" destId="{3286C023-DEA4-403E-8501-EA1092387D8F}" srcOrd="0" destOrd="0" parTransId="{130741CB-41BD-4C1F-B9A4-8E4AB448299D}" sibTransId="{9360F3F4-E8D5-4E4D-B943-765CFBDAC888}"/>
    <dgm:cxn modelId="{749ADF14-1323-4FF1-96BC-B837D119D908}" type="presOf" srcId="{C8090C63-61AB-47D7-AAC5-C1B19F258C38}" destId="{CAB55ECB-A6FB-41A6-8DC2-554264C80F44}" srcOrd="0" destOrd="2" presId="urn:microsoft.com/office/officeart/2005/8/layout/vList6"/>
    <dgm:cxn modelId="{62B5F4C9-1071-4E57-BC34-7560311197D8}" srcId="{154EEA00-7E64-4A88-A612-F906CA296583}" destId="{370C6E19-0D87-4E24-987F-ED28FDE00DE8}" srcOrd="0" destOrd="0" parTransId="{B33044EB-AA41-41CE-AF92-6EFC8B4AB290}" sibTransId="{0BDD5DCA-DCFB-40D1-9ABD-D1E0281F7748}"/>
    <dgm:cxn modelId="{D70D8C85-67EF-4523-B454-F8CECE6158D9}" type="presOf" srcId="{C74294F5-C13D-4414-AE44-2BFA8A16881A}" destId="{42B777E6-4C34-4741-81A5-643DFD5770EC}" srcOrd="0" destOrd="0" presId="urn:microsoft.com/office/officeart/2005/8/layout/vList6"/>
    <dgm:cxn modelId="{5C1551E1-8640-4075-853D-E140E72BCEA5}" type="presOf" srcId="{E7994688-128C-4810-B2B9-03D46A21A11F}" destId="{CAB55ECB-A6FB-41A6-8DC2-554264C80F44}" srcOrd="0" destOrd="1" presId="urn:microsoft.com/office/officeart/2005/8/layout/vList6"/>
    <dgm:cxn modelId="{1771C1C1-4D49-4FFE-A171-05E3904AF872}" srcId="{3286C023-DEA4-403E-8501-EA1092387D8F}" destId="{C8090C63-61AB-47D7-AAC5-C1B19F258C38}" srcOrd="2" destOrd="0" parTransId="{0EF3D6C2-F61E-4B3A-87BD-EBCCD9874B59}" sibTransId="{A6752B61-D379-47EE-9065-CC25CBC379EA}"/>
    <dgm:cxn modelId="{26A3820C-F9B0-47EB-96DE-0FC19FE5F8E3}" type="presOf" srcId="{0984B374-337B-4E17-B4AD-B8219C0494F2}" destId="{CAB55ECB-A6FB-41A6-8DC2-554264C80F44}" srcOrd="0" destOrd="3" presId="urn:microsoft.com/office/officeart/2005/8/layout/vList6"/>
    <dgm:cxn modelId="{3C2F87C3-202B-4AD8-9EF4-5F4F04B59B35}" srcId="{154EEA00-7E64-4A88-A612-F906CA296583}" destId="{871B7F06-3904-45DD-A1F1-8A02497E1695}" srcOrd="1" destOrd="0" parTransId="{733D75C1-CBB3-4823-937A-21246B7E2E13}" sibTransId="{285ABF58-FC72-4A8B-A1FF-1F456E2127EF}"/>
    <dgm:cxn modelId="{744DD627-FC59-43F7-BBDD-8744A3729A47}" type="presOf" srcId="{871B7F06-3904-45DD-A1F1-8A02497E1695}" destId="{D8F657C0-F0BC-47D2-B71D-8ABE436D980D}" srcOrd="0" destOrd="1" presId="urn:microsoft.com/office/officeart/2005/8/layout/vList6"/>
    <dgm:cxn modelId="{27D95A51-6132-4C0C-9C20-613F1AE19F69}" type="presOf" srcId="{370C6E19-0D87-4E24-987F-ED28FDE00DE8}" destId="{D8F657C0-F0BC-47D2-B71D-8ABE436D980D}" srcOrd="0" destOrd="0" presId="urn:microsoft.com/office/officeart/2005/8/layout/vList6"/>
    <dgm:cxn modelId="{7E340DE8-6F6E-4A60-B9D5-3CA5339E2B7F}" type="presParOf" srcId="{42B777E6-4C34-4741-81A5-643DFD5770EC}" destId="{824032B3-5A3E-4E95-A2AD-E49181F7231A}" srcOrd="0" destOrd="0" presId="urn:microsoft.com/office/officeart/2005/8/layout/vList6"/>
    <dgm:cxn modelId="{5E58C8AF-768B-491D-998D-434757DBA7CC}" type="presParOf" srcId="{824032B3-5A3E-4E95-A2AD-E49181F7231A}" destId="{909B7D42-F0BA-4D94-B8FE-EA7E7F172D85}" srcOrd="0" destOrd="0" presId="urn:microsoft.com/office/officeart/2005/8/layout/vList6"/>
    <dgm:cxn modelId="{D2364CEF-C57B-4E79-AA68-9D861DD47A52}" type="presParOf" srcId="{824032B3-5A3E-4E95-A2AD-E49181F7231A}" destId="{CAB55ECB-A6FB-41A6-8DC2-554264C80F44}" srcOrd="1" destOrd="0" presId="urn:microsoft.com/office/officeart/2005/8/layout/vList6"/>
    <dgm:cxn modelId="{3E94D7A0-AF38-44DC-8F7E-06E77513FB2A}" type="presParOf" srcId="{42B777E6-4C34-4741-81A5-643DFD5770EC}" destId="{354A7A50-55AD-4B2A-BEB8-768D1353BAF5}" srcOrd="1" destOrd="0" presId="urn:microsoft.com/office/officeart/2005/8/layout/vList6"/>
    <dgm:cxn modelId="{50CB5776-0B6F-4C22-8D85-6122C44D526D}" type="presParOf" srcId="{42B777E6-4C34-4741-81A5-643DFD5770EC}" destId="{90A1DB3D-7696-4D60-A586-1F29089A573B}" srcOrd="2" destOrd="0" presId="urn:microsoft.com/office/officeart/2005/8/layout/vList6"/>
    <dgm:cxn modelId="{3D7CB13B-AA80-4D06-A8E2-140A6E2788F2}" type="presParOf" srcId="{90A1DB3D-7696-4D60-A586-1F29089A573B}" destId="{4CD1A1E2-0E0C-4CAE-A91E-B0B785A13387}" srcOrd="0" destOrd="0" presId="urn:microsoft.com/office/officeart/2005/8/layout/vList6"/>
    <dgm:cxn modelId="{FC609BFF-1CE4-4A03-BC19-8C95C52C6759}" type="presParOf" srcId="{90A1DB3D-7696-4D60-A586-1F29089A573B}" destId="{D8F657C0-F0BC-47D2-B71D-8ABE436D980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680E51-9A29-43F0-A5AE-2DC66F2771B5}" type="doc">
      <dgm:prSet loTypeId="urn:microsoft.com/office/officeart/2005/8/layout/chevron1" loCatId="process" qsTypeId="urn:microsoft.com/office/officeart/2005/8/quickstyle/simple1" qsCatId="simple" csTypeId="urn:microsoft.com/office/officeart/2005/8/colors/accent1_2" csCatId="accent1" phldr="1"/>
      <dgm:spPr/>
    </dgm:pt>
    <dgm:pt modelId="{325D51BB-1DEF-489C-B1BE-FAC7514448F7}">
      <dgm:prSet phldrT="[文本]"/>
      <dgm:spPr/>
      <dgm:t>
        <a:bodyPr/>
        <a:lstStyle/>
        <a:p>
          <a:r>
            <a:rPr lang="zh-CN" altLang="en-US" b="1" dirty="0" smtClean="0">
              <a:latin typeface="仿宋_GB2312" pitchFamily="49" charset="-122"/>
              <a:ea typeface="仿宋_GB2312" pitchFamily="49" charset="-122"/>
            </a:rPr>
            <a:t>稳健</a:t>
          </a:r>
          <a:endParaRPr lang="zh-CN" altLang="en-US" b="1" dirty="0">
            <a:latin typeface="仿宋_GB2312" pitchFamily="49" charset="-122"/>
            <a:ea typeface="仿宋_GB2312" pitchFamily="49" charset="-122"/>
          </a:endParaRPr>
        </a:p>
      </dgm:t>
    </dgm:pt>
    <dgm:pt modelId="{D9560708-CF6E-4BA5-A3AF-1B94D91E7A0C}" type="parTrans" cxnId="{B1BCE0BB-51B4-493C-8118-B76C70E88022}">
      <dgm:prSet/>
      <dgm:spPr/>
      <dgm:t>
        <a:bodyPr/>
        <a:lstStyle/>
        <a:p>
          <a:endParaRPr lang="zh-CN" altLang="en-US"/>
        </a:p>
      </dgm:t>
    </dgm:pt>
    <dgm:pt modelId="{324B3C30-1404-4309-8693-54BBDAA47177}" type="sibTrans" cxnId="{B1BCE0BB-51B4-493C-8118-B76C70E88022}">
      <dgm:prSet/>
      <dgm:spPr/>
      <dgm:t>
        <a:bodyPr/>
        <a:lstStyle/>
        <a:p>
          <a:endParaRPr lang="zh-CN" altLang="en-US"/>
        </a:p>
      </dgm:t>
    </dgm:pt>
    <dgm:pt modelId="{E147E887-59FB-4DA5-8D21-2D1B254505F4}">
      <dgm:prSet phldrT="[文本]"/>
      <dgm:spPr/>
      <dgm:t>
        <a:bodyPr/>
        <a:lstStyle/>
        <a:p>
          <a:r>
            <a:rPr lang="zh-CN" altLang="en-US" b="1" dirty="0" smtClean="0">
              <a:latin typeface="仿宋_GB2312" pitchFamily="49" charset="-122"/>
              <a:ea typeface="仿宋_GB2312" pitchFamily="49" charset="-122"/>
            </a:rPr>
            <a:t>均衡</a:t>
          </a:r>
          <a:endParaRPr lang="zh-CN" altLang="en-US" b="1" dirty="0">
            <a:latin typeface="仿宋_GB2312" pitchFamily="49" charset="-122"/>
            <a:ea typeface="仿宋_GB2312" pitchFamily="49" charset="-122"/>
          </a:endParaRPr>
        </a:p>
      </dgm:t>
    </dgm:pt>
    <dgm:pt modelId="{F116AE31-D1E7-42DC-B7FF-9BBF021C1572}" type="parTrans" cxnId="{F55A00A1-88B2-4261-85D4-362FAF922184}">
      <dgm:prSet/>
      <dgm:spPr/>
      <dgm:t>
        <a:bodyPr/>
        <a:lstStyle/>
        <a:p>
          <a:endParaRPr lang="zh-CN" altLang="en-US"/>
        </a:p>
      </dgm:t>
    </dgm:pt>
    <dgm:pt modelId="{6550BBDD-F0CB-42C8-A713-34EB0833971D}" type="sibTrans" cxnId="{F55A00A1-88B2-4261-85D4-362FAF922184}">
      <dgm:prSet/>
      <dgm:spPr/>
      <dgm:t>
        <a:bodyPr/>
        <a:lstStyle/>
        <a:p>
          <a:endParaRPr lang="zh-CN" altLang="en-US"/>
        </a:p>
      </dgm:t>
    </dgm:pt>
    <dgm:pt modelId="{DDB8DE72-261D-47A6-AE0D-F4CFA7C915C7}">
      <dgm:prSet phldrT="[文本]"/>
      <dgm:spPr/>
      <dgm:t>
        <a:bodyPr/>
        <a:lstStyle/>
        <a:p>
          <a:r>
            <a:rPr lang="zh-CN" altLang="en-US" b="1" dirty="0" smtClean="0">
              <a:latin typeface="仿宋_GB2312" pitchFamily="49" charset="-122"/>
              <a:ea typeface="仿宋_GB2312" pitchFamily="49" charset="-122"/>
            </a:rPr>
            <a:t>积极</a:t>
          </a:r>
          <a:endParaRPr lang="zh-CN" altLang="en-US" b="1" dirty="0">
            <a:latin typeface="仿宋_GB2312" pitchFamily="49" charset="-122"/>
            <a:ea typeface="仿宋_GB2312" pitchFamily="49" charset="-122"/>
          </a:endParaRPr>
        </a:p>
      </dgm:t>
    </dgm:pt>
    <dgm:pt modelId="{B5E413F0-946A-45F0-B90C-6E9A6861AD3E}" type="parTrans" cxnId="{92584399-1A05-4767-A377-0994AD1F2269}">
      <dgm:prSet/>
      <dgm:spPr/>
      <dgm:t>
        <a:bodyPr/>
        <a:lstStyle/>
        <a:p>
          <a:endParaRPr lang="zh-CN" altLang="en-US"/>
        </a:p>
      </dgm:t>
    </dgm:pt>
    <dgm:pt modelId="{891F663E-669D-4C05-A3B3-C5157E5CF115}" type="sibTrans" cxnId="{92584399-1A05-4767-A377-0994AD1F2269}">
      <dgm:prSet/>
      <dgm:spPr/>
      <dgm:t>
        <a:bodyPr/>
        <a:lstStyle/>
        <a:p>
          <a:endParaRPr lang="zh-CN" altLang="en-US"/>
        </a:p>
      </dgm:t>
    </dgm:pt>
    <dgm:pt modelId="{AC463D3D-D134-460A-B32C-B5514D2870E3}" type="pres">
      <dgm:prSet presAssocID="{86680E51-9A29-43F0-A5AE-2DC66F2771B5}" presName="Name0" presStyleCnt="0">
        <dgm:presLayoutVars>
          <dgm:dir/>
          <dgm:animLvl val="lvl"/>
          <dgm:resizeHandles val="exact"/>
        </dgm:presLayoutVars>
      </dgm:prSet>
      <dgm:spPr/>
    </dgm:pt>
    <dgm:pt modelId="{BB007E80-036D-4F9D-BCD3-6F983A8B2225}" type="pres">
      <dgm:prSet presAssocID="{325D51BB-1DEF-489C-B1BE-FAC7514448F7}" presName="parTxOnly" presStyleLbl="node1" presStyleIdx="0" presStyleCnt="3" custLinFactNeighborX="-820" custLinFactNeighborY="559">
        <dgm:presLayoutVars>
          <dgm:chMax val="0"/>
          <dgm:chPref val="0"/>
          <dgm:bulletEnabled val="1"/>
        </dgm:presLayoutVars>
      </dgm:prSet>
      <dgm:spPr/>
      <dgm:t>
        <a:bodyPr/>
        <a:lstStyle/>
        <a:p>
          <a:endParaRPr lang="zh-CN" altLang="en-US"/>
        </a:p>
      </dgm:t>
    </dgm:pt>
    <dgm:pt modelId="{D2B19C4F-0ED9-4523-B00E-3F6016315107}" type="pres">
      <dgm:prSet presAssocID="{324B3C30-1404-4309-8693-54BBDAA47177}" presName="parTxOnlySpace" presStyleCnt="0"/>
      <dgm:spPr/>
    </dgm:pt>
    <dgm:pt modelId="{6FCDD52F-226D-482E-8148-9047E28C763A}" type="pres">
      <dgm:prSet presAssocID="{E147E887-59FB-4DA5-8D21-2D1B254505F4}" presName="parTxOnly" presStyleLbl="node1" presStyleIdx="1" presStyleCnt="3">
        <dgm:presLayoutVars>
          <dgm:chMax val="0"/>
          <dgm:chPref val="0"/>
          <dgm:bulletEnabled val="1"/>
        </dgm:presLayoutVars>
      </dgm:prSet>
      <dgm:spPr/>
      <dgm:t>
        <a:bodyPr/>
        <a:lstStyle/>
        <a:p>
          <a:endParaRPr lang="zh-CN" altLang="en-US"/>
        </a:p>
      </dgm:t>
    </dgm:pt>
    <dgm:pt modelId="{73BF7B54-526C-463F-AEFC-ED80999E9B7D}" type="pres">
      <dgm:prSet presAssocID="{6550BBDD-F0CB-42C8-A713-34EB0833971D}" presName="parTxOnlySpace" presStyleCnt="0"/>
      <dgm:spPr/>
    </dgm:pt>
    <dgm:pt modelId="{F0F2E7D2-152C-4897-9267-672A4F9125F5}" type="pres">
      <dgm:prSet presAssocID="{DDB8DE72-261D-47A6-AE0D-F4CFA7C915C7}" presName="parTxOnly" presStyleLbl="node1" presStyleIdx="2" presStyleCnt="3">
        <dgm:presLayoutVars>
          <dgm:chMax val="0"/>
          <dgm:chPref val="0"/>
          <dgm:bulletEnabled val="1"/>
        </dgm:presLayoutVars>
      </dgm:prSet>
      <dgm:spPr/>
      <dgm:t>
        <a:bodyPr/>
        <a:lstStyle/>
        <a:p>
          <a:endParaRPr lang="zh-CN" altLang="en-US"/>
        </a:p>
      </dgm:t>
    </dgm:pt>
  </dgm:ptLst>
  <dgm:cxnLst>
    <dgm:cxn modelId="{92584399-1A05-4767-A377-0994AD1F2269}" srcId="{86680E51-9A29-43F0-A5AE-2DC66F2771B5}" destId="{DDB8DE72-261D-47A6-AE0D-F4CFA7C915C7}" srcOrd="2" destOrd="0" parTransId="{B5E413F0-946A-45F0-B90C-6E9A6861AD3E}" sibTransId="{891F663E-669D-4C05-A3B3-C5157E5CF115}"/>
    <dgm:cxn modelId="{3F8EDE9B-D22D-4B2E-B125-A519EFD048DD}" type="presOf" srcId="{E147E887-59FB-4DA5-8D21-2D1B254505F4}" destId="{6FCDD52F-226D-482E-8148-9047E28C763A}" srcOrd="0" destOrd="0" presId="urn:microsoft.com/office/officeart/2005/8/layout/chevron1"/>
    <dgm:cxn modelId="{6E2CE2F6-6AF8-4A3E-87CF-9984C116C152}" type="presOf" srcId="{86680E51-9A29-43F0-A5AE-2DC66F2771B5}" destId="{AC463D3D-D134-460A-B32C-B5514D2870E3}" srcOrd="0" destOrd="0" presId="urn:microsoft.com/office/officeart/2005/8/layout/chevron1"/>
    <dgm:cxn modelId="{2741D98E-95CA-43CD-9989-A2E0FBDC44D3}" type="presOf" srcId="{DDB8DE72-261D-47A6-AE0D-F4CFA7C915C7}" destId="{F0F2E7D2-152C-4897-9267-672A4F9125F5}" srcOrd="0" destOrd="0" presId="urn:microsoft.com/office/officeart/2005/8/layout/chevron1"/>
    <dgm:cxn modelId="{B1BCE0BB-51B4-493C-8118-B76C70E88022}" srcId="{86680E51-9A29-43F0-A5AE-2DC66F2771B5}" destId="{325D51BB-1DEF-489C-B1BE-FAC7514448F7}" srcOrd="0" destOrd="0" parTransId="{D9560708-CF6E-4BA5-A3AF-1B94D91E7A0C}" sibTransId="{324B3C30-1404-4309-8693-54BBDAA47177}"/>
    <dgm:cxn modelId="{F55A00A1-88B2-4261-85D4-362FAF922184}" srcId="{86680E51-9A29-43F0-A5AE-2DC66F2771B5}" destId="{E147E887-59FB-4DA5-8D21-2D1B254505F4}" srcOrd="1" destOrd="0" parTransId="{F116AE31-D1E7-42DC-B7FF-9BBF021C1572}" sibTransId="{6550BBDD-F0CB-42C8-A713-34EB0833971D}"/>
    <dgm:cxn modelId="{3E439DAA-2499-40C0-90EF-35BE91494770}" type="presOf" srcId="{325D51BB-1DEF-489C-B1BE-FAC7514448F7}" destId="{BB007E80-036D-4F9D-BCD3-6F983A8B2225}" srcOrd="0" destOrd="0" presId="urn:microsoft.com/office/officeart/2005/8/layout/chevron1"/>
    <dgm:cxn modelId="{AAAF77AB-4BF6-40C9-8339-0885CEEFE9E4}" type="presParOf" srcId="{AC463D3D-D134-460A-B32C-B5514D2870E3}" destId="{BB007E80-036D-4F9D-BCD3-6F983A8B2225}" srcOrd="0" destOrd="0" presId="urn:microsoft.com/office/officeart/2005/8/layout/chevron1"/>
    <dgm:cxn modelId="{182D9E38-69DA-46AF-BFC6-7D03D779237C}" type="presParOf" srcId="{AC463D3D-D134-460A-B32C-B5514D2870E3}" destId="{D2B19C4F-0ED9-4523-B00E-3F6016315107}" srcOrd="1" destOrd="0" presId="urn:microsoft.com/office/officeart/2005/8/layout/chevron1"/>
    <dgm:cxn modelId="{C379DD73-91B3-40BE-A511-318ABF44D294}" type="presParOf" srcId="{AC463D3D-D134-460A-B32C-B5514D2870E3}" destId="{6FCDD52F-226D-482E-8148-9047E28C763A}" srcOrd="2" destOrd="0" presId="urn:microsoft.com/office/officeart/2005/8/layout/chevron1"/>
    <dgm:cxn modelId="{330F4187-3A6A-4497-A522-58F9991F0A24}" type="presParOf" srcId="{AC463D3D-D134-460A-B32C-B5514D2870E3}" destId="{73BF7B54-526C-463F-AEFC-ED80999E9B7D}" srcOrd="3" destOrd="0" presId="urn:microsoft.com/office/officeart/2005/8/layout/chevron1"/>
    <dgm:cxn modelId="{769D4C63-D935-4CA1-9685-DA32E2539CEC}" type="presParOf" srcId="{AC463D3D-D134-460A-B32C-B5514D2870E3}" destId="{F0F2E7D2-152C-4897-9267-672A4F9125F5}"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77CF8D-C8B8-4C8F-91A7-73662CCF0D30}" type="doc">
      <dgm:prSet loTypeId="urn:microsoft.com/office/officeart/2005/8/layout/chevron1" loCatId="process" qsTypeId="urn:microsoft.com/office/officeart/2005/8/quickstyle/simple1" qsCatId="simple" csTypeId="urn:microsoft.com/office/officeart/2005/8/colors/accent1_2" csCatId="accent1" phldr="1"/>
      <dgm:spPr/>
    </dgm:pt>
    <dgm:pt modelId="{E0758CC9-22F6-472E-BD80-DAF4DADD6DDA}">
      <dgm:prSet phldrT="[文本]"/>
      <dgm:spPr/>
      <dgm:t>
        <a:bodyPr/>
        <a:lstStyle/>
        <a:p>
          <a:r>
            <a:rPr lang="zh-CN" altLang="en-US" b="1" dirty="0" smtClean="0">
              <a:latin typeface="仿宋_GB2312" pitchFamily="49" charset="-122"/>
              <a:ea typeface="仿宋_GB2312" pitchFamily="49" charset="-122"/>
            </a:rPr>
            <a:t>激进</a:t>
          </a:r>
          <a:endParaRPr lang="zh-CN" altLang="en-US" b="1" dirty="0">
            <a:latin typeface="仿宋_GB2312" pitchFamily="49" charset="-122"/>
            <a:ea typeface="仿宋_GB2312" pitchFamily="49" charset="-122"/>
          </a:endParaRPr>
        </a:p>
      </dgm:t>
    </dgm:pt>
    <dgm:pt modelId="{18E82A39-C8FC-4200-8A82-3190046CA31C}" type="parTrans" cxnId="{D2AF5D7A-AB3B-48A2-95F0-F60431FADB5F}">
      <dgm:prSet/>
      <dgm:spPr/>
      <dgm:t>
        <a:bodyPr/>
        <a:lstStyle/>
        <a:p>
          <a:endParaRPr lang="zh-CN" altLang="en-US"/>
        </a:p>
      </dgm:t>
    </dgm:pt>
    <dgm:pt modelId="{BB56BD45-1855-47F9-B42F-85F1EEAB0014}" type="sibTrans" cxnId="{D2AF5D7A-AB3B-48A2-95F0-F60431FADB5F}">
      <dgm:prSet/>
      <dgm:spPr/>
      <dgm:t>
        <a:bodyPr/>
        <a:lstStyle/>
        <a:p>
          <a:endParaRPr lang="zh-CN" altLang="en-US"/>
        </a:p>
      </dgm:t>
    </dgm:pt>
    <dgm:pt modelId="{B751F291-016F-42D9-A08D-BFBB73976CB5}">
      <dgm:prSet phldrT="[文本]"/>
      <dgm:spPr/>
      <dgm:t>
        <a:bodyPr/>
        <a:lstStyle/>
        <a:p>
          <a:r>
            <a:rPr lang="zh-CN" altLang="en-US" b="1" dirty="0" smtClean="0">
              <a:latin typeface="仿宋_GB2312" pitchFamily="49" charset="-122"/>
              <a:ea typeface="仿宋_GB2312" pitchFamily="49" charset="-122"/>
            </a:rPr>
            <a:t>杠杆</a:t>
          </a:r>
          <a:endParaRPr lang="zh-CN" altLang="en-US" b="1" dirty="0">
            <a:latin typeface="仿宋_GB2312" pitchFamily="49" charset="-122"/>
            <a:ea typeface="仿宋_GB2312" pitchFamily="49" charset="-122"/>
          </a:endParaRPr>
        </a:p>
      </dgm:t>
    </dgm:pt>
    <dgm:pt modelId="{E7AE93DA-586F-45CE-823B-44910DD315EB}" type="parTrans" cxnId="{A3B51C3B-C0CC-4162-A6B9-4776C597F34A}">
      <dgm:prSet/>
      <dgm:spPr/>
      <dgm:t>
        <a:bodyPr/>
        <a:lstStyle/>
        <a:p>
          <a:endParaRPr lang="zh-CN" altLang="en-US"/>
        </a:p>
      </dgm:t>
    </dgm:pt>
    <dgm:pt modelId="{8EF36D17-8BC6-42BC-AD01-9959C9BE61B4}" type="sibTrans" cxnId="{A3B51C3B-C0CC-4162-A6B9-4776C597F34A}">
      <dgm:prSet/>
      <dgm:spPr/>
      <dgm:t>
        <a:bodyPr/>
        <a:lstStyle/>
        <a:p>
          <a:endParaRPr lang="zh-CN" altLang="en-US"/>
        </a:p>
      </dgm:t>
    </dgm:pt>
    <dgm:pt modelId="{297D56F3-C8CC-4D15-80CB-496F1BFFB5A2}" type="pres">
      <dgm:prSet presAssocID="{E177CF8D-C8B8-4C8F-91A7-73662CCF0D30}" presName="Name0" presStyleCnt="0">
        <dgm:presLayoutVars>
          <dgm:dir/>
          <dgm:animLvl val="lvl"/>
          <dgm:resizeHandles val="exact"/>
        </dgm:presLayoutVars>
      </dgm:prSet>
      <dgm:spPr/>
    </dgm:pt>
    <dgm:pt modelId="{92D20407-9CC0-4AB1-984F-1B982FF0B9DA}" type="pres">
      <dgm:prSet presAssocID="{E0758CC9-22F6-472E-BD80-DAF4DADD6DDA}" presName="parTxOnly" presStyleLbl="node1" presStyleIdx="0" presStyleCnt="2" custLinFactY="100000" custLinFactNeighborX="-1673" custLinFactNeighborY="118395">
        <dgm:presLayoutVars>
          <dgm:chMax val="0"/>
          <dgm:chPref val="0"/>
          <dgm:bulletEnabled val="1"/>
        </dgm:presLayoutVars>
      </dgm:prSet>
      <dgm:spPr/>
      <dgm:t>
        <a:bodyPr/>
        <a:lstStyle/>
        <a:p>
          <a:endParaRPr lang="zh-CN" altLang="en-US"/>
        </a:p>
      </dgm:t>
    </dgm:pt>
    <dgm:pt modelId="{CE617DE1-C432-4EFB-B003-59F2C73A109F}" type="pres">
      <dgm:prSet presAssocID="{BB56BD45-1855-47F9-B42F-85F1EEAB0014}" presName="parTxOnlySpace" presStyleCnt="0"/>
      <dgm:spPr/>
    </dgm:pt>
    <dgm:pt modelId="{D25731FE-47D0-4344-BD05-1C72F6670852}" type="pres">
      <dgm:prSet presAssocID="{B751F291-016F-42D9-A08D-BFBB73976CB5}" presName="parTxOnly" presStyleLbl="node1" presStyleIdx="1" presStyleCnt="2">
        <dgm:presLayoutVars>
          <dgm:chMax val="0"/>
          <dgm:chPref val="0"/>
          <dgm:bulletEnabled val="1"/>
        </dgm:presLayoutVars>
      </dgm:prSet>
      <dgm:spPr/>
      <dgm:t>
        <a:bodyPr/>
        <a:lstStyle/>
        <a:p>
          <a:endParaRPr lang="zh-CN" altLang="en-US"/>
        </a:p>
      </dgm:t>
    </dgm:pt>
  </dgm:ptLst>
  <dgm:cxnLst>
    <dgm:cxn modelId="{9F8A17C1-2987-40EA-BCDB-B2CCDA3AD1C5}" type="presOf" srcId="{E177CF8D-C8B8-4C8F-91A7-73662CCF0D30}" destId="{297D56F3-C8CC-4D15-80CB-496F1BFFB5A2}" srcOrd="0" destOrd="0" presId="urn:microsoft.com/office/officeart/2005/8/layout/chevron1"/>
    <dgm:cxn modelId="{42D01B83-942A-4BFF-B1FD-68A0DD6DF461}" type="presOf" srcId="{E0758CC9-22F6-472E-BD80-DAF4DADD6DDA}" destId="{92D20407-9CC0-4AB1-984F-1B982FF0B9DA}" srcOrd="0" destOrd="0" presId="urn:microsoft.com/office/officeart/2005/8/layout/chevron1"/>
    <dgm:cxn modelId="{072A6356-374C-4FD5-BD52-B57B92CCA429}" type="presOf" srcId="{B751F291-016F-42D9-A08D-BFBB73976CB5}" destId="{D25731FE-47D0-4344-BD05-1C72F6670852}" srcOrd="0" destOrd="0" presId="urn:microsoft.com/office/officeart/2005/8/layout/chevron1"/>
    <dgm:cxn modelId="{A3B51C3B-C0CC-4162-A6B9-4776C597F34A}" srcId="{E177CF8D-C8B8-4C8F-91A7-73662CCF0D30}" destId="{B751F291-016F-42D9-A08D-BFBB73976CB5}" srcOrd="1" destOrd="0" parTransId="{E7AE93DA-586F-45CE-823B-44910DD315EB}" sibTransId="{8EF36D17-8BC6-42BC-AD01-9959C9BE61B4}"/>
    <dgm:cxn modelId="{D2AF5D7A-AB3B-48A2-95F0-F60431FADB5F}" srcId="{E177CF8D-C8B8-4C8F-91A7-73662CCF0D30}" destId="{E0758CC9-22F6-472E-BD80-DAF4DADD6DDA}" srcOrd="0" destOrd="0" parTransId="{18E82A39-C8FC-4200-8A82-3190046CA31C}" sibTransId="{BB56BD45-1855-47F9-B42F-85F1EEAB0014}"/>
    <dgm:cxn modelId="{3455C977-3338-4E1D-AF29-0039BDA52EDB}" type="presParOf" srcId="{297D56F3-C8CC-4D15-80CB-496F1BFFB5A2}" destId="{92D20407-9CC0-4AB1-984F-1B982FF0B9DA}" srcOrd="0" destOrd="0" presId="urn:microsoft.com/office/officeart/2005/8/layout/chevron1"/>
    <dgm:cxn modelId="{0DC0A978-B8B3-40E5-B8F8-D8B494560A7B}" type="presParOf" srcId="{297D56F3-C8CC-4D15-80CB-496F1BFFB5A2}" destId="{CE617DE1-C432-4EFB-B003-59F2C73A109F}" srcOrd="1" destOrd="0" presId="urn:microsoft.com/office/officeart/2005/8/layout/chevron1"/>
    <dgm:cxn modelId="{29A104ED-F1BF-4840-9C2C-C223DC4C48D2}" type="presParOf" srcId="{297D56F3-C8CC-4D15-80CB-496F1BFFB5A2}" destId="{D25731FE-47D0-4344-BD05-1C72F6670852}" srcOrd="2"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86BFE2-C3CB-41C0-AA11-DDCA89233EF3}" type="doc">
      <dgm:prSet loTypeId="urn:microsoft.com/office/officeart/2005/8/layout/arrow2" loCatId="process" qsTypeId="urn:microsoft.com/office/officeart/2005/8/quickstyle/simple1" qsCatId="simple" csTypeId="urn:microsoft.com/office/officeart/2005/8/colors/accent1_2" csCatId="accent1" phldr="1"/>
      <dgm:spPr/>
    </dgm:pt>
    <dgm:pt modelId="{F5E8FD45-7B75-46D1-8A8D-B53DB2AC9BAF}">
      <dgm:prSet phldrT="[文本]" custT="1"/>
      <dgm:spPr/>
      <dgm:t>
        <a:bodyPr/>
        <a:lstStyle/>
        <a:p>
          <a:r>
            <a:rPr lang="zh-CN" altLang="en-US" sz="3600" b="1" dirty="0" smtClean="0">
              <a:solidFill>
                <a:schemeClr val="accent4"/>
              </a:solidFill>
            </a:rPr>
            <a:t>低</a:t>
          </a:r>
          <a:endParaRPr lang="zh-CN" altLang="en-US" sz="3600" b="1" dirty="0">
            <a:solidFill>
              <a:schemeClr val="accent4"/>
            </a:solidFill>
          </a:endParaRPr>
        </a:p>
      </dgm:t>
    </dgm:pt>
    <dgm:pt modelId="{0065B849-47F3-46F6-A4A6-73B17F8A5E40}" type="parTrans" cxnId="{3513988E-4FC2-4A90-A81D-8278E5272088}">
      <dgm:prSet/>
      <dgm:spPr/>
      <dgm:t>
        <a:bodyPr/>
        <a:lstStyle/>
        <a:p>
          <a:endParaRPr lang="zh-CN" altLang="en-US"/>
        </a:p>
      </dgm:t>
    </dgm:pt>
    <dgm:pt modelId="{04BEF371-266D-4C64-8C02-32C014820FCB}" type="sibTrans" cxnId="{3513988E-4FC2-4A90-A81D-8278E5272088}">
      <dgm:prSet/>
      <dgm:spPr/>
      <dgm:t>
        <a:bodyPr/>
        <a:lstStyle/>
        <a:p>
          <a:endParaRPr lang="zh-CN" altLang="en-US"/>
        </a:p>
      </dgm:t>
    </dgm:pt>
    <dgm:pt modelId="{2AFBBB06-B3D3-457F-8496-2BA12D7EB9F9}">
      <dgm:prSet phldrT="[文本]" custT="1"/>
      <dgm:spPr/>
      <dgm:t>
        <a:bodyPr/>
        <a:lstStyle/>
        <a:p>
          <a:r>
            <a:rPr lang="zh-CN" altLang="en-US" sz="3600" b="1" dirty="0" smtClean="0"/>
            <a:t>高</a:t>
          </a:r>
          <a:endParaRPr lang="zh-CN" altLang="en-US" sz="3600" b="1" dirty="0"/>
        </a:p>
      </dgm:t>
    </dgm:pt>
    <dgm:pt modelId="{C3828F11-3C17-4861-89C3-FC9FF49902AB}" type="parTrans" cxnId="{A9845ABB-3A1F-4B05-8D60-83D2A7B88A40}">
      <dgm:prSet/>
      <dgm:spPr/>
      <dgm:t>
        <a:bodyPr/>
        <a:lstStyle/>
        <a:p>
          <a:endParaRPr lang="zh-CN" altLang="en-US"/>
        </a:p>
      </dgm:t>
    </dgm:pt>
    <dgm:pt modelId="{22DE66AF-9C66-4E17-A31D-49E3CC0986AE}" type="sibTrans" cxnId="{A9845ABB-3A1F-4B05-8D60-83D2A7B88A40}">
      <dgm:prSet/>
      <dgm:spPr/>
      <dgm:t>
        <a:bodyPr/>
        <a:lstStyle/>
        <a:p>
          <a:endParaRPr lang="zh-CN" altLang="en-US"/>
        </a:p>
      </dgm:t>
    </dgm:pt>
    <dgm:pt modelId="{847EC3B8-E333-4DA3-B808-BBCC67B7E742}" type="pres">
      <dgm:prSet presAssocID="{B686BFE2-C3CB-41C0-AA11-DDCA89233EF3}" presName="arrowDiagram" presStyleCnt="0">
        <dgm:presLayoutVars>
          <dgm:chMax val="5"/>
          <dgm:dir/>
          <dgm:resizeHandles val="exact"/>
        </dgm:presLayoutVars>
      </dgm:prSet>
      <dgm:spPr/>
    </dgm:pt>
    <dgm:pt modelId="{0716055C-FA53-43E9-A9B4-6B06881B2687}" type="pres">
      <dgm:prSet presAssocID="{B686BFE2-C3CB-41C0-AA11-DDCA89233EF3}" presName="arrow" presStyleLbl="bgShp" presStyleIdx="0" presStyleCnt="1" custScaleX="780988" custScaleY="100000" custLinFactNeighborX="-73846" custLinFactNeighborY="15789"/>
      <dgm:spPr>
        <a:gradFill rotWithShape="0">
          <a:gsLst>
            <a:gs pos="0">
              <a:schemeClr val="accent6">
                <a:lumMod val="60000"/>
                <a:lumOff val="40000"/>
              </a:schemeClr>
            </a:gs>
            <a:gs pos="50000">
              <a:schemeClr val="accent1">
                <a:tint val="44500"/>
                <a:satMod val="160000"/>
              </a:schemeClr>
            </a:gs>
            <a:gs pos="100000">
              <a:schemeClr val="accent1">
                <a:tint val="23500"/>
                <a:satMod val="160000"/>
              </a:schemeClr>
            </a:gs>
          </a:gsLst>
          <a:lin ang="5400000" scaled="0"/>
        </a:gradFill>
      </dgm:spPr>
    </dgm:pt>
    <dgm:pt modelId="{79215492-1781-4559-9233-1D02122561E5}" type="pres">
      <dgm:prSet presAssocID="{B686BFE2-C3CB-41C0-AA11-DDCA89233EF3}" presName="arrowDiagram2" presStyleCnt="0"/>
      <dgm:spPr/>
    </dgm:pt>
    <dgm:pt modelId="{85374953-8253-4F00-AD55-05535DF51CBA}" type="pres">
      <dgm:prSet presAssocID="{F5E8FD45-7B75-46D1-8A8D-B53DB2AC9BAF}" presName="bullet2a" presStyleLbl="node1" presStyleIdx="0" presStyleCnt="2" custFlipVert="1" custFlipHor="0" custScaleX="120304" custScaleY="87967" custLinFactX="-153381" custLinFactY="-33366" custLinFactNeighborX="-200000" custLinFactNeighborY="-100000"/>
      <dgm:spPr/>
    </dgm:pt>
    <dgm:pt modelId="{66486805-160E-46C0-9DC1-1B462599BE74}" type="pres">
      <dgm:prSet presAssocID="{F5E8FD45-7B75-46D1-8A8D-B53DB2AC9BAF}" presName="textBox2a" presStyleLbl="revTx" presStyleIdx="0" presStyleCnt="2" custLinFactX="-400000" custLinFactNeighborX="-419099" custLinFactNeighborY="-1929">
        <dgm:presLayoutVars>
          <dgm:bulletEnabled val="1"/>
        </dgm:presLayoutVars>
      </dgm:prSet>
      <dgm:spPr/>
      <dgm:t>
        <a:bodyPr/>
        <a:lstStyle/>
        <a:p>
          <a:endParaRPr lang="zh-CN" altLang="en-US"/>
        </a:p>
      </dgm:t>
    </dgm:pt>
    <dgm:pt modelId="{E033B2B1-6059-47D1-8CA4-B635840AFF45}" type="pres">
      <dgm:prSet presAssocID="{2AFBBB06-B3D3-457F-8496-2BA12D7EB9F9}" presName="bullet2b" presStyleLbl="node1" presStyleIdx="1" presStyleCnt="2"/>
      <dgm:spPr/>
    </dgm:pt>
    <dgm:pt modelId="{9EE1124B-530D-4DA3-8E44-F586B008EE36}" type="pres">
      <dgm:prSet presAssocID="{2AFBBB06-B3D3-457F-8496-2BA12D7EB9F9}" presName="textBox2b" presStyleLbl="revTx" presStyleIdx="1" presStyleCnt="2" custLinFactX="361259" custLinFactNeighborX="400000" custLinFactNeighborY="-51057">
        <dgm:presLayoutVars>
          <dgm:bulletEnabled val="1"/>
        </dgm:presLayoutVars>
      </dgm:prSet>
      <dgm:spPr/>
      <dgm:t>
        <a:bodyPr/>
        <a:lstStyle/>
        <a:p>
          <a:endParaRPr lang="zh-CN" altLang="en-US"/>
        </a:p>
      </dgm:t>
    </dgm:pt>
  </dgm:ptLst>
  <dgm:cxnLst>
    <dgm:cxn modelId="{3513988E-4FC2-4A90-A81D-8278E5272088}" srcId="{B686BFE2-C3CB-41C0-AA11-DDCA89233EF3}" destId="{F5E8FD45-7B75-46D1-8A8D-B53DB2AC9BAF}" srcOrd="0" destOrd="0" parTransId="{0065B849-47F3-46F6-A4A6-73B17F8A5E40}" sibTransId="{04BEF371-266D-4C64-8C02-32C014820FCB}"/>
    <dgm:cxn modelId="{37D41F8E-D697-4CD2-8541-A6BA10A4631D}" type="presOf" srcId="{B686BFE2-C3CB-41C0-AA11-DDCA89233EF3}" destId="{847EC3B8-E333-4DA3-B808-BBCC67B7E742}" srcOrd="0" destOrd="0" presId="urn:microsoft.com/office/officeart/2005/8/layout/arrow2"/>
    <dgm:cxn modelId="{A9845ABB-3A1F-4B05-8D60-83D2A7B88A40}" srcId="{B686BFE2-C3CB-41C0-AA11-DDCA89233EF3}" destId="{2AFBBB06-B3D3-457F-8496-2BA12D7EB9F9}" srcOrd="1" destOrd="0" parTransId="{C3828F11-3C17-4861-89C3-FC9FF49902AB}" sibTransId="{22DE66AF-9C66-4E17-A31D-49E3CC0986AE}"/>
    <dgm:cxn modelId="{283BECE8-8B16-4A5E-8B2A-CF08F52368BD}" type="presOf" srcId="{2AFBBB06-B3D3-457F-8496-2BA12D7EB9F9}" destId="{9EE1124B-530D-4DA3-8E44-F586B008EE36}" srcOrd="0" destOrd="0" presId="urn:microsoft.com/office/officeart/2005/8/layout/arrow2"/>
    <dgm:cxn modelId="{F601F0AC-1FED-4E0A-8B46-414064C9B16A}" type="presOf" srcId="{F5E8FD45-7B75-46D1-8A8D-B53DB2AC9BAF}" destId="{66486805-160E-46C0-9DC1-1B462599BE74}" srcOrd="0" destOrd="0" presId="urn:microsoft.com/office/officeart/2005/8/layout/arrow2"/>
    <dgm:cxn modelId="{17016553-65A7-461F-8F80-C4F7D587E2AF}" type="presParOf" srcId="{847EC3B8-E333-4DA3-B808-BBCC67B7E742}" destId="{0716055C-FA53-43E9-A9B4-6B06881B2687}" srcOrd="0" destOrd="0" presId="urn:microsoft.com/office/officeart/2005/8/layout/arrow2"/>
    <dgm:cxn modelId="{97512B90-36F2-47EB-9345-BD1E3DDACD40}" type="presParOf" srcId="{847EC3B8-E333-4DA3-B808-BBCC67B7E742}" destId="{79215492-1781-4559-9233-1D02122561E5}" srcOrd="1" destOrd="0" presId="urn:microsoft.com/office/officeart/2005/8/layout/arrow2"/>
    <dgm:cxn modelId="{F10FC777-7018-4811-A732-52B94E059B26}" type="presParOf" srcId="{79215492-1781-4559-9233-1D02122561E5}" destId="{85374953-8253-4F00-AD55-05535DF51CBA}" srcOrd="0" destOrd="0" presId="urn:microsoft.com/office/officeart/2005/8/layout/arrow2"/>
    <dgm:cxn modelId="{CB23F402-90F9-4D37-AAB4-198023F8046F}" type="presParOf" srcId="{79215492-1781-4559-9233-1D02122561E5}" destId="{66486805-160E-46C0-9DC1-1B462599BE74}" srcOrd="1" destOrd="0" presId="urn:microsoft.com/office/officeart/2005/8/layout/arrow2"/>
    <dgm:cxn modelId="{43D3C0F5-37EF-4AEA-99F7-D377E63EB002}" type="presParOf" srcId="{79215492-1781-4559-9233-1D02122561E5}" destId="{E033B2B1-6059-47D1-8CA4-B635840AFF45}" srcOrd="2" destOrd="0" presId="urn:microsoft.com/office/officeart/2005/8/layout/arrow2"/>
    <dgm:cxn modelId="{6599B113-5803-45CA-8882-38366685F9E4}" type="presParOf" srcId="{79215492-1781-4559-9233-1D02122561E5}" destId="{9EE1124B-530D-4DA3-8E44-F586B008EE36}" srcOrd="3" destOrd="0" presId="urn:microsoft.com/office/officeart/2005/8/layout/arrow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7719E2-0FD9-48F1-ABDB-ABF0E9F34910}" type="doc">
      <dgm:prSet loTypeId="urn:microsoft.com/office/officeart/2005/8/layout/matrix2" loCatId="matrix" qsTypeId="urn:microsoft.com/office/officeart/2005/8/quickstyle/simple4" qsCatId="simple" csTypeId="urn:microsoft.com/office/officeart/2005/8/colors/accent1_2" csCatId="accent1" phldr="1"/>
      <dgm:spPr/>
      <dgm:t>
        <a:bodyPr/>
        <a:lstStyle/>
        <a:p>
          <a:endParaRPr lang="zh-CN" altLang="en-US"/>
        </a:p>
      </dgm:t>
    </dgm:pt>
    <dgm:pt modelId="{8D4B06AE-A517-48AB-B874-8749B453ACAF}">
      <dgm:prSet phldrT="[文本]"/>
      <dgm:spPr/>
      <dgm:t>
        <a:bodyPr/>
        <a:lstStyle/>
        <a:p>
          <a:r>
            <a:rPr lang="zh-CN" altLang="en-US" b="1" dirty="0">
              <a:latin typeface="仿宋" pitchFamily="49" charset="-122"/>
              <a:ea typeface="仿宋" pitchFamily="49" charset="-122"/>
            </a:rPr>
            <a:t>股票</a:t>
          </a:r>
        </a:p>
      </dgm:t>
    </dgm:pt>
    <dgm:pt modelId="{D7C6EEF8-C4FA-4289-A58D-2D20D3A0F6E8}" type="parTrans" cxnId="{CECA951B-09A5-4FB6-A987-9C0750CF9142}">
      <dgm:prSet/>
      <dgm:spPr/>
      <dgm:t>
        <a:bodyPr/>
        <a:lstStyle/>
        <a:p>
          <a:endParaRPr lang="zh-CN" altLang="en-US" b="1">
            <a:latin typeface="仿宋" pitchFamily="49" charset="-122"/>
            <a:ea typeface="仿宋" pitchFamily="49" charset="-122"/>
          </a:endParaRPr>
        </a:p>
      </dgm:t>
    </dgm:pt>
    <dgm:pt modelId="{DDF6050D-6E2C-4656-A490-238A7D6FF98F}" type="sibTrans" cxnId="{CECA951B-09A5-4FB6-A987-9C0750CF9142}">
      <dgm:prSet/>
      <dgm:spPr/>
      <dgm:t>
        <a:bodyPr/>
        <a:lstStyle/>
        <a:p>
          <a:endParaRPr lang="zh-CN" altLang="en-US" b="1">
            <a:latin typeface="仿宋" pitchFamily="49" charset="-122"/>
            <a:ea typeface="仿宋" pitchFamily="49" charset="-122"/>
          </a:endParaRPr>
        </a:p>
      </dgm:t>
    </dgm:pt>
    <dgm:pt modelId="{354D12A5-5CE6-48A8-AC7C-01822C546CC5}">
      <dgm:prSet phldrT="[文本]"/>
      <dgm:spPr/>
      <dgm:t>
        <a:bodyPr/>
        <a:lstStyle/>
        <a:p>
          <a:r>
            <a:rPr lang="zh-CN" altLang="en-US" b="1" dirty="0">
              <a:latin typeface="仿宋" pitchFamily="49" charset="-122"/>
              <a:ea typeface="仿宋" pitchFamily="49" charset="-122"/>
            </a:rPr>
            <a:t>债券</a:t>
          </a:r>
        </a:p>
      </dgm:t>
    </dgm:pt>
    <dgm:pt modelId="{423E5F24-0CD4-4397-943D-8FCA440D7D25}" type="parTrans" cxnId="{555E3A77-08F9-454A-A024-41632C8760E2}">
      <dgm:prSet/>
      <dgm:spPr/>
      <dgm:t>
        <a:bodyPr/>
        <a:lstStyle/>
        <a:p>
          <a:endParaRPr lang="zh-CN" altLang="en-US" b="1">
            <a:latin typeface="仿宋" pitchFamily="49" charset="-122"/>
            <a:ea typeface="仿宋" pitchFamily="49" charset="-122"/>
          </a:endParaRPr>
        </a:p>
      </dgm:t>
    </dgm:pt>
    <dgm:pt modelId="{475148B1-6895-41C7-8F0A-C92386CA929D}" type="sibTrans" cxnId="{555E3A77-08F9-454A-A024-41632C8760E2}">
      <dgm:prSet/>
      <dgm:spPr/>
      <dgm:t>
        <a:bodyPr/>
        <a:lstStyle/>
        <a:p>
          <a:endParaRPr lang="zh-CN" altLang="en-US" b="1">
            <a:latin typeface="仿宋" pitchFamily="49" charset="-122"/>
            <a:ea typeface="仿宋" pitchFamily="49" charset="-122"/>
          </a:endParaRPr>
        </a:p>
      </dgm:t>
    </dgm:pt>
    <dgm:pt modelId="{5DE3CF44-03FD-4338-97FE-C6AFE453EF67}">
      <dgm:prSet phldrT="[文本]"/>
      <dgm:spPr/>
      <dgm:t>
        <a:bodyPr/>
        <a:lstStyle/>
        <a:p>
          <a:r>
            <a:rPr lang="zh-CN" altLang="en-US" b="1" dirty="0">
              <a:latin typeface="仿宋" pitchFamily="49" charset="-122"/>
              <a:ea typeface="仿宋" pitchFamily="49" charset="-122"/>
            </a:rPr>
            <a:t>现金</a:t>
          </a:r>
        </a:p>
      </dgm:t>
    </dgm:pt>
    <dgm:pt modelId="{AB369760-641E-405A-B8FD-A7371E6F13BF}" type="parTrans" cxnId="{27EABD16-3D66-4D28-9073-ABAAF8ED0021}">
      <dgm:prSet/>
      <dgm:spPr/>
      <dgm:t>
        <a:bodyPr/>
        <a:lstStyle/>
        <a:p>
          <a:endParaRPr lang="zh-CN" altLang="en-US" b="1">
            <a:latin typeface="仿宋" pitchFamily="49" charset="-122"/>
            <a:ea typeface="仿宋" pitchFamily="49" charset="-122"/>
          </a:endParaRPr>
        </a:p>
      </dgm:t>
    </dgm:pt>
    <dgm:pt modelId="{88C3CC8B-A8C5-40E1-B817-E9C5A8A396C2}" type="sibTrans" cxnId="{27EABD16-3D66-4D28-9073-ABAAF8ED0021}">
      <dgm:prSet/>
      <dgm:spPr/>
      <dgm:t>
        <a:bodyPr/>
        <a:lstStyle/>
        <a:p>
          <a:endParaRPr lang="zh-CN" altLang="en-US" b="1">
            <a:latin typeface="仿宋" pitchFamily="49" charset="-122"/>
            <a:ea typeface="仿宋" pitchFamily="49" charset="-122"/>
          </a:endParaRPr>
        </a:p>
      </dgm:t>
    </dgm:pt>
    <dgm:pt modelId="{7BA9ACBF-FDEF-4C13-A0D0-B1B73942AAFF}">
      <dgm:prSet phldrT="[文本]"/>
      <dgm:spPr/>
      <dgm:t>
        <a:bodyPr/>
        <a:lstStyle/>
        <a:p>
          <a:r>
            <a:rPr lang="en-US" altLang="zh-CN" b="1" dirty="0">
              <a:latin typeface="仿宋" pitchFamily="49" charset="-122"/>
              <a:ea typeface="仿宋" pitchFamily="49" charset="-122"/>
            </a:rPr>
            <a:t>REITs</a:t>
          </a:r>
          <a:endParaRPr lang="zh-CN" altLang="en-US" b="1" dirty="0">
            <a:latin typeface="仿宋" pitchFamily="49" charset="-122"/>
            <a:ea typeface="仿宋" pitchFamily="49" charset="-122"/>
          </a:endParaRPr>
        </a:p>
      </dgm:t>
    </dgm:pt>
    <dgm:pt modelId="{5BC6DA28-EB23-40F1-9CA5-9278ECFDC4D2}" type="parTrans" cxnId="{7407889F-B675-4C1B-B4C7-019F54810D1A}">
      <dgm:prSet/>
      <dgm:spPr/>
      <dgm:t>
        <a:bodyPr/>
        <a:lstStyle/>
        <a:p>
          <a:endParaRPr lang="zh-CN" altLang="en-US" b="1">
            <a:latin typeface="仿宋" pitchFamily="49" charset="-122"/>
            <a:ea typeface="仿宋" pitchFamily="49" charset="-122"/>
          </a:endParaRPr>
        </a:p>
      </dgm:t>
    </dgm:pt>
    <dgm:pt modelId="{1C2042D1-897F-4D40-9089-AF2C8C8E400C}" type="sibTrans" cxnId="{7407889F-B675-4C1B-B4C7-019F54810D1A}">
      <dgm:prSet/>
      <dgm:spPr/>
      <dgm:t>
        <a:bodyPr/>
        <a:lstStyle/>
        <a:p>
          <a:endParaRPr lang="zh-CN" altLang="en-US" b="1">
            <a:latin typeface="仿宋" pitchFamily="49" charset="-122"/>
            <a:ea typeface="仿宋" pitchFamily="49" charset="-122"/>
          </a:endParaRPr>
        </a:p>
      </dgm:t>
    </dgm:pt>
    <dgm:pt modelId="{873E06BB-C675-4C25-932C-147EB7960FA4}" type="pres">
      <dgm:prSet presAssocID="{637719E2-0FD9-48F1-ABDB-ABF0E9F34910}" presName="matrix" presStyleCnt="0">
        <dgm:presLayoutVars>
          <dgm:chMax val="1"/>
          <dgm:dir/>
          <dgm:resizeHandles val="exact"/>
        </dgm:presLayoutVars>
      </dgm:prSet>
      <dgm:spPr/>
      <dgm:t>
        <a:bodyPr/>
        <a:lstStyle/>
        <a:p>
          <a:endParaRPr lang="zh-CN" altLang="en-US"/>
        </a:p>
      </dgm:t>
    </dgm:pt>
    <dgm:pt modelId="{C16031C4-700F-4564-BB88-D8E2A604CB80}" type="pres">
      <dgm:prSet presAssocID="{637719E2-0FD9-48F1-ABDB-ABF0E9F34910}" presName="axisShape" presStyleLbl="bgShp" presStyleIdx="0" presStyleCnt="1"/>
      <dgm:spPr/>
    </dgm:pt>
    <dgm:pt modelId="{5D3F2DEA-4CBB-4006-8731-B969666128BD}" type="pres">
      <dgm:prSet presAssocID="{637719E2-0FD9-48F1-ABDB-ABF0E9F34910}" presName="rect1" presStyleLbl="node1" presStyleIdx="0" presStyleCnt="4">
        <dgm:presLayoutVars>
          <dgm:chMax val="0"/>
          <dgm:chPref val="0"/>
          <dgm:bulletEnabled val="1"/>
        </dgm:presLayoutVars>
      </dgm:prSet>
      <dgm:spPr/>
      <dgm:t>
        <a:bodyPr/>
        <a:lstStyle/>
        <a:p>
          <a:endParaRPr lang="zh-CN" altLang="en-US"/>
        </a:p>
      </dgm:t>
    </dgm:pt>
    <dgm:pt modelId="{38F9B47F-2BBE-47B6-8409-BE1EE545305E}" type="pres">
      <dgm:prSet presAssocID="{637719E2-0FD9-48F1-ABDB-ABF0E9F34910}" presName="rect2" presStyleLbl="node1" presStyleIdx="1" presStyleCnt="4">
        <dgm:presLayoutVars>
          <dgm:chMax val="0"/>
          <dgm:chPref val="0"/>
          <dgm:bulletEnabled val="1"/>
        </dgm:presLayoutVars>
      </dgm:prSet>
      <dgm:spPr/>
      <dgm:t>
        <a:bodyPr/>
        <a:lstStyle/>
        <a:p>
          <a:endParaRPr lang="zh-CN" altLang="en-US"/>
        </a:p>
      </dgm:t>
    </dgm:pt>
    <dgm:pt modelId="{BE8E351A-F7B8-464A-ACEA-C8C94B62C046}" type="pres">
      <dgm:prSet presAssocID="{637719E2-0FD9-48F1-ABDB-ABF0E9F34910}" presName="rect3" presStyleLbl="node1" presStyleIdx="2" presStyleCnt="4">
        <dgm:presLayoutVars>
          <dgm:chMax val="0"/>
          <dgm:chPref val="0"/>
          <dgm:bulletEnabled val="1"/>
        </dgm:presLayoutVars>
      </dgm:prSet>
      <dgm:spPr/>
      <dgm:t>
        <a:bodyPr/>
        <a:lstStyle/>
        <a:p>
          <a:endParaRPr lang="zh-CN" altLang="en-US"/>
        </a:p>
      </dgm:t>
    </dgm:pt>
    <dgm:pt modelId="{FA56F3C8-0478-4F04-9722-203EDD6ECF55}" type="pres">
      <dgm:prSet presAssocID="{637719E2-0FD9-48F1-ABDB-ABF0E9F34910}" presName="rect4" presStyleLbl="node1" presStyleIdx="3" presStyleCnt="4">
        <dgm:presLayoutVars>
          <dgm:chMax val="0"/>
          <dgm:chPref val="0"/>
          <dgm:bulletEnabled val="1"/>
        </dgm:presLayoutVars>
      </dgm:prSet>
      <dgm:spPr/>
      <dgm:t>
        <a:bodyPr/>
        <a:lstStyle/>
        <a:p>
          <a:endParaRPr lang="zh-CN" altLang="en-US"/>
        </a:p>
      </dgm:t>
    </dgm:pt>
  </dgm:ptLst>
  <dgm:cxnLst>
    <dgm:cxn modelId="{F9622482-867A-48C9-A6F7-2C7E887D00E8}" type="presOf" srcId="{354D12A5-5CE6-48A8-AC7C-01822C546CC5}" destId="{38F9B47F-2BBE-47B6-8409-BE1EE545305E}" srcOrd="0" destOrd="0" presId="urn:microsoft.com/office/officeart/2005/8/layout/matrix2"/>
    <dgm:cxn modelId="{555E3A77-08F9-454A-A024-41632C8760E2}" srcId="{637719E2-0FD9-48F1-ABDB-ABF0E9F34910}" destId="{354D12A5-5CE6-48A8-AC7C-01822C546CC5}" srcOrd="1" destOrd="0" parTransId="{423E5F24-0CD4-4397-943D-8FCA440D7D25}" sibTransId="{475148B1-6895-41C7-8F0A-C92386CA929D}"/>
    <dgm:cxn modelId="{E960ED7B-8666-4ADC-B2F3-DF7FBD48AAFB}" type="presOf" srcId="{5DE3CF44-03FD-4338-97FE-C6AFE453EF67}" destId="{BE8E351A-F7B8-464A-ACEA-C8C94B62C046}" srcOrd="0" destOrd="0" presId="urn:microsoft.com/office/officeart/2005/8/layout/matrix2"/>
    <dgm:cxn modelId="{21DB29DE-02BD-4FC6-9E75-93652C8726D7}" type="presOf" srcId="{7BA9ACBF-FDEF-4C13-A0D0-B1B73942AAFF}" destId="{FA56F3C8-0478-4F04-9722-203EDD6ECF55}" srcOrd="0" destOrd="0" presId="urn:microsoft.com/office/officeart/2005/8/layout/matrix2"/>
    <dgm:cxn modelId="{CECA951B-09A5-4FB6-A987-9C0750CF9142}" srcId="{637719E2-0FD9-48F1-ABDB-ABF0E9F34910}" destId="{8D4B06AE-A517-48AB-B874-8749B453ACAF}" srcOrd="0" destOrd="0" parTransId="{D7C6EEF8-C4FA-4289-A58D-2D20D3A0F6E8}" sibTransId="{DDF6050D-6E2C-4656-A490-238A7D6FF98F}"/>
    <dgm:cxn modelId="{7407889F-B675-4C1B-B4C7-019F54810D1A}" srcId="{637719E2-0FD9-48F1-ABDB-ABF0E9F34910}" destId="{7BA9ACBF-FDEF-4C13-A0D0-B1B73942AAFF}" srcOrd="3" destOrd="0" parTransId="{5BC6DA28-EB23-40F1-9CA5-9278ECFDC4D2}" sibTransId="{1C2042D1-897F-4D40-9089-AF2C8C8E400C}"/>
    <dgm:cxn modelId="{AEDF6E9A-5B98-4D21-BE82-B8881DF76BC6}" type="presOf" srcId="{8D4B06AE-A517-48AB-B874-8749B453ACAF}" destId="{5D3F2DEA-4CBB-4006-8731-B969666128BD}" srcOrd="0" destOrd="0" presId="urn:microsoft.com/office/officeart/2005/8/layout/matrix2"/>
    <dgm:cxn modelId="{0CA283D2-1130-4C46-8768-D1848C148E4C}" type="presOf" srcId="{637719E2-0FD9-48F1-ABDB-ABF0E9F34910}" destId="{873E06BB-C675-4C25-932C-147EB7960FA4}" srcOrd="0" destOrd="0" presId="urn:microsoft.com/office/officeart/2005/8/layout/matrix2"/>
    <dgm:cxn modelId="{27EABD16-3D66-4D28-9073-ABAAF8ED0021}" srcId="{637719E2-0FD9-48F1-ABDB-ABF0E9F34910}" destId="{5DE3CF44-03FD-4338-97FE-C6AFE453EF67}" srcOrd="2" destOrd="0" parTransId="{AB369760-641E-405A-B8FD-A7371E6F13BF}" sibTransId="{88C3CC8B-A8C5-40E1-B817-E9C5A8A396C2}"/>
    <dgm:cxn modelId="{BDB698A2-5388-4203-BF32-86C602BD8EF5}" type="presParOf" srcId="{873E06BB-C675-4C25-932C-147EB7960FA4}" destId="{C16031C4-700F-4564-BB88-D8E2A604CB80}" srcOrd="0" destOrd="0" presId="urn:microsoft.com/office/officeart/2005/8/layout/matrix2"/>
    <dgm:cxn modelId="{5C44EE8C-EDD1-40D6-9F08-0CA524F91D63}" type="presParOf" srcId="{873E06BB-C675-4C25-932C-147EB7960FA4}" destId="{5D3F2DEA-4CBB-4006-8731-B969666128BD}" srcOrd="1" destOrd="0" presId="urn:microsoft.com/office/officeart/2005/8/layout/matrix2"/>
    <dgm:cxn modelId="{B8A3231B-44E4-4CAD-938C-CE281F036B04}" type="presParOf" srcId="{873E06BB-C675-4C25-932C-147EB7960FA4}" destId="{38F9B47F-2BBE-47B6-8409-BE1EE545305E}" srcOrd="2" destOrd="0" presId="urn:microsoft.com/office/officeart/2005/8/layout/matrix2"/>
    <dgm:cxn modelId="{F4C54BB1-FFA4-4AD3-A6D7-9A39B1EFFCE7}" type="presParOf" srcId="{873E06BB-C675-4C25-932C-147EB7960FA4}" destId="{BE8E351A-F7B8-464A-ACEA-C8C94B62C046}" srcOrd="3" destOrd="0" presId="urn:microsoft.com/office/officeart/2005/8/layout/matrix2"/>
    <dgm:cxn modelId="{0A119321-2309-4FB1-9734-85DD778EF10B}" type="presParOf" srcId="{873E06BB-C675-4C25-932C-147EB7960FA4}" destId="{FA56F3C8-0478-4F04-9722-203EDD6ECF55}"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F8C525-A0A5-4C40-858D-FD5893CFB5C6}" type="doc">
      <dgm:prSet loTypeId="urn:microsoft.com/office/officeart/2005/8/layout/radial1" loCatId="cycle" qsTypeId="urn:microsoft.com/office/officeart/2005/8/quickstyle/simple5" qsCatId="simple" csTypeId="urn:microsoft.com/office/officeart/2005/8/colors/colorful1" csCatId="colorful" phldr="1"/>
      <dgm:spPr/>
      <dgm:t>
        <a:bodyPr/>
        <a:lstStyle/>
        <a:p>
          <a:endParaRPr lang="zh-CN" altLang="en-US"/>
        </a:p>
      </dgm:t>
    </dgm:pt>
    <dgm:pt modelId="{3436A2CB-8F16-4B25-BD69-F8BF8A6409BB}">
      <dgm:prSet phldrT="[文本]"/>
      <dgm:spPr/>
      <dgm:t>
        <a:bodyPr/>
        <a:lstStyle/>
        <a:p>
          <a:pPr algn="ctr"/>
          <a:r>
            <a:rPr lang="zh-CN" altLang="en-US" b="1" dirty="0">
              <a:latin typeface="仿宋" pitchFamily="49" charset="-122"/>
              <a:ea typeface="仿宋" pitchFamily="49" charset="-122"/>
            </a:rPr>
            <a:t>权益</a:t>
          </a:r>
          <a:r>
            <a:rPr lang="zh-CN" altLang="en-US" b="1" dirty="0"/>
            <a:t>类</a:t>
          </a:r>
        </a:p>
      </dgm:t>
    </dgm:pt>
    <dgm:pt modelId="{087F8251-7EF2-42B9-9919-D3474D20D4B5}" type="parTrans" cxnId="{CDC6AA24-6B09-4ED0-9666-BD32605FFF69}">
      <dgm:prSet/>
      <dgm:spPr/>
      <dgm:t>
        <a:bodyPr/>
        <a:lstStyle/>
        <a:p>
          <a:pPr algn="ctr"/>
          <a:endParaRPr lang="zh-CN" altLang="en-US"/>
        </a:p>
      </dgm:t>
    </dgm:pt>
    <dgm:pt modelId="{EBA584A8-1F75-49F5-A7A7-A2C32134B9D7}" type="sibTrans" cxnId="{CDC6AA24-6B09-4ED0-9666-BD32605FFF69}">
      <dgm:prSet/>
      <dgm:spPr/>
      <dgm:t>
        <a:bodyPr/>
        <a:lstStyle/>
        <a:p>
          <a:pPr algn="ctr"/>
          <a:endParaRPr lang="zh-CN" altLang="en-US"/>
        </a:p>
      </dgm:t>
    </dgm:pt>
    <dgm:pt modelId="{0BF96F2F-DC19-448E-A2E9-DCAB011B56F1}">
      <dgm:prSet phldrT="[文本]"/>
      <dgm:spPr/>
      <dgm:t>
        <a:bodyPr/>
        <a:lstStyle/>
        <a:p>
          <a:pPr algn="ctr"/>
          <a:r>
            <a:rPr lang="zh-CN" altLang="en-US" b="1" dirty="0">
              <a:latin typeface="仿宋" pitchFamily="49" charset="-122"/>
              <a:ea typeface="仿宋" pitchFamily="49" charset="-122"/>
            </a:rPr>
            <a:t>混合</a:t>
          </a:r>
          <a:r>
            <a:rPr lang="zh-CN" altLang="en-US" b="1" dirty="0"/>
            <a:t>类</a:t>
          </a:r>
        </a:p>
      </dgm:t>
    </dgm:pt>
    <dgm:pt modelId="{D5E40A86-7409-4200-8C14-BCD49E29855E}" type="parTrans" cxnId="{8CACBFC9-CCA5-4487-848B-57F97D87C97A}">
      <dgm:prSet/>
      <dgm:spPr/>
      <dgm:t>
        <a:bodyPr/>
        <a:lstStyle/>
        <a:p>
          <a:pPr algn="ctr"/>
          <a:endParaRPr lang="zh-CN" altLang="en-US"/>
        </a:p>
      </dgm:t>
    </dgm:pt>
    <dgm:pt modelId="{36DC2DEB-8556-4AAD-BB2E-5BF1F85D0C08}" type="sibTrans" cxnId="{8CACBFC9-CCA5-4487-848B-57F97D87C97A}">
      <dgm:prSet/>
      <dgm:spPr/>
      <dgm:t>
        <a:bodyPr/>
        <a:lstStyle/>
        <a:p>
          <a:pPr algn="ctr"/>
          <a:endParaRPr lang="zh-CN" altLang="en-US"/>
        </a:p>
      </dgm:t>
    </dgm:pt>
    <dgm:pt modelId="{B0919904-BAB3-4B27-9246-5B6F110486D9}">
      <dgm:prSet phldrT="[文本]"/>
      <dgm:spPr/>
      <dgm:t>
        <a:bodyPr/>
        <a:lstStyle/>
        <a:p>
          <a:pPr algn="ctr"/>
          <a:r>
            <a:rPr lang="zh-CN" altLang="en-US" b="1" dirty="0"/>
            <a:t>抵押类</a:t>
          </a:r>
        </a:p>
      </dgm:t>
    </dgm:pt>
    <dgm:pt modelId="{886CD304-4E94-4857-BB89-B12794B9EB76}" type="parTrans" cxnId="{DB54F349-006B-439E-977C-3A1DE34874F6}">
      <dgm:prSet/>
      <dgm:spPr/>
      <dgm:t>
        <a:bodyPr/>
        <a:lstStyle/>
        <a:p>
          <a:pPr algn="ctr"/>
          <a:endParaRPr lang="zh-CN" altLang="en-US"/>
        </a:p>
      </dgm:t>
    </dgm:pt>
    <dgm:pt modelId="{0A8321EF-FCC9-42E7-82EB-05A36FD19CD3}" type="sibTrans" cxnId="{DB54F349-006B-439E-977C-3A1DE34874F6}">
      <dgm:prSet/>
      <dgm:spPr/>
      <dgm:t>
        <a:bodyPr/>
        <a:lstStyle/>
        <a:p>
          <a:pPr algn="ctr"/>
          <a:endParaRPr lang="zh-CN" altLang="en-US"/>
        </a:p>
      </dgm:t>
    </dgm:pt>
    <dgm:pt modelId="{0FFB482C-0E96-4028-B365-61F30BB4F9DA}">
      <dgm:prSet phldrT="[文本]"/>
      <dgm:spPr/>
      <dgm:t>
        <a:bodyPr/>
        <a:lstStyle/>
        <a:p>
          <a:pPr algn="ctr"/>
          <a:r>
            <a:rPr lang="en-US" altLang="zh-CN" b="1" dirty="0">
              <a:latin typeface="仿宋" pitchFamily="49" charset="-122"/>
              <a:ea typeface="仿宋" pitchFamily="49" charset="-122"/>
            </a:rPr>
            <a:t>REITs</a:t>
          </a:r>
          <a:r>
            <a:rPr lang="zh-CN" altLang="en-US" b="1" dirty="0"/>
            <a:t>的种类</a:t>
          </a:r>
        </a:p>
      </dgm:t>
    </dgm:pt>
    <dgm:pt modelId="{CA8A8096-B94C-441A-B479-95A185A25E45}" type="sibTrans" cxnId="{6387B63C-46F8-48C7-8CC6-D75906B64731}">
      <dgm:prSet/>
      <dgm:spPr/>
      <dgm:t>
        <a:bodyPr/>
        <a:lstStyle/>
        <a:p>
          <a:pPr algn="ctr"/>
          <a:endParaRPr lang="zh-CN" altLang="en-US"/>
        </a:p>
      </dgm:t>
    </dgm:pt>
    <dgm:pt modelId="{BF61A61E-E8B5-45E9-BE25-A0B5E84F2C1B}" type="parTrans" cxnId="{6387B63C-46F8-48C7-8CC6-D75906B64731}">
      <dgm:prSet/>
      <dgm:spPr/>
      <dgm:t>
        <a:bodyPr/>
        <a:lstStyle/>
        <a:p>
          <a:pPr algn="ctr"/>
          <a:endParaRPr lang="zh-CN" altLang="en-US"/>
        </a:p>
      </dgm:t>
    </dgm:pt>
    <dgm:pt modelId="{3A321192-947D-4449-82ED-EFBB1468EACB}" type="pres">
      <dgm:prSet presAssocID="{32F8C525-A0A5-4C40-858D-FD5893CFB5C6}" presName="cycle" presStyleCnt="0">
        <dgm:presLayoutVars>
          <dgm:chMax val="1"/>
          <dgm:dir/>
          <dgm:animLvl val="ctr"/>
          <dgm:resizeHandles val="exact"/>
        </dgm:presLayoutVars>
      </dgm:prSet>
      <dgm:spPr/>
      <dgm:t>
        <a:bodyPr/>
        <a:lstStyle/>
        <a:p>
          <a:endParaRPr lang="zh-CN" altLang="en-US"/>
        </a:p>
      </dgm:t>
    </dgm:pt>
    <dgm:pt modelId="{6A0F3D44-6CBB-415B-B91E-99F91BE7E350}" type="pres">
      <dgm:prSet presAssocID="{0FFB482C-0E96-4028-B365-61F30BB4F9DA}" presName="centerShape" presStyleLbl="node0" presStyleIdx="0" presStyleCnt="1" custScaleX="123851" custScaleY="121365" custLinFactNeighborX="476"/>
      <dgm:spPr/>
      <dgm:t>
        <a:bodyPr/>
        <a:lstStyle/>
        <a:p>
          <a:endParaRPr lang="zh-CN" altLang="en-US"/>
        </a:p>
      </dgm:t>
    </dgm:pt>
    <dgm:pt modelId="{A89B5204-D45A-45ED-82B4-994C6F6A1C42}" type="pres">
      <dgm:prSet presAssocID="{087F8251-7EF2-42B9-9919-D3474D20D4B5}" presName="Name9" presStyleLbl="parChTrans1D2" presStyleIdx="0" presStyleCnt="3"/>
      <dgm:spPr/>
      <dgm:t>
        <a:bodyPr/>
        <a:lstStyle/>
        <a:p>
          <a:endParaRPr lang="zh-CN" altLang="en-US"/>
        </a:p>
      </dgm:t>
    </dgm:pt>
    <dgm:pt modelId="{368B2AA6-7CE5-4B6E-9752-6B0D667992B4}" type="pres">
      <dgm:prSet presAssocID="{087F8251-7EF2-42B9-9919-D3474D20D4B5}" presName="connTx" presStyleLbl="parChTrans1D2" presStyleIdx="0" presStyleCnt="3"/>
      <dgm:spPr/>
      <dgm:t>
        <a:bodyPr/>
        <a:lstStyle/>
        <a:p>
          <a:endParaRPr lang="zh-CN" altLang="en-US"/>
        </a:p>
      </dgm:t>
    </dgm:pt>
    <dgm:pt modelId="{F14E2BC4-639B-41C4-B1BA-D3839C02FBE8}" type="pres">
      <dgm:prSet presAssocID="{3436A2CB-8F16-4B25-BD69-F8BF8A6409BB}" presName="node" presStyleLbl="node1" presStyleIdx="0" presStyleCnt="3">
        <dgm:presLayoutVars>
          <dgm:bulletEnabled val="1"/>
        </dgm:presLayoutVars>
      </dgm:prSet>
      <dgm:spPr/>
      <dgm:t>
        <a:bodyPr/>
        <a:lstStyle/>
        <a:p>
          <a:endParaRPr lang="zh-CN" altLang="en-US"/>
        </a:p>
      </dgm:t>
    </dgm:pt>
    <dgm:pt modelId="{9D1D5E05-5B9B-4692-BD51-D2A0AB077AA3}" type="pres">
      <dgm:prSet presAssocID="{D5E40A86-7409-4200-8C14-BCD49E29855E}" presName="Name9" presStyleLbl="parChTrans1D2" presStyleIdx="1" presStyleCnt="3"/>
      <dgm:spPr/>
      <dgm:t>
        <a:bodyPr/>
        <a:lstStyle/>
        <a:p>
          <a:endParaRPr lang="zh-CN" altLang="en-US"/>
        </a:p>
      </dgm:t>
    </dgm:pt>
    <dgm:pt modelId="{299807A1-BEF2-4A9B-8948-5C7AFC325067}" type="pres">
      <dgm:prSet presAssocID="{D5E40A86-7409-4200-8C14-BCD49E29855E}" presName="connTx" presStyleLbl="parChTrans1D2" presStyleIdx="1" presStyleCnt="3"/>
      <dgm:spPr/>
      <dgm:t>
        <a:bodyPr/>
        <a:lstStyle/>
        <a:p>
          <a:endParaRPr lang="zh-CN" altLang="en-US"/>
        </a:p>
      </dgm:t>
    </dgm:pt>
    <dgm:pt modelId="{1327CAD6-2D58-4700-A81F-560E6460DD0A}" type="pres">
      <dgm:prSet presAssocID="{0BF96F2F-DC19-448E-A2E9-DCAB011B56F1}" presName="node" presStyleLbl="node1" presStyleIdx="1" presStyleCnt="3">
        <dgm:presLayoutVars>
          <dgm:bulletEnabled val="1"/>
        </dgm:presLayoutVars>
      </dgm:prSet>
      <dgm:spPr/>
      <dgm:t>
        <a:bodyPr/>
        <a:lstStyle/>
        <a:p>
          <a:endParaRPr lang="zh-CN" altLang="en-US"/>
        </a:p>
      </dgm:t>
    </dgm:pt>
    <dgm:pt modelId="{2F16D4C1-5ED0-40F7-A783-2809453ECB68}" type="pres">
      <dgm:prSet presAssocID="{886CD304-4E94-4857-BB89-B12794B9EB76}" presName="Name9" presStyleLbl="parChTrans1D2" presStyleIdx="2" presStyleCnt="3"/>
      <dgm:spPr/>
      <dgm:t>
        <a:bodyPr/>
        <a:lstStyle/>
        <a:p>
          <a:endParaRPr lang="zh-CN" altLang="en-US"/>
        </a:p>
      </dgm:t>
    </dgm:pt>
    <dgm:pt modelId="{B390BFCE-6E46-44AB-A2E4-A180B9BDA7B3}" type="pres">
      <dgm:prSet presAssocID="{886CD304-4E94-4857-BB89-B12794B9EB76}" presName="connTx" presStyleLbl="parChTrans1D2" presStyleIdx="2" presStyleCnt="3"/>
      <dgm:spPr/>
      <dgm:t>
        <a:bodyPr/>
        <a:lstStyle/>
        <a:p>
          <a:endParaRPr lang="zh-CN" altLang="en-US"/>
        </a:p>
      </dgm:t>
    </dgm:pt>
    <dgm:pt modelId="{1E51ACEC-741E-4654-B223-F48BB10D4FBD}" type="pres">
      <dgm:prSet presAssocID="{B0919904-BAB3-4B27-9246-5B6F110486D9}" presName="node" presStyleLbl="node1" presStyleIdx="2" presStyleCnt="3">
        <dgm:presLayoutVars>
          <dgm:bulletEnabled val="1"/>
        </dgm:presLayoutVars>
      </dgm:prSet>
      <dgm:spPr/>
      <dgm:t>
        <a:bodyPr/>
        <a:lstStyle/>
        <a:p>
          <a:endParaRPr lang="zh-CN" altLang="en-US"/>
        </a:p>
      </dgm:t>
    </dgm:pt>
  </dgm:ptLst>
  <dgm:cxnLst>
    <dgm:cxn modelId="{2F502DF5-7F4C-4785-9D68-D6A83877EDE4}" type="presOf" srcId="{087F8251-7EF2-42B9-9919-D3474D20D4B5}" destId="{368B2AA6-7CE5-4B6E-9752-6B0D667992B4}" srcOrd="1" destOrd="0" presId="urn:microsoft.com/office/officeart/2005/8/layout/radial1"/>
    <dgm:cxn modelId="{DA6DD0AA-2410-4724-9F0D-FDE82EC3B905}" type="presOf" srcId="{B0919904-BAB3-4B27-9246-5B6F110486D9}" destId="{1E51ACEC-741E-4654-B223-F48BB10D4FBD}" srcOrd="0" destOrd="0" presId="urn:microsoft.com/office/officeart/2005/8/layout/radial1"/>
    <dgm:cxn modelId="{6E3620C8-8992-4EF8-99A8-52B08C6D926B}" type="presOf" srcId="{32F8C525-A0A5-4C40-858D-FD5893CFB5C6}" destId="{3A321192-947D-4449-82ED-EFBB1468EACB}" srcOrd="0" destOrd="0" presId="urn:microsoft.com/office/officeart/2005/8/layout/radial1"/>
    <dgm:cxn modelId="{8CACBFC9-CCA5-4487-848B-57F97D87C97A}" srcId="{0FFB482C-0E96-4028-B365-61F30BB4F9DA}" destId="{0BF96F2F-DC19-448E-A2E9-DCAB011B56F1}" srcOrd="1" destOrd="0" parTransId="{D5E40A86-7409-4200-8C14-BCD49E29855E}" sibTransId="{36DC2DEB-8556-4AAD-BB2E-5BF1F85D0C08}"/>
    <dgm:cxn modelId="{6387B63C-46F8-48C7-8CC6-D75906B64731}" srcId="{32F8C525-A0A5-4C40-858D-FD5893CFB5C6}" destId="{0FFB482C-0E96-4028-B365-61F30BB4F9DA}" srcOrd="0" destOrd="0" parTransId="{BF61A61E-E8B5-45E9-BE25-A0B5E84F2C1B}" sibTransId="{CA8A8096-B94C-441A-B479-95A185A25E45}"/>
    <dgm:cxn modelId="{EA144A78-6A39-439E-A09B-1F02B5CD35D9}" type="presOf" srcId="{087F8251-7EF2-42B9-9919-D3474D20D4B5}" destId="{A89B5204-D45A-45ED-82B4-994C6F6A1C42}" srcOrd="0" destOrd="0" presId="urn:microsoft.com/office/officeart/2005/8/layout/radial1"/>
    <dgm:cxn modelId="{2C1924AD-7CB6-412B-AE6A-73514DC9B380}" type="presOf" srcId="{3436A2CB-8F16-4B25-BD69-F8BF8A6409BB}" destId="{F14E2BC4-639B-41C4-B1BA-D3839C02FBE8}" srcOrd="0" destOrd="0" presId="urn:microsoft.com/office/officeart/2005/8/layout/radial1"/>
    <dgm:cxn modelId="{2432BDA6-D889-492E-BDF4-9105997979AE}" type="presOf" srcId="{0BF96F2F-DC19-448E-A2E9-DCAB011B56F1}" destId="{1327CAD6-2D58-4700-A81F-560E6460DD0A}" srcOrd="0" destOrd="0" presId="urn:microsoft.com/office/officeart/2005/8/layout/radial1"/>
    <dgm:cxn modelId="{5B52E55B-E2E2-4E63-94BF-A54F1954439C}" type="presOf" srcId="{D5E40A86-7409-4200-8C14-BCD49E29855E}" destId="{9D1D5E05-5B9B-4692-BD51-D2A0AB077AA3}" srcOrd="0" destOrd="0" presId="urn:microsoft.com/office/officeart/2005/8/layout/radial1"/>
    <dgm:cxn modelId="{41B12EEA-C394-4F62-90BB-DC2F980103F3}" type="presOf" srcId="{886CD304-4E94-4857-BB89-B12794B9EB76}" destId="{2F16D4C1-5ED0-40F7-A783-2809453ECB68}" srcOrd="0" destOrd="0" presId="urn:microsoft.com/office/officeart/2005/8/layout/radial1"/>
    <dgm:cxn modelId="{48A8DEAE-7032-4E96-AF16-815C59331542}" type="presOf" srcId="{0FFB482C-0E96-4028-B365-61F30BB4F9DA}" destId="{6A0F3D44-6CBB-415B-B91E-99F91BE7E350}" srcOrd="0" destOrd="0" presId="urn:microsoft.com/office/officeart/2005/8/layout/radial1"/>
    <dgm:cxn modelId="{DB54F349-006B-439E-977C-3A1DE34874F6}" srcId="{0FFB482C-0E96-4028-B365-61F30BB4F9DA}" destId="{B0919904-BAB3-4B27-9246-5B6F110486D9}" srcOrd="2" destOrd="0" parTransId="{886CD304-4E94-4857-BB89-B12794B9EB76}" sibTransId="{0A8321EF-FCC9-42E7-82EB-05A36FD19CD3}"/>
    <dgm:cxn modelId="{CDC6AA24-6B09-4ED0-9666-BD32605FFF69}" srcId="{0FFB482C-0E96-4028-B365-61F30BB4F9DA}" destId="{3436A2CB-8F16-4B25-BD69-F8BF8A6409BB}" srcOrd="0" destOrd="0" parTransId="{087F8251-7EF2-42B9-9919-D3474D20D4B5}" sibTransId="{EBA584A8-1F75-49F5-A7A7-A2C32134B9D7}"/>
    <dgm:cxn modelId="{D4258338-014C-4249-8F2B-F7649AB8BEE9}" type="presOf" srcId="{D5E40A86-7409-4200-8C14-BCD49E29855E}" destId="{299807A1-BEF2-4A9B-8948-5C7AFC325067}" srcOrd="1" destOrd="0" presId="urn:microsoft.com/office/officeart/2005/8/layout/radial1"/>
    <dgm:cxn modelId="{95C84892-99BF-43AD-8533-1F54A3062C17}" type="presOf" srcId="{886CD304-4E94-4857-BB89-B12794B9EB76}" destId="{B390BFCE-6E46-44AB-A2E4-A180B9BDA7B3}" srcOrd="1" destOrd="0" presId="urn:microsoft.com/office/officeart/2005/8/layout/radial1"/>
    <dgm:cxn modelId="{34EC972A-54EA-4ACB-A4A7-11A476B06032}" type="presParOf" srcId="{3A321192-947D-4449-82ED-EFBB1468EACB}" destId="{6A0F3D44-6CBB-415B-B91E-99F91BE7E350}" srcOrd="0" destOrd="0" presId="urn:microsoft.com/office/officeart/2005/8/layout/radial1"/>
    <dgm:cxn modelId="{59A680B8-150A-4A33-BC8F-36333ACAD120}" type="presParOf" srcId="{3A321192-947D-4449-82ED-EFBB1468EACB}" destId="{A89B5204-D45A-45ED-82B4-994C6F6A1C42}" srcOrd="1" destOrd="0" presId="urn:microsoft.com/office/officeart/2005/8/layout/radial1"/>
    <dgm:cxn modelId="{88FC3153-B118-4F0F-A725-9E24B3790232}" type="presParOf" srcId="{A89B5204-D45A-45ED-82B4-994C6F6A1C42}" destId="{368B2AA6-7CE5-4B6E-9752-6B0D667992B4}" srcOrd="0" destOrd="0" presId="urn:microsoft.com/office/officeart/2005/8/layout/radial1"/>
    <dgm:cxn modelId="{7D8CC337-417A-4725-BC27-0C91F755B505}" type="presParOf" srcId="{3A321192-947D-4449-82ED-EFBB1468EACB}" destId="{F14E2BC4-639B-41C4-B1BA-D3839C02FBE8}" srcOrd="2" destOrd="0" presId="urn:microsoft.com/office/officeart/2005/8/layout/radial1"/>
    <dgm:cxn modelId="{65ED53CD-5960-4D69-B2F4-19E07F6392CD}" type="presParOf" srcId="{3A321192-947D-4449-82ED-EFBB1468EACB}" destId="{9D1D5E05-5B9B-4692-BD51-D2A0AB077AA3}" srcOrd="3" destOrd="0" presId="urn:microsoft.com/office/officeart/2005/8/layout/radial1"/>
    <dgm:cxn modelId="{A29D5A48-49C1-4C45-B7E6-A92B1B6B8FBB}" type="presParOf" srcId="{9D1D5E05-5B9B-4692-BD51-D2A0AB077AA3}" destId="{299807A1-BEF2-4A9B-8948-5C7AFC325067}" srcOrd="0" destOrd="0" presId="urn:microsoft.com/office/officeart/2005/8/layout/radial1"/>
    <dgm:cxn modelId="{C7C2767D-9B36-4712-AF0A-2EAF043569BA}" type="presParOf" srcId="{3A321192-947D-4449-82ED-EFBB1468EACB}" destId="{1327CAD6-2D58-4700-A81F-560E6460DD0A}" srcOrd="4" destOrd="0" presId="urn:microsoft.com/office/officeart/2005/8/layout/radial1"/>
    <dgm:cxn modelId="{52DBF69E-56A0-4C84-9589-86C27EE4F25C}" type="presParOf" srcId="{3A321192-947D-4449-82ED-EFBB1468EACB}" destId="{2F16D4C1-5ED0-40F7-A783-2809453ECB68}" srcOrd="5" destOrd="0" presId="urn:microsoft.com/office/officeart/2005/8/layout/radial1"/>
    <dgm:cxn modelId="{B05FB578-21D2-460B-B0DB-DE217B3D42E3}" type="presParOf" srcId="{2F16D4C1-5ED0-40F7-A783-2809453ECB68}" destId="{B390BFCE-6E46-44AB-A2E4-A180B9BDA7B3}" srcOrd="0" destOrd="0" presId="urn:microsoft.com/office/officeart/2005/8/layout/radial1"/>
    <dgm:cxn modelId="{36673A3E-40CB-4482-A041-C1C40241FBF5}" type="presParOf" srcId="{3A321192-947D-4449-82ED-EFBB1468EACB}" destId="{1E51ACEC-741E-4654-B223-F48BB10D4FBD}" srcOrd="6" destOrd="0" presId="urn:microsoft.com/office/officeart/2005/8/layout/radial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4294F5-C13D-4414-AE44-2BFA8A16881A}"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zh-CN" altLang="en-US"/>
        </a:p>
      </dgm:t>
    </dgm:pt>
    <dgm:pt modelId="{3286C023-DEA4-403E-8501-EA1092387D8F}">
      <dgm:prSet phldrT="[文本]" custT="1"/>
      <dgm:spPr/>
      <dgm:t>
        <a:bodyPr/>
        <a:lstStyle/>
        <a:p>
          <a:pPr algn="ctr"/>
          <a:r>
            <a:rPr lang="zh-CN" altLang="en-US" sz="2400" b="1" dirty="0" smtClean="0">
              <a:latin typeface="楷体_GB2312" pitchFamily="49" charset="-122"/>
              <a:ea typeface="楷体_GB2312" pitchFamily="49" charset="-122"/>
            </a:rPr>
            <a:t>债券</a:t>
          </a:r>
          <a:endParaRPr lang="zh-CN" altLang="en-US" sz="2400" b="1" dirty="0">
            <a:latin typeface="楷体_GB2312" pitchFamily="49" charset="-122"/>
            <a:ea typeface="楷体_GB2312" pitchFamily="49" charset="-122"/>
          </a:endParaRPr>
        </a:p>
      </dgm:t>
    </dgm:pt>
    <dgm:pt modelId="{130741CB-41BD-4C1F-B9A4-8E4AB448299D}" type="parTrans" cxnId="{53D5F25D-DD98-47CF-A2EE-D740D8591BBA}">
      <dgm:prSet/>
      <dgm:spPr/>
      <dgm:t>
        <a:bodyPr/>
        <a:lstStyle/>
        <a:p>
          <a:endParaRPr lang="zh-CN" altLang="en-US"/>
        </a:p>
      </dgm:t>
    </dgm:pt>
    <dgm:pt modelId="{9360F3F4-E8D5-4E4D-B943-765CFBDAC888}" type="sibTrans" cxnId="{53D5F25D-DD98-47CF-A2EE-D740D8591BBA}">
      <dgm:prSet/>
      <dgm:spPr/>
      <dgm:t>
        <a:bodyPr/>
        <a:lstStyle/>
        <a:p>
          <a:endParaRPr lang="zh-CN" altLang="en-US"/>
        </a:p>
      </dgm:t>
    </dgm:pt>
    <dgm:pt modelId="{E7994688-128C-4810-B2B9-03D46A21A11F}">
      <dgm:prSet phldrT="[文本]" custT="1"/>
      <dgm:spPr/>
      <dgm:t>
        <a:bodyPr anchor="ctr" anchorCtr="0"/>
        <a:lstStyle/>
        <a:p>
          <a:pPr algn="l"/>
          <a:r>
            <a:rPr lang="zh-CN" altLang="en-US" sz="1600" dirty="0" smtClean="0">
              <a:latin typeface="楷体_GB2312" pitchFamily="49" charset="-122"/>
              <a:ea typeface="楷体_GB2312" pitchFamily="49" charset="-122"/>
            </a:rPr>
            <a:t>全球流动性宽松</a:t>
          </a:r>
          <a:endParaRPr lang="zh-CN" altLang="en-US" sz="1600" dirty="0">
            <a:latin typeface="楷体_GB2312" pitchFamily="49" charset="-122"/>
            <a:ea typeface="楷体_GB2312" pitchFamily="49" charset="-122"/>
          </a:endParaRPr>
        </a:p>
      </dgm:t>
    </dgm:pt>
    <dgm:pt modelId="{D9C0696E-EE1F-418C-89DA-3406AD5CD9A8}" type="parTrans" cxnId="{E36E5EC2-8AF2-4A8C-99EB-8447AE21CCCF}">
      <dgm:prSet/>
      <dgm:spPr/>
      <dgm:t>
        <a:bodyPr/>
        <a:lstStyle/>
        <a:p>
          <a:endParaRPr lang="zh-CN" altLang="en-US"/>
        </a:p>
      </dgm:t>
    </dgm:pt>
    <dgm:pt modelId="{94A5FF97-4CB6-4FDB-A05B-655CFBAF9BBC}" type="sibTrans" cxnId="{E36E5EC2-8AF2-4A8C-99EB-8447AE21CCCF}">
      <dgm:prSet/>
      <dgm:spPr/>
      <dgm:t>
        <a:bodyPr/>
        <a:lstStyle/>
        <a:p>
          <a:endParaRPr lang="zh-CN" altLang="en-US"/>
        </a:p>
      </dgm:t>
    </dgm:pt>
    <dgm:pt modelId="{154EEA00-7E64-4A88-A612-F906CA296583}">
      <dgm:prSet phldrT="[文本]" custT="1"/>
      <dgm:spPr/>
      <dgm:t>
        <a:bodyPr/>
        <a:lstStyle/>
        <a:p>
          <a:pPr algn="ctr"/>
          <a:r>
            <a:rPr lang="zh-CN" altLang="en-US" sz="2400" b="1" dirty="0" smtClean="0">
              <a:latin typeface="楷体_GB2312" pitchFamily="49" charset="-122"/>
              <a:ea typeface="楷体_GB2312" pitchFamily="49" charset="-122"/>
            </a:rPr>
            <a:t>货币</a:t>
          </a:r>
          <a:endParaRPr lang="zh-CN" altLang="en-US" sz="2400" b="1" dirty="0">
            <a:latin typeface="楷体_GB2312" pitchFamily="49" charset="-122"/>
            <a:ea typeface="楷体_GB2312" pitchFamily="49" charset="-122"/>
          </a:endParaRPr>
        </a:p>
      </dgm:t>
    </dgm:pt>
    <dgm:pt modelId="{60728036-62B7-4139-B487-182F27187E86}" type="parTrans" cxnId="{01A18722-8A60-40D3-9D58-6C5E4B2AC9C7}">
      <dgm:prSet/>
      <dgm:spPr/>
      <dgm:t>
        <a:bodyPr/>
        <a:lstStyle/>
        <a:p>
          <a:endParaRPr lang="zh-CN" altLang="en-US"/>
        </a:p>
      </dgm:t>
    </dgm:pt>
    <dgm:pt modelId="{31F4734B-E288-45D0-A6A9-991D8758063A}" type="sibTrans" cxnId="{01A18722-8A60-40D3-9D58-6C5E4B2AC9C7}">
      <dgm:prSet/>
      <dgm:spPr/>
      <dgm:t>
        <a:bodyPr/>
        <a:lstStyle/>
        <a:p>
          <a:endParaRPr lang="zh-CN" altLang="en-US"/>
        </a:p>
      </dgm:t>
    </dgm:pt>
    <dgm:pt modelId="{0984B374-337B-4E17-B4AD-B8219C0494F2}">
      <dgm:prSet phldrT="[文本]" custT="1"/>
      <dgm:spPr/>
      <dgm:t>
        <a:bodyPr anchor="ctr" anchorCtr="0"/>
        <a:lstStyle/>
        <a:p>
          <a:pPr algn="l"/>
          <a:r>
            <a:rPr lang="zh-CN" altLang="en-US" sz="1600" dirty="0" smtClean="0">
              <a:latin typeface="楷体_GB2312" pitchFamily="49" charset="-122"/>
              <a:ea typeface="楷体_GB2312" pitchFamily="49" charset="-122"/>
            </a:rPr>
            <a:t>债市进入牛市后期</a:t>
          </a:r>
          <a:endParaRPr lang="zh-CN" altLang="en-US" sz="1600" dirty="0">
            <a:latin typeface="楷体_GB2312" pitchFamily="49" charset="-122"/>
            <a:ea typeface="楷体_GB2312" pitchFamily="49" charset="-122"/>
          </a:endParaRPr>
        </a:p>
      </dgm:t>
    </dgm:pt>
    <dgm:pt modelId="{DDCC5016-FF15-4678-9976-C3378FB7BD42}" type="parTrans" cxnId="{9C135BCA-7D7E-4308-91F2-F7EFB30C0766}">
      <dgm:prSet/>
      <dgm:spPr/>
      <dgm:t>
        <a:bodyPr/>
        <a:lstStyle/>
        <a:p>
          <a:endParaRPr lang="zh-CN" altLang="en-US"/>
        </a:p>
      </dgm:t>
    </dgm:pt>
    <dgm:pt modelId="{1A67AB2E-220E-4F16-94F4-FF2708874BC1}" type="sibTrans" cxnId="{9C135BCA-7D7E-4308-91F2-F7EFB30C0766}">
      <dgm:prSet/>
      <dgm:spPr/>
      <dgm:t>
        <a:bodyPr/>
        <a:lstStyle/>
        <a:p>
          <a:endParaRPr lang="zh-CN" altLang="en-US"/>
        </a:p>
      </dgm:t>
    </dgm:pt>
    <dgm:pt modelId="{370C6E19-0D87-4E24-987F-ED28FDE00DE8}">
      <dgm:prSet custT="1"/>
      <dgm:spPr/>
      <dgm:t>
        <a:bodyPr anchor="ctr" anchorCtr="0"/>
        <a:lstStyle/>
        <a:p>
          <a:r>
            <a:rPr lang="zh-CN" altLang="en-US" sz="1600" dirty="0" smtClean="0">
              <a:latin typeface="楷体_GB2312" pitchFamily="49" charset="-122"/>
              <a:ea typeface="楷体_GB2312" pitchFamily="49" charset="-122"/>
            </a:rPr>
            <a:t>全球流动性宽松</a:t>
          </a:r>
          <a:endParaRPr lang="zh-CN" altLang="en-US" sz="1600" dirty="0">
            <a:latin typeface="楷体_GB2312" pitchFamily="49" charset="-122"/>
            <a:ea typeface="楷体_GB2312" pitchFamily="49" charset="-122"/>
          </a:endParaRPr>
        </a:p>
      </dgm:t>
    </dgm:pt>
    <dgm:pt modelId="{B33044EB-AA41-41CE-AF92-6EFC8B4AB290}" type="parTrans" cxnId="{62B5F4C9-1071-4E57-BC34-7560311197D8}">
      <dgm:prSet/>
      <dgm:spPr/>
      <dgm:t>
        <a:bodyPr/>
        <a:lstStyle/>
        <a:p>
          <a:endParaRPr lang="zh-CN" altLang="en-US"/>
        </a:p>
      </dgm:t>
    </dgm:pt>
    <dgm:pt modelId="{0BDD5DCA-DCFB-40D1-9ABD-D1E0281F7748}" type="sibTrans" cxnId="{62B5F4C9-1071-4E57-BC34-7560311197D8}">
      <dgm:prSet/>
      <dgm:spPr/>
      <dgm:t>
        <a:bodyPr/>
        <a:lstStyle/>
        <a:p>
          <a:endParaRPr lang="zh-CN" altLang="en-US"/>
        </a:p>
      </dgm:t>
    </dgm:pt>
    <dgm:pt modelId="{871B7F06-3904-45DD-A1F1-8A02497E1695}">
      <dgm:prSet custT="1"/>
      <dgm:spPr/>
      <dgm:t>
        <a:bodyPr anchor="ctr" anchorCtr="0"/>
        <a:lstStyle/>
        <a:p>
          <a:r>
            <a:rPr lang="zh-CN" altLang="en-US" sz="1600" dirty="0" smtClean="0">
              <a:latin typeface="楷体_GB2312" pitchFamily="49" charset="-122"/>
              <a:ea typeface="楷体_GB2312" pitchFamily="49" charset="-122"/>
            </a:rPr>
            <a:t>货币基金降低收益预期</a:t>
          </a:r>
          <a:endParaRPr lang="zh-CN" altLang="en-US" sz="1600" dirty="0">
            <a:latin typeface="楷体_GB2312" pitchFamily="49" charset="-122"/>
            <a:ea typeface="楷体_GB2312" pitchFamily="49" charset="-122"/>
          </a:endParaRPr>
        </a:p>
      </dgm:t>
    </dgm:pt>
    <dgm:pt modelId="{733D75C1-CBB3-4823-937A-21246B7E2E13}" type="parTrans" cxnId="{3C2F87C3-202B-4AD8-9EF4-5F4F04B59B35}">
      <dgm:prSet/>
      <dgm:spPr/>
      <dgm:t>
        <a:bodyPr/>
        <a:lstStyle/>
        <a:p>
          <a:endParaRPr lang="zh-CN" altLang="en-US"/>
        </a:p>
      </dgm:t>
    </dgm:pt>
    <dgm:pt modelId="{285ABF58-FC72-4A8B-A1FF-1F456E2127EF}" type="sibTrans" cxnId="{3C2F87C3-202B-4AD8-9EF4-5F4F04B59B35}">
      <dgm:prSet/>
      <dgm:spPr/>
      <dgm:t>
        <a:bodyPr/>
        <a:lstStyle/>
        <a:p>
          <a:endParaRPr lang="zh-CN" altLang="en-US"/>
        </a:p>
      </dgm:t>
    </dgm:pt>
    <dgm:pt modelId="{53599811-C420-4278-81D2-85EF0AE20D29}">
      <dgm:prSet custT="1"/>
      <dgm:spPr/>
      <dgm:t>
        <a:bodyPr anchor="ctr" anchorCtr="0"/>
        <a:lstStyle/>
        <a:p>
          <a:r>
            <a:rPr lang="zh-CN" altLang="en-US" sz="1600" dirty="0" smtClean="0">
              <a:latin typeface="楷体_GB2312" pitchFamily="49" charset="-122"/>
              <a:ea typeface="楷体_GB2312" pitchFamily="49" charset="-122"/>
            </a:rPr>
            <a:t>市场利率继续下行</a:t>
          </a:r>
          <a:endParaRPr lang="zh-CN" altLang="en-US" sz="1600" dirty="0">
            <a:latin typeface="楷体_GB2312" pitchFamily="49" charset="-122"/>
            <a:ea typeface="楷体_GB2312" pitchFamily="49" charset="-122"/>
          </a:endParaRPr>
        </a:p>
      </dgm:t>
    </dgm:pt>
    <dgm:pt modelId="{C79FE2F9-0D98-4F9B-BB27-C6C27DAE28A1}" type="parTrans" cxnId="{A43637A0-044E-4FD7-A785-609C3D678CD5}">
      <dgm:prSet/>
      <dgm:spPr/>
      <dgm:t>
        <a:bodyPr/>
        <a:lstStyle/>
        <a:p>
          <a:endParaRPr lang="zh-CN" altLang="en-US"/>
        </a:p>
      </dgm:t>
    </dgm:pt>
    <dgm:pt modelId="{E962E6BD-99EA-4205-82EF-8D8A99B50230}" type="sibTrans" cxnId="{A43637A0-044E-4FD7-A785-609C3D678CD5}">
      <dgm:prSet/>
      <dgm:spPr/>
      <dgm:t>
        <a:bodyPr/>
        <a:lstStyle/>
        <a:p>
          <a:endParaRPr lang="zh-CN" altLang="en-US"/>
        </a:p>
      </dgm:t>
    </dgm:pt>
    <dgm:pt modelId="{F2558041-533D-4897-AA6B-509286E183A9}">
      <dgm:prSet phldrT="[文本]" custT="1"/>
      <dgm:spPr/>
      <dgm:t>
        <a:bodyPr anchor="ctr" anchorCtr="0"/>
        <a:lstStyle/>
        <a:p>
          <a:pPr algn="l"/>
          <a:r>
            <a:rPr lang="zh-CN" altLang="en-US" sz="1600" dirty="0" smtClean="0">
              <a:latin typeface="楷体_GB2312" pitchFamily="49" charset="-122"/>
              <a:ea typeface="楷体_GB2312" pitchFamily="49" charset="-122"/>
            </a:rPr>
            <a:t>市场利率继续下行</a:t>
          </a:r>
          <a:endParaRPr lang="zh-CN" altLang="en-US" sz="1600" dirty="0">
            <a:latin typeface="楷体_GB2312" pitchFamily="49" charset="-122"/>
            <a:ea typeface="楷体_GB2312" pitchFamily="49" charset="-122"/>
          </a:endParaRPr>
        </a:p>
      </dgm:t>
    </dgm:pt>
    <dgm:pt modelId="{12091AB1-CAFA-4FAA-8BE7-5257FE2669BE}" type="parTrans" cxnId="{21A00DA6-74EC-452F-AB3F-E2088C30BC51}">
      <dgm:prSet/>
      <dgm:spPr/>
      <dgm:t>
        <a:bodyPr/>
        <a:lstStyle/>
        <a:p>
          <a:endParaRPr lang="zh-CN" altLang="en-US"/>
        </a:p>
      </dgm:t>
    </dgm:pt>
    <dgm:pt modelId="{A7CDA4B9-3EDF-4566-A658-C2C2DFDE4995}" type="sibTrans" cxnId="{21A00DA6-74EC-452F-AB3F-E2088C30BC51}">
      <dgm:prSet/>
      <dgm:spPr/>
      <dgm:t>
        <a:bodyPr/>
        <a:lstStyle/>
        <a:p>
          <a:endParaRPr lang="zh-CN" altLang="en-US"/>
        </a:p>
      </dgm:t>
    </dgm:pt>
    <dgm:pt modelId="{42B777E6-4C34-4741-81A5-643DFD5770EC}" type="pres">
      <dgm:prSet presAssocID="{C74294F5-C13D-4414-AE44-2BFA8A16881A}" presName="Name0" presStyleCnt="0">
        <dgm:presLayoutVars>
          <dgm:dir/>
          <dgm:animLvl val="lvl"/>
          <dgm:resizeHandles/>
        </dgm:presLayoutVars>
      </dgm:prSet>
      <dgm:spPr/>
      <dgm:t>
        <a:bodyPr/>
        <a:lstStyle/>
        <a:p>
          <a:endParaRPr lang="zh-CN" altLang="en-US"/>
        </a:p>
      </dgm:t>
    </dgm:pt>
    <dgm:pt modelId="{824032B3-5A3E-4E95-A2AD-E49181F7231A}" type="pres">
      <dgm:prSet presAssocID="{3286C023-DEA4-403E-8501-EA1092387D8F}" presName="linNode" presStyleCnt="0"/>
      <dgm:spPr/>
      <dgm:t>
        <a:bodyPr/>
        <a:lstStyle/>
        <a:p>
          <a:endParaRPr lang="zh-CN" altLang="en-US"/>
        </a:p>
      </dgm:t>
    </dgm:pt>
    <dgm:pt modelId="{909B7D42-F0BA-4D94-B8FE-EA7E7F172D85}" type="pres">
      <dgm:prSet presAssocID="{3286C023-DEA4-403E-8501-EA1092387D8F}" presName="parentShp" presStyleLbl="node1" presStyleIdx="0" presStyleCnt="2" custScaleX="83805" custScaleY="67068" custLinFactX="16757" custLinFactNeighborX="100000" custLinFactNeighborY="6923">
        <dgm:presLayoutVars>
          <dgm:bulletEnabled val="1"/>
        </dgm:presLayoutVars>
      </dgm:prSet>
      <dgm:spPr/>
      <dgm:t>
        <a:bodyPr/>
        <a:lstStyle/>
        <a:p>
          <a:endParaRPr lang="zh-CN" altLang="en-US"/>
        </a:p>
      </dgm:t>
    </dgm:pt>
    <dgm:pt modelId="{CAB55ECB-A6FB-41A6-8DC2-554264C80F44}" type="pres">
      <dgm:prSet presAssocID="{3286C023-DEA4-403E-8501-EA1092387D8F}" presName="childShp" presStyleLbl="bgAccFollowNode1" presStyleIdx="0" presStyleCnt="2" custScaleX="109259" custLinFactNeighborX="-100000" custLinFactNeighborY="-26">
        <dgm:presLayoutVars>
          <dgm:bulletEnabled val="1"/>
        </dgm:presLayoutVars>
      </dgm:prSet>
      <dgm:spPr/>
      <dgm:t>
        <a:bodyPr/>
        <a:lstStyle/>
        <a:p>
          <a:endParaRPr lang="zh-CN" altLang="en-US"/>
        </a:p>
      </dgm:t>
    </dgm:pt>
    <dgm:pt modelId="{354A7A50-55AD-4B2A-BEB8-768D1353BAF5}" type="pres">
      <dgm:prSet presAssocID="{9360F3F4-E8D5-4E4D-B943-765CFBDAC888}" presName="spacing" presStyleCnt="0"/>
      <dgm:spPr/>
      <dgm:t>
        <a:bodyPr/>
        <a:lstStyle/>
        <a:p>
          <a:endParaRPr lang="zh-CN" altLang="en-US"/>
        </a:p>
      </dgm:t>
    </dgm:pt>
    <dgm:pt modelId="{90A1DB3D-7696-4D60-A586-1F29089A573B}" type="pres">
      <dgm:prSet presAssocID="{154EEA00-7E64-4A88-A612-F906CA296583}" presName="linNode" presStyleCnt="0"/>
      <dgm:spPr/>
      <dgm:t>
        <a:bodyPr/>
        <a:lstStyle/>
        <a:p>
          <a:endParaRPr lang="zh-CN" altLang="en-US"/>
        </a:p>
      </dgm:t>
    </dgm:pt>
    <dgm:pt modelId="{4CD1A1E2-0E0C-4CAE-A91E-B0B785A13387}" type="pres">
      <dgm:prSet presAssocID="{154EEA00-7E64-4A88-A612-F906CA296583}" presName="parentShp" presStyleLbl="node1" presStyleIdx="1" presStyleCnt="2" custScaleX="90721" custScaleY="64388" custLinFactX="19156" custLinFactNeighborX="100000" custLinFactNeighborY="-3156">
        <dgm:presLayoutVars>
          <dgm:bulletEnabled val="1"/>
        </dgm:presLayoutVars>
      </dgm:prSet>
      <dgm:spPr/>
      <dgm:t>
        <a:bodyPr/>
        <a:lstStyle/>
        <a:p>
          <a:endParaRPr lang="zh-CN" altLang="en-US"/>
        </a:p>
      </dgm:t>
    </dgm:pt>
    <dgm:pt modelId="{D8F657C0-F0BC-47D2-B71D-8ABE436D980D}" type="pres">
      <dgm:prSet presAssocID="{154EEA00-7E64-4A88-A612-F906CA296583}" presName="childShp" presStyleLbl="bgAccFollowNode1" presStyleIdx="1" presStyleCnt="2" custScaleX="106699" custLinFactNeighborX="-100000" custLinFactNeighborY="-9566">
        <dgm:presLayoutVars>
          <dgm:bulletEnabled val="1"/>
        </dgm:presLayoutVars>
      </dgm:prSet>
      <dgm:spPr/>
      <dgm:t>
        <a:bodyPr/>
        <a:lstStyle/>
        <a:p>
          <a:endParaRPr lang="zh-CN" altLang="en-US"/>
        </a:p>
      </dgm:t>
    </dgm:pt>
  </dgm:ptLst>
  <dgm:cxnLst>
    <dgm:cxn modelId="{A43637A0-044E-4FD7-A785-609C3D678CD5}" srcId="{154EEA00-7E64-4A88-A612-F906CA296583}" destId="{53599811-C420-4278-81D2-85EF0AE20D29}" srcOrd="1" destOrd="0" parTransId="{C79FE2F9-0D98-4F9B-BB27-C6C27DAE28A1}" sibTransId="{E962E6BD-99EA-4205-82EF-8D8A99B50230}"/>
    <dgm:cxn modelId="{9DB5E916-BCAE-48EB-81EC-B48ED94CE2D4}" type="presOf" srcId="{0984B374-337B-4E17-B4AD-B8219C0494F2}" destId="{CAB55ECB-A6FB-41A6-8DC2-554264C80F44}" srcOrd="0" destOrd="2" presId="urn:microsoft.com/office/officeart/2005/8/layout/vList6"/>
    <dgm:cxn modelId="{62B5F4C9-1071-4E57-BC34-7560311197D8}" srcId="{154EEA00-7E64-4A88-A612-F906CA296583}" destId="{370C6E19-0D87-4E24-987F-ED28FDE00DE8}" srcOrd="0" destOrd="0" parTransId="{B33044EB-AA41-41CE-AF92-6EFC8B4AB290}" sibTransId="{0BDD5DCA-DCFB-40D1-9ABD-D1E0281F7748}"/>
    <dgm:cxn modelId="{AA59BDE9-5DF9-4992-AA75-9C9F550E8F8A}" type="presOf" srcId="{370C6E19-0D87-4E24-987F-ED28FDE00DE8}" destId="{D8F657C0-F0BC-47D2-B71D-8ABE436D980D}" srcOrd="0" destOrd="0" presId="urn:microsoft.com/office/officeart/2005/8/layout/vList6"/>
    <dgm:cxn modelId="{CD817B40-3095-41ED-B276-CD97CC365DAF}" type="presOf" srcId="{E7994688-128C-4810-B2B9-03D46A21A11F}" destId="{CAB55ECB-A6FB-41A6-8DC2-554264C80F44}" srcOrd="0" destOrd="0" presId="urn:microsoft.com/office/officeart/2005/8/layout/vList6"/>
    <dgm:cxn modelId="{53D5F25D-DD98-47CF-A2EE-D740D8591BBA}" srcId="{C74294F5-C13D-4414-AE44-2BFA8A16881A}" destId="{3286C023-DEA4-403E-8501-EA1092387D8F}" srcOrd="0" destOrd="0" parTransId="{130741CB-41BD-4C1F-B9A4-8E4AB448299D}" sibTransId="{9360F3F4-E8D5-4E4D-B943-765CFBDAC888}"/>
    <dgm:cxn modelId="{DBD66BEB-D385-4C99-98F0-29B6F834F354}" type="presOf" srcId="{871B7F06-3904-45DD-A1F1-8A02497E1695}" destId="{D8F657C0-F0BC-47D2-B71D-8ABE436D980D}" srcOrd="0" destOrd="2" presId="urn:microsoft.com/office/officeart/2005/8/layout/vList6"/>
    <dgm:cxn modelId="{9C135BCA-7D7E-4308-91F2-F7EFB30C0766}" srcId="{3286C023-DEA4-403E-8501-EA1092387D8F}" destId="{0984B374-337B-4E17-B4AD-B8219C0494F2}" srcOrd="2" destOrd="0" parTransId="{DDCC5016-FF15-4678-9976-C3378FB7BD42}" sibTransId="{1A67AB2E-220E-4F16-94F4-FF2708874BC1}"/>
    <dgm:cxn modelId="{21A00DA6-74EC-452F-AB3F-E2088C30BC51}" srcId="{3286C023-DEA4-403E-8501-EA1092387D8F}" destId="{F2558041-533D-4897-AA6B-509286E183A9}" srcOrd="1" destOrd="0" parTransId="{12091AB1-CAFA-4FAA-8BE7-5257FE2669BE}" sibTransId="{A7CDA4B9-3EDF-4566-A658-C2C2DFDE4995}"/>
    <dgm:cxn modelId="{E36E5EC2-8AF2-4A8C-99EB-8447AE21CCCF}" srcId="{3286C023-DEA4-403E-8501-EA1092387D8F}" destId="{E7994688-128C-4810-B2B9-03D46A21A11F}" srcOrd="0" destOrd="0" parTransId="{D9C0696E-EE1F-418C-89DA-3406AD5CD9A8}" sibTransId="{94A5FF97-4CB6-4FDB-A05B-655CFBAF9BBC}"/>
    <dgm:cxn modelId="{F875BEA6-41DD-4586-9C20-2B0430BEF442}" type="presOf" srcId="{53599811-C420-4278-81D2-85EF0AE20D29}" destId="{D8F657C0-F0BC-47D2-B71D-8ABE436D980D}" srcOrd="0" destOrd="1" presId="urn:microsoft.com/office/officeart/2005/8/layout/vList6"/>
    <dgm:cxn modelId="{F579E29E-0DD7-41B1-B40C-7A16308DA735}" type="presOf" srcId="{3286C023-DEA4-403E-8501-EA1092387D8F}" destId="{909B7D42-F0BA-4D94-B8FE-EA7E7F172D85}" srcOrd="0" destOrd="0" presId="urn:microsoft.com/office/officeart/2005/8/layout/vList6"/>
    <dgm:cxn modelId="{3C2F87C3-202B-4AD8-9EF4-5F4F04B59B35}" srcId="{154EEA00-7E64-4A88-A612-F906CA296583}" destId="{871B7F06-3904-45DD-A1F1-8A02497E1695}" srcOrd="2" destOrd="0" parTransId="{733D75C1-CBB3-4823-937A-21246B7E2E13}" sibTransId="{285ABF58-FC72-4A8B-A1FF-1F456E2127EF}"/>
    <dgm:cxn modelId="{8AE0D356-FFAE-4753-8867-D7602CBC6055}" type="presOf" srcId="{C74294F5-C13D-4414-AE44-2BFA8A16881A}" destId="{42B777E6-4C34-4741-81A5-643DFD5770EC}" srcOrd="0" destOrd="0" presId="urn:microsoft.com/office/officeart/2005/8/layout/vList6"/>
    <dgm:cxn modelId="{01A18722-8A60-40D3-9D58-6C5E4B2AC9C7}" srcId="{C74294F5-C13D-4414-AE44-2BFA8A16881A}" destId="{154EEA00-7E64-4A88-A612-F906CA296583}" srcOrd="1" destOrd="0" parTransId="{60728036-62B7-4139-B487-182F27187E86}" sibTransId="{31F4734B-E288-45D0-A6A9-991D8758063A}"/>
    <dgm:cxn modelId="{8C568673-0F63-4404-833E-190B7756C0B2}" type="presOf" srcId="{154EEA00-7E64-4A88-A612-F906CA296583}" destId="{4CD1A1E2-0E0C-4CAE-A91E-B0B785A13387}" srcOrd="0" destOrd="0" presId="urn:microsoft.com/office/officeart/2005/8/layout/vList6"/>
    <dgm:cxn modelId="{E2916112-B77F-4980-B16B-BA6784ADE905}" type="presOf" srcId="{F2558041-533D-4897-AA6B-509286E183A9}" destId="{CAB55ECB-A6FB-41A6-8DC2-554264C80F44}" srcOrd="0" destOrd="1" presId="urn:microsoft.com/office/officeart/2005/8/layout/vList6"/>
    <dgm:cxn modelId="{00D55D6F-B8A6-47ED-A274-F2C7F84583AF}" type="presParOf" srcId="{42B777E6-4C34-4741-81A5-643DFD5770EC}" destId="{824032B3-5A3E-4E95-A2AD-E49181F7231A}" srcOrd="0" destOrd="0" presId="urn:microsoft.com/office/officeart/2005/8/layout/vList6"/>
    <dgm:cxn modelId="{17E293F1-E67E-4BAC-B976-81EC4592C001}" type="presParOf" srcId="{824032B3-5A3E-4E95-A2AD-E49181F7231A}" destId="{909B7D42-F0BA-4D94-B8FE-EA7E7F172D85}" srcOrd="0" destOrd="0" presId="urn:microsoft.com/office/officeart/2005/8/layout/vList6"/>
    <dgm:cxn modelId="{B0D3B823-3FFB-4660-B280-737F13E7FD72}" type="presParOf" srcId="{824032B3-5A3E-4E95-A2AD-E49181F7231A}" destId="{CAB55ECB-A6FB-41A6-8DC2-554264C80F44}" srcOrd="1" destOrd="0" presId="urn:microsoft.com/office/officeart/2005/8/layout/vList6"/>
    <dgm:cxn modelId="{90F7DFF5-88E3-44ED-9146-507C54F84162}" type="presParOf" srcId="{42B777E6-4C34-4741-81A5-643DFD5770EC}" destId="{354A7A50-55AD-4B2A-BEB8-768D1353BAF5}" srcOrd="1" destOrd="0" presId="urn:microsoft.com/office/officeart/2005/8/layout/vList6"/>
    <dgm:cxn modelId="{F5584E8F-BE19-411F-80B5-2FC4CC7714E0}" type="presParOf" srcId="{42B777E6-4C34-4741-81A5-643DFD5770EC}" destId="{90A1DB3D-7696-4D60-A586-1F29089A573B}" srcOrd="2" destOrd="0" presId="urn:microsoft.com/office/officeart/2005/8/layout/vList6"/>
    <dgm:cxn modelId="{FBFBF468-AD97-41D1-8F71-37A67638E67B}" type="presParOf" srcId="{90A1DB3D-7696-4D60-A586-1F29089A573B}" destId="{4CD1A1E2-0E0C-4CAE-A91E-B0B785A13387}" srcOrd="0" destOrd="0" presId="urn:microsoft.com/office/officeart/2005/8/layout/vList6"/>
    <dgm:cxn modelId="{AB879553-95D5-4B5A-A8BB-BCFCD891B552}" type="presParOf" srcId="{90A1DB3D-7696-4D60-A586-1F29089A573B}" destId="{D8F657C0-F0BC-47D2-B71D-8ABE436D980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0.05171</cdr:x>
      <cdr:y>0.42333</cdr:y>
    </cdr:from>
    <cdr:to>
      <cdr:x>0.37924</cdr:x>
      <cdr:y>0.48677</cdr:y>
    </cdr:to>
    <cdr:sp macro="" textlink="">
      <cdr:nvSpPr>
        <cdr:cNvPr id="2" name="TextBox 1"/>
        <cdr:cNvSpPr txBox="1"/>
      </cdr:nvSpPr>
      <cdr:spPr>
        <a:xfrm xmlns:a="http://schemas.openxmlformats.org/drawingml/2006/main">
          <a:off x="242003" y="1219201"/>
          <a:ext cx="1532840" cy="182698"/>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zh-CN" altLang="en-US" sz="1000" b="0"/>
            <a:t>横轴：母基金净值涨跌幅</a:t>
          </a:r>
        </a:p>
      </cdr:txBody>
    </cdr:sp>
  </cdr:relSizeAnchor>
  <cdr:relSizeAnchor xmlns:cdr="http://schemas.openxmlformats.org/drawingml/2006/chartDrawing">
    <cdr:from>
      <cdr:x>0.0637</cdr:x>
      <cdr:y>0.04034</cdr:y>
    </cdr:from>
    <cdr:to>
      <cdr:x>0.39688</cdr:x>
      <cdr:y>0.11575</cdr:y>
    </cdr:to>
    <cdr:sp macro="" textlink="">
      <cdr:nvSpPr>
        <cdr:cNvPr id="3" name="TextBox 1"/>
        <cdr:cNvSpPr txBox="1"/>
      </cdr:nvSpPr>
      <cdr:spPr>
        <a:xfrm xmlns:a="http://schemas.openxmlformats.org/drawingml/2006/main">
          <a:off x="298128" y="116173"/>
          <a:ext cx="1559247" cy="217201"/>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000" b="0"/>
            <a:t>竖轴：分级基金净值涨跌幅</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DF51E-E90F-4FFB-B332-8F3223E09007}" type="datetimeFigureOut">
              <a:rPr lang="zh-CN" altLang="en-US" smtClean="0"/>
              <a:pPr/>
              <a:t>2012/10/9</a:t>
            </a:fld>
            <a:endParaRPr lang="zh-CN" altLang="en-US"/>
          </a:p>
        </p:txBody>
      </p:sp>
      <p:sp>
        <p:nvSpPr>
          <p:cNvPr id="4" name="幻灯片图像占位符 3"/>
          <p:cNvSpPr>
            <a:spLocks noGrp="1" noRot="1" noChangeAspect="1"/>
          </p:cNvSpPr>
          <p:nvPr>
            <p:ph type="sldImg" idx="2"/>
          </p:nvPr>
        </p:nvSpPr>
        <p:spPr>
          <a:xfrm>
            <a:off x="1171575" y="685800"/>
            <a:ext cx="45148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01CDF-199A-4062-A33E-3FFC6F8C2A23}" type="slidenum">
              <a:rPr lang="zh-CN" altLang="en-US" smtClean="0"/>
              <a:pPr/>
              <a:t>‹#›</a:t>
            </a:fld>
            <a:endParaRPr lang="zh-CN" altLang="en-US"/>
          </a:p>
        </p:txBody>
      </p:sp>
    </p:spTree>
    <p:extLst>
      <p:ext uri="{BB962C8B-B14F-4D97-AF65-F5344CB8AC3E}">
        <p14:creationId xmlns:p14="http://schemas.microsoft.com/office/powerpoint/2010/main" xmlns="" val="130700124"/>
      </p:ext>
    </p:extLst>
  </p:cSld>
  <p:clrMap bg1="lt1" tx1="dk1" bg2="lt2" tx2="dk2" accent1="accent1" accent2="accent2" accent3="accent3" accent4="accent4" accent5="accent5" accent6="accent6" hlink="hlink" folHlink="folHlink"/>
  <p:notesStyle>
    <a:lvl1pPr marL="0" algn="l" defTabSz="1136599" rtl="0" eaLnBrk="1" latinLnBrk="0" hangingPunct="1">
      <a:defRPr sz="1500" kern="1200">
        <a:solidFill>
          <a:schemeClr val="tx1"/>
        </a:solidFill>
        <a:latin typeface="+mn-lt"/>
        <a:ea typeface="+mn-ea"/>
        <a:cs typeface="+mn-cs"/>
      </a:defRPr>
    </a:lvl1pPr>
    <a:lvl2pPr marL="568300" algn="l" defTabSz="1136599" rtl="0" eaLnBrk="1" latinLnBrk="0" hangingPunct="1">
      <a:defRPr sz="1500" kern="1200">
        <a:solidFill>
          <a:schemeClr val="tx1"/>
        </a:solidFill>
        <a:latin typeface="+mn-lt"/>
        <a:ea typeface="+mn-ea"/>
        <a:cs typeface="+mn-cs"/>
      </a:defRPr>
    </a:lvl2pPr>
    <a:lvl3pPr marL="1136599" algn="l" defTabSz="1136599" rtl="0" eaLnBrk="1" latinLnBrk="0" hangingPunct="1">
      <a:defRPr sz="1500" kern="1200">
        <a:solidFill>
          <a:schemeClr val="tx1"/>
        </a:solidFill>
        <a:latin typeface="+mn-lt"/>
        <a:ea typeface="+mn-ea"/>
        <a:cs typeface="+mn-cs"/>
      </a:defRPr>
    </a:lvl3pPr>
    <a:lvl4pPr marL="1704899" algn="l" defTabSz="1136599" rtl="0" eaLnBrk="1" latinLnBrk="0" hangingPunct="1">
      <a:defRPr sz="1500" kern="1200">
        <a:solidFill>
          <a:schemeClr val="tx1"/>
        </a:solidFill>
        <a:latin typeface="+mn-lt"/>
        <a:ea typeface="+mn-ea"/>
        <a:cs typeface="+mn-cs"/>
      </a:defRPr>
    </a:lvl4pPr>
    <a:lvl5pPr marL="2273198" algn="l" defTabSz="1136599" rtl="0" eaLnBrk="1" latinLnBrk="0" hangingPunct="1">
      <a:defRPr sz="1500" kern="1200">
        <a:solidFill>
          <a:schemeClr val="tx1"/>
        </a:solidFill>
        <a:latin typeface="+mn-lt"/>
        <a:ea typeface="+mn-ea"/>
        <a:cs typeface="+mn-cs"/>
      </a:defRPr>
    </a:lvl5pPr>
    <a:lvl6pPr marL="2841498" algn="l" defTabSz="1136599" rtl="0" eaLnBrk="1" latinLnBrk="0" hangingPunct="1">
      <a:defRPr sz="1500" kern="1200">
        <a:solidFill>
          <a:schemeClr val="tx1"/>
        </a:solidFill>
        <a:latin typeface="+mn-lt"/>
        <a:ea typeface="+mn-ea"/>
        <a:cs typeface="+mn-cs"/>
      </a:defRPr>
    </a:lvl6pPr>
    <a:lvl7pPr marL="3409798" algn="l" defTabSz="1136599" rtl="0" eaLnBrk="1" latinLnBrk="0" hangingPunct="1">
      <a:defRPr sz="1500" kern="1200">
        <a:solidFill>
          <a:schemeClr val="tx1"/>
        </a:solidFill>
        <a:latin typeface="+mn-lt"/>
        <a:ea typeface="+mn-ea"/>
        <a:cs typeface="+mn-cs"/>
      </a:defRPr>
    </a:lvl7pPr>
    <a:lvl8pPr marL="3978097" algn="l" defTabSz="1136599" rtl="0" eaLnBrk="1" latinLnBrk="0" hangingPunct="1">
      <a:defRPr sz="1500" kern="1200">
        <a:solidFill>
          <a:schemeClr val="tx1"/>
        </a:solidFill>
        <a:latin typeface="+mn-lt"/>
        <a:ea typeface="+mn-ea"/>
        <a:cs typeface="+mn-cs"/>
      </a:defRPr>
    </a:lvl8pPr>
    <a:lvl9pPr marL="4546397" algn="l" defTabSz="1136599"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1575" y="685800"/>
            <a:ext cx="45148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6301CDF-199A-4062-A33E-3FFC6F8C2A23}" type="slidenum">
              <a:rPr lang="zh-CN" altLang="en-US" smtClean="0"/>
              <a:pPr/>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1575" y="685800"/>
            <a:ext cx="45148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6301CDF-199A-4062-A33E-3FFC6F8C2A23}" type="slidenum">
              <a:rPr lang="zh-CN" altLang="en-US" smtClean="0"/>
              <a:pPr/>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1575" y="685800"/>
            <a:ext cx="45148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6301CDF-199A-4062-A33E-3FFC6F8C2A23}" type="slidenum">
              <a:rPr lang="zh-CN" altLang="en-US" smtClean="0"/>
              <a:pPr/>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1575" y="685800"/>
            <a:ext cx="45148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6301CDF-199A-4062-A33E-3FFC6F8C2A23}" type="slidenum">
              <a:rPr lang="zh-CN" altLang="en-US" smtClean="0"/>
              <a:pPr/>
              <a:t>21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1575" y="685800"/>
            <a:ext cx="45148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6301CDF-199A-4062-A33E-3FFC6F8C2A23}" type="slidenum">
              <a:rPr lang="zh-CN" altLang="en-US" smtClean="0"/>
              <a:pPr/>
              <a:t>22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1575" y="685800"/>
            <a:ext cx="45148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6301CDF-199A-4062-A33E-3FFC6F8C2A23}" type="slidenum">
              <a:rPr lang="zh-CN" altLang="en-US" smtClean="0"/>
              <a:pPr/>
              <a:t>30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1575" y="685800"/>
            <a:ext cx="45148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6301CDF-199A-4062-A33E-3FFC6F8C2A23}" type="slidenum">
              <a:rPr lang="zh-CN" altLang="en-US" smtClean="0"/>
              <a:pPr/>
              <a:t>33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71575" y="685800"/>
            <a:ext cx="45148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6301CDF-199A-4062-A33E-3FFC6F8C2A23}" type="slidenum">
              <a:rPr lang="zh-CN" altLang="en-US" smtClean="0"/>
              <a:pPr/>
              <a:t>34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39726" y="1698706"/>
            <a:ext cx="8546150" cy="1442560"/>
          </a:xfrm>
        </p:spPr>
        <p:txBody>
          <a:bodyPr/>
          <a:lstStyle>
            <a:lvl1pPr algn="l">
              <a:defRPr sz="4300" b="1">
                <a:solidFill>
                  <a:srgbClr val="003399"/>
                </a:solidFill>
                <a:latin typeface="仿宋_GB2312" pitchFamily="49" charset="-122"/>
                <a:ea typeface="仿宋_GB2312" pitchFamily="49" charset="-122"/>
              </a:defRPr>
            </a:lvl1pPr>
          </a:lstStyle>
          <a:p>
            <a:r>
              <a:rPr lang="zh-CN" altLang="en-US" smtClean="0"/>
              <a:t>单击此处编辑母版标题样式</a:t>
            </a:r>
            <a:endParaRPr lang="zh-CN" altLang="en-US" dirty="0"/>
          </a:p>
        </p:txBody>
      </p:sp>
      <p:cxnSp>
        <p:nvCxnSpPr>
          <p:cNvPr id="7" name="直接连接符 6"/>
          <p:cNvCxnSpPr>
            <a:cxnSpLocks/>
          </p:cNvCxnSpPr>
          <p:nvPr userDrawn="1"/>
        </p:nvCxnSpPr>
        <p:spPr bwMode="auto">
          <a:xfrm flipV="1">
            <a:off x="259616" y="4473714"/>
            <a:ext cx="10636994" cy="1367"/>
          </a:xfrm>
          <a:prstGeom prst="line">
            <a:avLst/>
          </a:prstGeom>
          <a:noFill/>
          <a:ln w="101600" cap="flat" cmpd="sng" algn="ctr">
            <a:solidFill>
              <a:srgbClr val="003399">
                <a:alpha val="80000"/>
              </a:srgbClr>
            </a:solidFill>
            <a:prstDash val="solid"/>
            <a:round/>
            <a:headEnd type="none" w="med" len="med"/>
            <a:tailEnd type="none" w="med" len="med"/>
          </a:ln>
          <a:effectLst/>
        </p:spPr>
      </p:cxnSp>
      <p:sp>
        <p:nvSpPr>
          <p:cNvPr id="13" name="副标题 2"/>
          <p:cNvSpPr>
            <a:spLocks noGrp="1"/>
          </p:cNvSpPr>
          <p:nvPr>
            <p:ph type="subTitle" idx="1"/>
          </p:nvPr>
        </p:nvSpPr>
        <p:spPr>
          <a:xfrm>
            <a:off x="3070644" y="3433241"/>
            <a:ext cx="7913212" cy="932161"/>
          </a:xfrm>
        </p:spPr>
        <p:txBody>
          <a:bodyPr/>
          <a:lstStyle>
            <a:lvl1pPr marL="0" indent="0" algn="r">
              <a:buNone/>
              <a:defRPr sz="3400" b="1">
                <a:solidFill>
                  <a:srgbClr val="003399"/>
                </a:solidFill>
                <a:latin typeface="仿宋_GB2312" pitchFamily="49" charset="-122"/>
                <a:ea typeface="仿宋_GB2312" pitchFamily="49" charset="-122"/>
              </a:defRPr>
            </a:lvl1pPr>
            <a:lvl2pPr marL="568300" indent="0" algn="ctr">
              <a:buNone/>
              <a:defRPr>
                <a:solidFill>
                  <a:schemeClr val="tx1">
                    <a:tint val="75000"/>
                  </a:schemeClr>
                </a:solidFill>
              </a:defRPr>
            </a:lvl2pPr>
            <a:lvl3pPr marL="1136599" indent="0" algn="ctr">
              <a:buNone/>
              <a:defRPr>
                <a:solidFill>
                  <a:schemeClr val="tx1">
                    <a:tint val="75000"/>
                  </a:schemeClr>
                </a:solidFill>
              </a:defRPr>
            </a:lvl3pPr>
            <a:lvl4pPr marL="1704899" indent="0" algn="ctr">
              <a:buNone/>
              <a:defRPr>
                <a:solidFill>
                  <a:schemeClr val="tx1">
                    <a:tint val="75000"/>
                  </a:schemeClr>
                </a:solidFill>
              </a:defRPr>
            </a:lvl4pPr>
            <a:lvl5pPr marL="2273198" indent="0" algn="ctr">
              <a:buNone/>
              <a:defRPr>
                <a:solidFill>
                  <a:schemeClr val="tx1">
                    <a:tint val="75000"/>
                  </a:schemeClr>
                </a:solidFill>
              </a:defRPr>
            </a:lvl5pPr>
            <a:lvl6pPr marL="2841498" indent="0" algn="ctr">
              <a:buNone/>
              <a:defRPr>
                <a:solidFill>
                  <a:schemeClr val="tx1">
                    <a:tint val="75000"/>
                  </a:schemeClr>
                </a:solidFill>
              </a:defRPr>
            </a:lvl6pPr>
            <a:lvl7pPr marL="3409798" indent="0" algn="ctr">
              <a:buNone/>
              <a:defRPr>
                <a:solidFill>
                  <a:schemeClr val="tx1">
                    <a:tint val="75000"/>
                  </a:schemeClr>
                </a:solidFill>
              </a:defRPr>
            </a:lvl7pPr>
            <a:lvl8pPr marL="3978097" indent="0" algn="ctr">
              <a:buNone/>
              <a:defRPr>
                <a:solidFill>
                  <a:schemeClr val="tx1">
                    <a:tint val="75000"/>
                  </a:schemeClr>
                </a:solidFill>
              </a:defRPr>
            </a:lvl8pPr>
            <a:lvl9pPr marL="4546397" indent="0" algn="ctr">
              <a:buNone/>
              <a:defRPr>
                <a:solidFill>
                  <a:schemeClr val="tx1">
                    <a:tint val="75000"/>
                  </a:schemeClr>
                </a:solidFill>
              </a:defRPr>
            </a:lvl9pPr>
          </a:lstStyle>
          <a:p>
            <a:r>
              <a:rPr lang="zh-CN" altLang="en-US" smtClean="0"/>
              <a:t>单击此处编辑母版副标题样式</a:t>
            </a:r>
            <a:endParaRPr lang="zh-CN" altLang="en-US" dirty="0"/>
          </a:p>
        </p:txBody>
      </p:sp>
      <p:pic>
        <p:nvPicPr>
          <p:cNvPr id="14" name="Picture 8"/>
          <p:cNvPicPr>
            <a:picLocks noChangeAspect="1" noChangeArrowheads="1"/>
          </p:cNvPicPr>
          <p:nvPr userDrawn="1"/>
        </p:nvPicPr>
        <p:blipFill>
          <a:blip r:embed="rId2" cstate="print"/>
          <a:srcRect/>
          <a:stretch>
            <a:fillRect/>
          </a:stretch>
        </p:blipFill>
        <p:spPr bwMode="auto">
          <a:xfrm>
            <a:off x="221928" y="236194"/>
            <a:ext cx="2620073" cy="71159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2012/10/9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TextBox 7"/>
          <p:cNvSpPr txBox="1"/>
          <p:nvPr userDrawn="1"/>
        </p:nvSpPr>
        <p:spPr>
          <a:xfrm>
            <a:off x="578018" y="1701107"/>
            <a:ext cx="9970508" cy="4223587"/>
          </a:xfrm>
          <a:prstGeom prst="rect">
            <a:avLst/>
          </a:prstGeom>
          <a:noFill/>
        </p:spPr>
        <p:txBody>
          <a:bodyPr wrap="square" lIns="113660" tIns="56830" rIns="113660" bIns="56830" rtlCol="0">
            <a:spAutoFit/>
          </a:bodyPr>
          <a:lstStyle/>
          <a:p>
            <a:pPr marL="402732">
              <a:lnSpc>
                <a:spcPts val="2237"/>
              </a:lnSpc>
              <a:spcBef>
                <a:spcPts val="1193"/>
              </a:spcBef>
            </a:pPr>
            <a:r>
              <a:rPr lang="zh-CN" altLang="en-US" dirty="0" smtClean="0">
                <a:latin typeface="仿宋_GB2312" pitchFamily="49" charset="-122"/>
                <a:ea typeface="仿宋_GB2312" pitchFamily="49" charset="-122"/>
              </a:rPr>
              <a:t>公司评级：</a:t>
            </a:r>
            <a:endParaRPr lang="en-US" altLang="zh-CN" dirty="0" smtClean="0">
              <a:latin typeface="仿宋_GB2312" pitchFamily="49" charset="-122"/>
              <a:ea typeface="仿宋_GB2312" pitchFamily="49" charset="-122"/>
            </a:endParaRPr>
          </a:p>
          <a:p>
            <a:pPr marL="402732" fontAlgn="ctr">
              <a:lnSpc>
                <a:spcPts val="2237"/>
              </a:lnSpc>
              <a:spcBef>
                <a:spcPts val="1193"/>
              </a:spcBef>
            </a:pPr>
            <a:r>
              <a:rPr lang="en-US" altLang="zh-CN" dirty="0" smtClean="0">
                <a:solidFill>
                  <a:schemeClr val="tx1"/>
                </a:solidFill>
                <a:latin typeface="仿宋_GB2312" pitchFamily="49" charset="-122"/>
                <a:ea typeface="仿宋_GB2312" pitchFamily="49" charset="-122"/>
              </a:rPr>
              <a:t>   </a:t>
            </a:r>
            <a:r>
              <a:rPr lang="zh-CN" altLang="en-US" sz="2200" dirty="0" smtClean="0">
                <a:solidFill>
                  <a:schemeClr val="tx1"/>
                </a:solidFill>
                <a:latin typeface="仿宋_GB2312" pitchFamily="49" charset="-122"/>
                <a:ea typeface="仿宋_GB2312" pitchFamily="49" charset="-122"/>
              </a:rPr>
              <a:t> </a:t>
            </a:r>
            <a:r>
              <a:rPr lang="zh-CN" altLang="en-US" sz="2200" b="0" dirty="0" smtClean="0">
                <a:solidFill>
                  <a:schemeClr val="tx1"/>
                </a:solidFill>
                <a:latin typeface="仿宋_GB2312" pitchFamily="49" charset="-122"/>
                <a:ea typeface="仿宋_GB2312" pitchFamily="49" charset="-122"/>
              </a:rPr>
              <a:t>强烈推荐</a:t>
            </a:r>
            <a:r>
              <a:rPr lang="en-US" altLang="zh-CN" sz="2200" b="0" dirty="0" smtClean="0">
                <a:solidFill>
                  <a:schemeClr val="tx1"/>
                </a:solidFill>
                <a:latin typeface="仿宋_GB2312" pitchFamily="49" charset="-122"/>
                <a:ea typeface="仿宋_GB2312" pitchFamily="49" charset="-122"/>
              </a:rPr>
              <a:t>——</a:t>
            </a:r>
            <a:r>
              <a:rPr lang="zh-CN" altLang="en-US" sz="2200" b="0" dirty="0" smtClean="0">
                <a:solidFill>
                  <a:schemeClr val="tx1"/>
                </a:solidFill>
                <a:latin typeface="仿宋_GB2312" pitchFamily="49" charset="-122"/>
                <a:ea typeface="仿宋_GB2312" pitchFamily="49" charset="-122"/>
              </a:rPr>
              <a:t>预期未来</a:t>
            </a:r>
            <a:r>
              <a:rPr lang="en-US" altLang="zh-CN" sz="2200" b="0" dirty="0" smtClean="0">
                <a:solidFill>
                  <a:schemeClr val="tx1"/>
                </a:solidFill>
                <a:latin typeface="仿宋_GB2312" pitchFamily="49" charset="-122"/>
                <a:ea typeface="仿宋_GB2312" pitchFamily="49" charset="-122"/>
              </a:rPr>
              <a:t>6</a:t>
            </a:r>
            <a:r>
              <a:rPr lang="zh-CN" altLang="en-US" sz="2200" b="0" dirty="0" smtClean="0">
                <a:solidFill>
                  <a:schemeClr val="tx1"/>
                </a:solidFill>
                <a:latin typeface="仿宋_GB2312" pitchFamily="49" charset="-122"/>
                <a:ea typeface="仿宋_GB2312" pitchFamily="49" charset="-122"/>
              </a:rPr>
              <a:t>个月内股价相对行业指数涨幅</a:t>
            </a:r>
            <a:r>
              <a:rPr lang="en-US" altLang="zh-CN" sz="2200" b="0" dirty="0" smtClean="0">
                <a:solidFill>
                  <a:schemeClr val="tx1"/>
                </a:solidFill>
                <a:latin typeface="仿宋_GB2312" pitchFamily="49" charset="-122"/>
                <a:ea typeface="仿宋_GB2312" pitchFamily="49" charset="-122"/>
              </a:rPr>
              <a:t>15%</a:t>
            </a:r>
            <a:r>
              <a:rPr lang="zh-CN" altLang="en-US" sz="2200" b="0" dirty="0" smtClean="0">
                <a:solidFill>
                  <a:schemeClr val="tx1"/>
                </a:solidFill>
                <a:latin typeface="仿宋_GB2312" pitchFamily="49" charset="-122"/>
                <a:ea typeface="仿宋_GB2312" pitchFamily="49" charset="-122"/>
              </a:rPr>
              <a:t>以上</a:t>
            </a:r>
            <a:r>
              <a:rPr lang="en-US" altLang="zh-CN" sz="2200" b="0" dirty="0" smtClean="0">
                <a:solidFill>
                  <a:schemeClr val="tx1"/>
                </a:solidFill>
                <a:latin typeface="仿宋_GB2312" pitchFamily="49" charset="-122"/>
                <a:ea typeface="仿宋_GB2312" pitchFamily="49" charset="-122"/>
              </a:rPr>
              <a:t>;</a:t>
            </a:r>
          </a:p>
          <a:p>
            <a:pPr marL="402732" fontAlgn="ctr">
              <a:lnSpc>
                <a:spcPts val="2237"/>
              </a:lnSpc>
              <a:spcBef>
                <a:spcPts val="1193"/>
              </a:spcBef>
            </a:pPr>
            <a:r>
              <a:rPr lang="zh-CN" altLang="en-US" sz="2200" b="0" dirty="0" smtClean="0">
                <a:solidFill>
                  <a:schemeClr val="tx1"/>
                </a:solidFill>
                <a:latin typeface="仿宋_GB2312" pitchFamily="49" charset="-122"/>
                <a:ea typeface="仿宋_GB2312" pitchFamily="49" charset="-122"/>
              </a:rPr>
              <a:t>    推荐</a:t>
            </a:r>
            <a:r>
              <a:rPr lang="en-US" altLang="zh-CN" sz="2200" b="0" dirty="0" smtClean="0">
                <a:solidFill>
                  <a:schemeClr val="tx1"/>
                </a:solidFill>
                <a:latin typeface="仿宋_GB2312" pitchFamily="49" charset="-122"/>
                <a:ea typeface="仿宋_GB2312" pitchFamily="49" charset="-122"/>
              </a:rPr>
              <a:t>——</a:t>
            </a:r>
            <a:r>
              <a:rPr lang="zh-CN" altLang="en-US" sz="2200" b="0" dirty="0" smtClean="0">
                <a:solidFill>
                  <a:schemeClr val="tx1"/>
                </a:solidFill>
                <a:latin typeface="仿宋_GB2312" pitchFamily="49" charset="-122"/>
                <a:ea typeface="仿宋_GB2312" pitchFamily="49" charset="-122"/>
              </a:rPr>
              <a:t>预期未来</a:t>
            </a:r>
            <a:r>
              <a:rPr lang="en-US" altLang="zh-CN" sz="2200" b="0" dirty="0" smtClean="0">
                <a:solidFill>
                  <a:schemeClr val="tx1"/>
                </a:solidFill>
                <a:latin typeface="仿宋_GB2312" pitchFamily="49" charset="-122"/>
                <a:ea typeface="仿宋_GB2312" pitchFamily="49" charset="-122"/>
              </a:rPr>
              <a:t>6</a:t>
            </a:r>
            <a:r>
              <a:rPr lang="zh-CN" altLang="en-US" sz="2200" b="0" dirty="0" smtClean="0">
                <a:solidFill>
                  <a:schemeClr val="tx1"/>
                </a:solidFill>
                <a:latin typeface="仿宋_GB2312" pitchFamily="49" charset="-122"/>
                <a:ea typeface="仿宋_GB2312" pitchFamily="49" charset="-122"/>
              </a:rPr>
              <a:t>个月内股价相对行业指数涨幅介于</a:t>
            </a:r>
            <a:r>
              <a:rPr lang="en-US" altLang="zh-CN" sz="2200" b="0" dirty="0" smtClean="0">
                <a:solidFill>
                  <a:schemeClr val="tx1"/>
                </a:solidFill>
                <a:latin typeface="仿宋_GB2312" pitchFamily="49" charset="-122"/>
                <a:ea typeface="仿宋_GB2312" pitchFamily="49" charset="-122"/>
              </a:rPr>
              <a:t>5%-15%</a:t>
            </a:r>
            <a:r>
              <a:rPr lang="zh-CN" altLang="en-US" sz="2200" b="0" dirty="0" smtClean="0">
                <a:solidFill>
                  <a:schemeClr val="tx1"/>
                </a:solidFill>
                <a:latin typeface="仿宋_GB2312" pitchFamily="49" charset="-122"/>
                <a:ea typeface="仿宋_GB2312" pitchFamily="49" charset="-122"/>
              </a:rPr>
              <a:t>之间</a:t>
            </a:r>
            <a:r>
              <a:rPr lang="en-US" altLang="zh-CN" sz="2200" b="0" dirty="0" smtClean="0">
                <a:solidFill>
                  <a:schemeClr val="tx1"/>
                </a:solidFill>
                <a:latin typeface="仿宋_GB2312" pitchFamily="49" charset="-122"/>
                <a:ea typeface="仿宋_GB2312" pitchFamily="49" charset="-122"/>
              </a:rPr>
              <a:t>;</a:t>
            </a:r>
          </a:p>
          <a:p>
            <a:pPr marL="402732" fontAlgn="ctr">
              <a:lnSpc>
                <a:spcPts val="2237"/>
              </a:lnSpc>
              <a:spcBef>
                <a:spcPts val="1193"/>
              </a:spcBef>
            </a:pPr>
            <a:r>
              <a:rPr lang="zh-CN" altLang="en-US" sz="2200" b="0" dirty="0" smtClean="0">
                <a:solidFill>
                  <a:schemeClr val="tx1"/>
                </a:solidFill>
                <a:latin typeface="仿宋_GB2312" pitchFamily="49" charset="-122"/>
                <a:ea typeface="仿宋_GB2312" pitchFamily="49" charset="-122"/>
              </a:rPr>
              <a:t>    中性</a:t>
            </a:r>
            <a:r>
              <a:rPr lang="en-US" altLang="zh-CN" sz="2200" b="0" dirty="0" smtClean="0">
                <a:solidFill>
                  <a:schemeClr val="tx1"/>
                </a:solidFill>
                <a:latin typeface="仿宋_GB2312" pitchFamily="49" charset="-122"/>
                <a:ea typeface="仿宋_GB2312" pitchFamily="49" charset="-122"/>
              </a:rPr>
              <a:t>——</a:t>
            </a:r>
            <a:r>
              <a:rPr lang="zh-CN" altLang="en-US" sz="2200" b="0" dirty="0" smtClean="0">
                <a:solidFill>
                  <a:schemeClr val="tx1"/>
                </a:solidFill>
                <a:latin typeface="仿宋_GB2312" pitchFamily="49" charset="-122"/>
                <a:ea typeface="仿宋_GB2312" pitchFamily="49" charset="-122"/>
              </a:rPr>
              <a:t>预期未来</a:t>
            </a:r>
            <a:r>
              <a:rPr lang="en-US" altLang="zh-CN" sz="2200" b="0" dirty="0" smtClean="0">
                <a:solidFill>
                  <a:schemeClr val="tx1"/>
                </a:solidFill>
                <a:latin typeface="仿宋_GB2312" pitchFamily="49" charset="-122"/>
                <a:ea typeface="仿宋_GB2312" pitchFamily="49" charset="-122"/>
              </a:rPr>
              <a:t>6</a:t>
            </a:r>
            <a:r>
              <a:rPr lang="zh-CN" altLang="en-US" sz="2200" b="0" dirty="0" smtClean="0">
                <a:solidFill>
                  <a:schemeClr val="tx1"/>
                </a:solidFill>
                <a:latin typeface="仿宋_GB2312" pitchFamily="49" charset="-122"/>
                <a:ea typeface="仿宋_GB2312" pitchFamily="49" charset="-122"/>
              </a:rPr>
              <a:t>个月内股价相对行业指数涨幅介于</a:t>
            </a:r>
            <a:r>
              <a:rPr lang="en-US" altLang="zh-CN" sz="2200" b="0" dirty="0" smtClean="0">
                <a:solidFill>
                  <a:schemeClr val="tx1"/>
                </a:solidFill>
                <a:latin typeface="仿宋_GB2312" pitchFamily="49" charset="-122"/>
                <a:ea typeface="仿宋_GB2312" pitchFamily="49" charset="-122"/>
              </a:rPr>
              <a:t>-5%-5%</a:t>
            </a:r>
            <a:r>
              <a:rPr lang="zh-CN" altLang="en-US" sz="2200" b="0" dirty="0" smtClean="0">
                <a:solidFill>
                  <a:schemeClr val="tx1"/>
                </a:solidFill>
                <a:latin typeface="仿宋_GB2312" pitchFamily="49" charset="-122"/>
                <a:ea typeface="仿宋_GB2312" pitchFamily="49" charset="-122"/>
              </a:rPr>
              <a:t>之间</a:t>
            </a:r>
            <a:r>
              <a:rPr lang="en-US" altLang="zh-CN" sz="2200" b="0" dirty="0" smtClean="0">
                <a:solidFill>
                  <a:schemeClr val="tx1"/>
                </a:solidFill>
                <a:latin typeface="仿宋_GB2312" pitchFamily="49" charset="-122"/>
                <a:ea typeface="仿宋_GB2312" pitchFamily="49" charset="-122"/>
              </a:rPr>
              <a:t>;</a:t>
            </a:r>
          </a:p>
          <a:p>
            <a:pPr marL="402732" fontAlgn="ctr">
              <a:lnSpc>
                <a:spcPts val="2237"/>
              </a:lnSpc>
              <a:spcBef>
                <a:spcPts val="1193"/>
              </a:spcBef>
            </a:pPr>
            <a:r>
              <a:rPr lang="zh-CN" altLang="en-US" sz="2200" b="0" dirty="0" smtClean="0">
                <a:solidFill>
                  <a:schemeClr val="tx1"/>
                </a:solidFill>
                <a:latin typeface="仿宋_GB2312" pitchFamily="49" charset="-122"/>
                <a:ea typeface="仿宋_GB2312" pitchFamily="49" charset="-122"/>
              </a:rPr>
              <a:t>    回避</a:t>
            </a:r>
            <a:r>
              <a:rPr lang="en-US" altLang="zh-CN" sz="2200" b="0" dirty="0" smtClean="0">
                <a:solidFill>
                  <a:schemeClr val="tx1"/>
                </a:solidFill>
                <a:latin typeface="仿宋_GB2312" pitchFamily="49" charset="-122"/>
                <a:ea typeface="仿宋_GB2312" pitchFamily="49" charset="-122"/>
              </a:rPr>
              <a:t>——</a:t>
            </a:r>
            <a:r>
              <a:rPr lang="zh-CN" altLang="en-US" sz="2200" b="0" dirty="0" smtClean="0">
                <a:solidFill>
                  <a:schemeClr val="tx1"/>
                </a:solidFill>
                <a:latin typeface="仿宋_GB2312" pitchFamily="49" charset="-122"/>
                <a:ea typeface="仿宋_GB2312" pitchFamily="49" charset="-122"/>
              </a:rPr>
              <a:t>预期未来</a:t>
            </a:r>
            <a:r>
              <a:rPr lang="en-US" altLang="zh-CN" sz="2200" b="0" dirty="0" smtClean="0">
                <a:solidFill>
                  <a:schemeClr val="tx1"/>
                </a:solidFill>
                <a:latin typeface="仿宋_GB2312" pitchFamily="49" charset="-122"/>
                <a:ea typeface="仿宋_GB2312" pitchFamily="49" charset="-122"/>
              </a:rPr>
              <a:t>6</a:t>
            </a:r>
            <a:r>
              <a:rPr lang="zh-CN" altLang="en-US" sz="2200" b="0" dirty="0" smtClean="0">
                <a:solidFill>
                  <a:schemeClr val="tx1"/>
                </a:solidFill>
                <a:latin typeface="仿宋_GB2312" pitchFamily="49" charset="-122"/>
                <a:ea typeface="仿宋_GB2312" pitchFamily="49" charset="-122"/>
              </a:rPr>
              <a:t>个月内股价相对行业指数跌幅</a:t>
            </a:r>
            <a:r>
              <a:rPr lang="en-US" altLang="zh-CN" sz="2200" b="0" dirty="0" smtClean="0">
                <a:solidFill>
                  <a:schemeClr val="tx1"/>
                </a:solidFill>
                <a:latin typeface="仿宋_GB2312" pitchFamily="49" charset="-122"/>
                <a:ea typeface="仿宋_GB2312" pitchFamily="49" charset="-122"/>
              </a:rPr>
              <a:t>5%</a:t>
            </a:r>
            <a:r>
              <a:rPr lang="zh-CN" altLang="en-US" sz="2200" b="0" dirty="0" smtClean="0">
                <a:solidFill>
                  <a:schemeClr val="tx1"/>
                </a:solidFill>
                <a:latin typeface="仿宋_GB2312" pitchFamily="49" charset="-122"/>
                <a:ea typeface="仿宋_GB2312" pitchFamily="49" charset="-122"/>
              </a:rPr>
              <a:t>以上</a:t>
            </a:r>
            <a:r>
              <a:rPr lang="en-US" altLang="zh-CN" sz="2200" b="0" dirty="0" smtClean="0">
                <a:solidFill>
                  <a:schemeClr val="tx1"/>
                </a:solidFill>
                <a:latin typeface="仿宋_GB2312" pitchFamily="49" charset="-122"/>
                <a:ea typeface="仿宋_GB2312" pitchFamily="49" charset="-122"/>
              </a:rPr>
              <a:t>.</a:t>
            </a:r>
            <a:endParaRPr lang="en-US" altLang="zh-CN" sz="2200" b="0" dirty="0" smtClean="0">
              <a:solidFill>
                <a:schemeClr val="bg1"/>
              </a:solidFill>
              <a:latin typeface="仿宋_GB2312" pitchFamily="49" charset="-122"/>
              <a:ea typeface="仿宋_GB2312" pitchFamily="49" charset="-122"/>
            </a:endParaRPr>
          </a:p>
          <a:p>
            <a:pPr marL="402732" fontAlgn="ctr">
              <a:lnSpc>
                <a:spcPts val="2237"/>
              </a:lnSpc>
              <a:spcBef>
                <a:spcPts val="1193"/>
              </a:spcBef>
            </a:pPr>
            <a:r>
              <a:rPr lang="zh-CN" altLang="en-US" sz="2200" dirty="0" smtClean="0">
                <a:solidFill>
                  <a:schemeClr val="tx1"/>
                </a:solidFill>
                <a:latin typeface="仿宋_GB2312" pitchFamily="49" charset="-122"/>
                <a:ea typeface="仿宋_GB2312" pitchFamily="49" charset="-122"/>
              </a:rPr>
              <a:t>行业评级</a:t>
            </a:r>
            <a:r>
              <a:rPr lang="en-US" altLang="zh-CN" sz="2200" dirty="0" smtClean="0">
                <a:solidFill>
                  <a:schemeClr val="tx1"/>
                </a:solidFill>
                <a:latin typeface="仿宋_GB2312" pitchFamily="49" charset="-122"/>
                <a:ea typeface="仿宋_GB2312" pitchFamily="49" charset="-122"/>
              </a:rPr>
              <a:t>:</a:t>
            </a:r>
          </a:p>
          <a:p>
            <a:pPr marL="402732" fontAlgn="ctr">
              <a:lnSpc>
                <a:spcPts val="2237"/>
              </a:lnSpc>
              <a:spcBef>
                <a:spcPts val="1193"/>
              </a:spcBef>
            </a:pPr>
            <a:r>
              <a:rPr lang="zh-CN" altLang="en-US" sz="2200" dirty="0" smtClean="0">
                <a:solidFill>
                  <a:schemeClr val="tx1"/>
                </a:solidFill>
                <a:latin typeface="仿宋_GB2312" pitchFamily="49" charset="-122"/>
                <a:ea typeface="仿宋_GB2312" pitchFamily="49" charset="-122"/>
              </a:rPr>
              <a:t>    </a:t>
            </a:r>
            <a:r>
              <a:rPr lang="zh-CN" altLang="en-US" sz="2200" b="0" dirty="0" smtClean="0">
                <a:solidFill>
                  <a:schemeClr val="tx1"/>
                </a:solidFill>
                <a:latin typeface="仿宋_GB2312" pitchFamily="49" charset="-122"/>
                <a:ea typeface="仿宋_GB2312" pitchFamily="49" charset="-122"/>
              </a:rPr>
              <a:t>推荐</a:t>
            </a:r>
            <a:r>
              <a:rPr lang="en-US" altLang="zh-CN" sz="2200" b="0" dirty="0" smtClean="0">
                <a:solidFill>
                  <a:schemeClr val="tx1"/>
                </a:solidFill>
                <a:latin typeface="仿宋_GB2312" pitchFamily="49" charset="-122"/>
                <a:ea typeface="仿宋_GB2312" pitchFamily="49" charset="-122"/>
              </a:rPr>
              <a:t>——</a:t>
            </a:r>
            <a:r>
              <a:rPr lang="zh-CN" altLang="en-US" sz="2200" b="0" dirty="0" smtClean="0">
                <a:solidFill>
                  <a:schemeClr val="tx1"/>
                </a:solidFill>
                <a:latin typeface="仿宋_GB2312" pitchFamily="49" charset="-122"/>
                <a:ea typeface="仿宋_GB2312" pitchFamily="49" charset="-122"/>
              </a:rPr>
              <a:t>预期未来</a:t>
            </a:r>
            <a:r>
              <a:rPr lang="en-US" altLang="zh-CN" sz="2200" b="0" dirty="0" smtClean="0">
                <a:solidFill>
                  <a:schemeClr val="tx1"/>
                </a:solidFill>
                <a:latin typeface="仿宋_GB2312" pitchFamily="49" charset="-122"/>
                <a:ea typeface="仿宋_GB2312" pitchFamily="49" charset="-122"/>
              </a:rPr>
              <a:t>6</a:t>
            </a:r>
            <a:r>
              <a:rPr lang="zh-CN" altLang="en-US" sz="2200" b="0" dirty="0" smtClean="0">
                <a:solidFill>
                  <a:schemeClr val="tx1"/>
                </a:solidFill>
                <a:latin typeface="仿宋_GB2312" pitchFamily="49" charset="-122"/>
                <a:ea typeface="仿宋_GB2312" pitchFamily="49" charset="-122"/>
              </a:rPr>
              <a:t>个月内行业整体表现战胜市场</a:t>
            </a:r>
            <a:r>
              <a:rPr lang="en-US" altLang="zh-CN" sz="2200" b="0" dirty="0" smtClean="0">
                <a:solidFill>
                  <a:schemeClr val="tx1"/>
                </a:solidFill>
                <a:latin typeface="仿宋_GB2312" pitchFamily="49" charset="-122"/>
                <a:ea typeface="仿宋_GB2312" pitchFamily="49" charset="-122"/>
              </a:rPr>
              <a:t>;</a:t>
            </a:r>
          </a:p>
          <a:p>
            <a:pPr marL="402732" fontAlgn="ctr">
              <a:lnSpc>
                <a:spcPts val="2237"/>
              </a:lnSpc>
              <a:spcBef>
                <a:spcPts val="1193"/>
              </a:spcBef>
            </a:pPr>
            <a:r>
              <a:rPr lang="zh-CN" altLang="en-US" sz="2200" b="0" dirty="0" smtClean="0">
                <a:solidFill>
                  <a:schemeClr val="tx1"/>
                </a:solidFill>
                <a:latin typeface="仿宋_GB2312" pitchFamily="49" charset="-122"/>
                <a:ea typeface="仿宋_GB2312" pitchFamily="49" charset="-122"/>
              </a:rPr>
              <a:t>    中性</a:t>
            </a:r>
            <a:r>
              <a:rPr lang="en-US" altLang="zh-CN" sz="2200" b="0" dirty="0" smtClean="0">
                <a:solidFill>
                  <a:schemeClr val="tx1"/>
                </a:solidFill>
                <a:latin typeface="仿宋_GB2312" pitchFamily="49" charset="-122"/>
                <a:ea typeface="仿宋_GB2312" pitchFamily="49" charset="-122"/>
              </a:rPr>
              <a:t>——</a:t>
            </a:r>
            <a:r>
              <a:rPr lang="zh-CN" altLang="en-US" sz="2200" b="0" dirty="0" smtClean="0">
                <a:solidFill>
                  <a:schemeClr val="tx1"/>
                </a:solidFill>
                <a:latin typeface="仿宋_GB2312" pitchFamily="49" charset="-122"/>
                <a:ea typeface="仿宋_GB2312" pitchFamily="49" charset="-122"/>
              </a:rPr>
              <a:t>预期未来</a:t>
            </a:r>
            <a:r>
              <a:rPr lang="en-US" altLang="zh-CN" sz="2200" b="0" dirty="0" smtClean="0">
                <a:solidFill>
                  <a:schemeClr val="tx1"/>
                </a:solidFill>
                <a:latin typeface="仿宋_GB2312" pitchFamily="49" charset="-122"/>
                <a:ea typeface="仿宋_GB2312" pitchFamily="49" charset="-122"/>
              </a:rPr>
              <a:t>6</a:t>
            </a:r>
            <a:r>
              <a:rPr lang="zh-CN" altLang="en-US" sz="2200" b="0" dirty="0" smtClean="0">
                <a:solidFill>
                  <a:schemeClr val="tx1"/>
                </a:solidFill>
                <a:latin typeface="仿宋_GB2312" pitchFamily="49" charset="-122"/>
                <a:ea typeface="仿宋_GB2312" pitchFamily="49" charset="-122"/>
              </a:rPr>
              <a:t>个月内行业整体表现与市场同步</a:t>
            </a:r>
            <a:r>
              <a:rPr lang="en-US" altLang="zh-CN" sz="2200" b="0" dirty="0" smtClean="0">
                <a:solidFill>
                  <a:schemeClr val="tx1"/>
                </a:solidFill>
                <a:latin typeface="仿宋_GB2312" pitchFamily="49" charset="-122"/>
                <a:ea typeface="仿宋_GB2312" pitchFamily="49" charset="-122"/>
              </a:rPr>
              <a:t>;</a:t>
            </a:r>
          </a:p>
          <a:p>
            <a:pPr marL="402732" fontAlgn="ctr">
              <a:lnSpc>
                <a:spcPts val="2237"/>
              </a:lnSpc>
              <a:spcBef>
                <a:spcPts val="1193"/>
              </a:spcBef>
            </a:pPr>
            <a:r>
              <a:rPr lang="zh-CN" altLang="en-US" sz="2200" b="0" dirty="0" smtClean="0">
                <a:solidFill>
                  <a:schemeClr val="tx1"/>
                </a:solidFill>
                <a:latin typeface="仿宋_GB2312" pitchFamily="49" charset="-122"/>
                <a:ea typeface="仿宋_GB2312" pitchFamily="49" charset="-122"/>
              </a:rPr>
              <a:t>    回避</a:t>
            </a:r>
            <a:r>
              <a:rPr lang="en-US" altLang="zh-CN" sz="2200" b="0" dirty="0" smtClean="0">
                <a:solidFill>
                  <a:schemeClr val="tx1"/>
                </a:solidFill>
                <a:latin typeface="仿宋_GB2312" pitchFamily="49" charset="-122"/>
                <a:ea typeface="仿宋_GB2312" pitchFamily="49" charset="-122"/>
              </a:rPr>
              <a:t>——</a:t>
            </a:r>
            <a:r>
              <a:rPr lang="zh-CN" altLang="en-US" sz="2200" b="0" dirty="0" smtClean="0">
                <a:solidFill>
                  <a:schemeClr val="tx1"/>
                </a:solidFill>
                <a:latin typeface="仿宋_GB2312" pitchFamily="49" charset="-122"/>
                <a:ea typeface="仿宋_GB2312" pitchFamily="49" charset="-122"/>
              </a:rPr>
              <a:t>预期未来</a:t>
            </a:r>
            <a:r>
              <a:rPr lang="en-US" altLang="zh-CN" sz="2200" b="0" dirty="0" smtClean="0">
                <a:solidFill>
                  <a:schemeClr val="tx1"/>
                </a:solidFill>
                <a:latin typeface="仿宋_GB2312" pitchFamily="49" charset="-122"/>
                <a:ea typeface="仿宋_GB2312" pitchFamily="49" charset="-122"/>
              </a:rPr>
              <a:t>6</a:t>
            </a:r>
            <a:r>
              <a:rPr lang="zh-CN" altLang="en-US" sz="2200" b="0" dirty="0" smtClean="0">
                <a:solidFill>
                  <a:schemeClr val="tx1"/>
                </a:solidFill>
                <a:latin typeface="仿宋_GB2312" pitchFamily="49" charset="-122"/>
                <a:ea typeface="仿宋_GB2312" pitchFamily="49" charset="-122"/>
              </a:rPr>
              <a:t>个月内行业整体表现弱于市场</a:t>
            </a:r>
            <a:r>
              <a:rPr lang="en-US" altLang="zh-CN" sz="2200" b="0" dirty="0" smtClean="0">
                <a:solidFill>
                  <a:schemeClr val="tx1"/>
                </a:solidFill>
                <a:latin typeface="仿宋_GB2312" pitchFamily="49" charset="-122"/>
                <a:ea typeface="仿宋_GB2312" pitchFamily="49" charset="-122"/>
              </a:rPr>
              <a:t>.</a:t>
            </a:r>
            <a:endParaRPr lang="en-US" altLang="zh-CN" dirty="0" smtClean="0">
              <a:solidFill>
                <a:schemeClr val="tx1"/>
              </a:solidFill>
              <a:latin typeface="仿宋_GB2312" pitchFamily="49" charset="-122"/>
              <a:ea typeface="仿宋_GB2312" pitchFamily="49" charset="-122"/>
            </a:endParaRPr>
          </a:p>
          <a:p>
            <a:r>
              <a:rPr lang="en-US" altLang="zh-CN" baseline="0" dirty="0" smtClean="0"/>
              <a:t>    </a:t>
            </a:r>
            <a:endParaRPr lang="zh-CN" altLang="en-US" dirty="0"/>
          </a:p>
        </p:txBody>
      </p:sp>
      <p:sp>
        <p:nvSpPr>
          <p:cNvPr id="9" name="TextBox 8"/>
          <p:cNvSpPr txBox="1"/>
          <p:nvPr userDrawn="1"/>
        </p:nvSpPr>
        <p:spPr>
          <a:xfrm>
            <a:off x="488995" y="476970"/>
            <a:ext cx="2937739" cy="607212"/>
          </a:xfrm>
          <a:prstGeom prst="rect">
            <a:avLst/>
          </a:prstGeom>
          <a:noFill/>
        </p:spPr>
        <p:txBody>
          <a:bodyPr wrap="square" lIns="113660" tIns="56830" rIns="113660" bIns="56830" rtlCol="0">
            <a:spAutoFit/>
          </a:bodyPr>
          <a:lstStyle/>
          <a:p>
            <a:r>
              <a:rPr lang="zh-CN" altLang="en-US" sz="3200" b="1" dirty="0" smtClean="0">
                <a:solidFill>
                  <a:srgbClr val="003399"/>
                </a:solidFill>
                <a:latin typeface="仿宋_GB2312" pitchFamily="49" charset="-122"/>
                <a:ea typeface="仿宋_GB2312" pitchFamily="49" charset="-122"/>
              </a:rPr>
              <a:t>投资评级标准</a:t>
            </a:r>
            <a:endParaRPr lang="zh-CN" altLang="en-US" sz="3200" b="1" dirty="0">
              <a:solidFill>
                <a:srgbClr val="003399"/>
              </a:solidFill>
              <a:latin typeface="仿宋_GB2312" pitchFamily="49" charset="-122"/>
              <a:ea typeface="仿宋_GB2312"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销售联系人">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530820CF-B880-4189-942D-D702A7CBA730}" type="datetimeFigureOut">
              <a:rPr lang="zh-CN" altLang="en-US" smtClean="0"/>
              <a:pPr/>
              <a:t>2012/10/9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1" name="标题 1"/>
          <p:cNvSpPr>
            <a:spLocks/>
          </p:cNvSpPr>
          <p:nvPr userDrawn="1"/>
        </p:nvSpPr>
        <p:spPr bwMode="white">
          <a:xfrm>
            <a:off x="310950" y="234378"/>
            <a:ext cx="12664672" cy="1178696"/>
          </a:xfrm>
          <a:prstGeom prst="rect">
            <a:avLst/>
          </a:prstGeom>
          <a:noFill/>
          <a:ln w="9525">
            <a:noFill/>
            <a:miter lim="800000"/>
            <a:headEnd/>
            <a:tailEnd/>
          </a:ln>
        </p:spPr>
        <p:txBody>
          <a:bodyPr lIns="136159" tIns="68080" rIns="136159" bIns="68080" anchor="ctr"/>
          <a:lstStyle/>
          <a:p>
            <a:pPr eaLnBrk="0" hangingPunct="0"/>
            <a:r>
              <a:rPr lang="en-US" altLang="zh-CN" sz="3600" dirty="0">
                <a:solidFill>
                  <a:srgbClr val="133187"/>
                </a:solidFill>
                <a:latin typeface="华文细黑" pitchFamily="2" charset="-122"/>
                <a:ea typeface="华文细黑" pitchFamily="2" charset="-122"/>
              </a:rPr>
              <a:t/>
            </a:r>
            <a:br>
              <a:rPr lang="en-US" altLang="zh-CN" sz="3600" dirty="0">
                <a:solidFill>
                  <a:srgbClr val="133187"/>
                </a:solidFill>
                <a:latin typeface="华文细黑" pitchFamily="2" charset="-122"/>
                <a:ea typeface="华文细黑" pitchFamily="2" charset="-122"/>
              </a:rPr>
            </a:br>
            <a:r>
              <a:rPr lang="zh-CN" altLang="en-US" sz="3200" b="1" dirty="0" smtClean="0">
                <a:solidFill>
                  <a:srgbClr val="003399"/>
                </a:solidFill>
                <a:latin typeface="仿宋_GB2312" pitchFamily="49" charset="-122"/>
                <a:ea typeface="仿宋_GB2312" pitchFamily="49" charset="-122"/>
              </a:rPr>
              <a:t>长城证券销售交易部</a:t>
            </a:r>
            <a:r>
              <a:rPr lang="zh-CN" altLang="en-US" sz="4500" dirty="0">
                <a:solidFill>
                  <a:srgbClr val="133187"/>
                </a:solidFill>
                <a:latin typeface="华文细黑" pitchFamily="2" charset="-122"/>
                <a:ea typeface="华文细黑" pitchFamily="2" charset="-122"/>
              </a:rPr>
              <a:t/>
            </a:r>
            <a:br>
              <a:rPr lang="zh-CN" altLang="en-US" sz="4500" dirty="0">
                <a:solidFill>
                  <a:srgbClr val="133187"/>
                </a:solidFill>
                <a:latin typeface="华文细黑" pitchFamily="2" charset="-122"/>
                <a:ea typeface="华文细黑" pitchFamily="2" charset="-122"/>
              </a:rPr>
            </a:br>
            <a:endParaRPr lang="zh-CN" altLang="en-US" sz="4200" dirty="0">
              <a:solidFill>
                <a:srgbClr val="133187"/>
              </a:solidFill>
            </a:endParaRPr>
          </a:p>
        </p:txBody>
      </p:sp>
      <p:sp>
        <p:nvSpPr>
          <p:cNvPr id="12" name="TextBox 11"/>
          <p:cNvSpPr txBox="1"/>
          <p:nvPr userDrawn="1"/>
        </p:nvSpPr>
        <p:spPr>
          <a:xfrm>
            <a:off x="539726" y="1701106"/>
            <a:ext cx="10148553" cy="5802481"/>
          </a:xfrm>
          <a:prstGeom prst="rect">
            <a:avLst/>
          </a:prstGeom>
          <a:noFill/>
        </p:spPr>
        <p:txBody>
          <a:bodyPr wrap="square" lIns="113660" tIns="56830" rIns="113660" bIns="56830" rtlCol="0">
            <a:spAutoFit/>
          </a:bodyPr>
          <a:lstStyle/>
          <a:p>
            <a:pPr marL="0" indent="0">
              <a:lnSpc>
                <a:spcPct val="120000"/>
              </a:lnSpc>
              <a:buNone/>
            </a:pPr>
            <a:r>
              <a:rPr lang="zh-CN" altLang="en-US" sz="2200" b="1" dirty="0" smtClean="0">
                <a:solidFill>
                  <a:schemeClr val="tx1"/>
                </a:solidFill>
                <a:latin typeface="仿宋_GB2312" pitchFamily="49" charset="-122"/>
                <a:ea typeface="仿宋_GB2312" pitchFamily="49" charset="-122"/>
              </a:rPr>
              <a:t>深圳联系人</a:t>
            </a:r>
            <a:endParaRPr lang="en-US" altLang="zh-CN" sz="2200" b="1" dirty="0" smtClean="0">
              <a:solidFill>
                <a:schemeClr val="tx1"/>
              </a:solidFill>
              <a:latin typeface="仿宋_GB2312" pitchFamily="49" charset="-122"/>
              <a:ea typeface="仿宋_GB2312" pitchFamily="49" charset="-122"/>
            </a:endParaRPr>
          </a:p>
          <a:p>
            <a:pPr marL="0" indent="0">
              <a:lnSpc>
                <a:spcPct val="120000"/>
              </a:lnSpc>
              <a:buNone/>
            </a:pPr>
            <a:r>
              <a:rPr lang="zh-CN" altLang="en-US" sz="2200" dirty="0" smtClean="0">
                <a:solidFill>
                  <a:schemeClr val="tx1"/>
                </a:solidFill>
                <a:latin typeface="仿宋_GB2312" pitchFamily="49" charset="-122"/>
                <a:ea typeface="仿宋_GB2312" pitchFamily="49" charset="-122"/>
              </a:rPr>
              <a:t>刘   璇：</a:t>
            </a:r>
            <a:r>
              <a:rPr lang="en-US" altLang="zh-CN" sz="2200" dirty="0" smtClean="0">
                <a:solidFill>
                  <a:schemeClr val="tx1"/>
                </a:solidFill>
                <a:latin typeface="仿宋_GB2312" pitchFamily="49" charset="-122"/>
                <a:ea typeface="仿宋_GB2312" pitchFamily="49" charset="-122"/>
              </a:rPr>
              <a:t>0755-83516231</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13760273833</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liux@cgws.com</a:t>
            </a:r>
            <a:endParaRPr lang="zh-CN" altLang="en-US" sz="2200" dirty="0" smtClean="0">
              <a:solidFill>
                <a:schemeClr val="tx1"/>
              </a:solidFill>
              <a:latin typeface="仿宋_GB2312" pitchFamily="49" charset="-122"/>
              <a:ea typeface="仿宋_GB2312" pitchFamily="49" charset="-122"/>
            </a:endParaRPr>
          </a:p>
          <a:p>
            <a:pPr marL="0" indent="0">
              <a:lnSpc>
                <a:spcPct val="120000"/>
              </a:lnSpc>
              <a:buNone/>
            </a:pPr>
            <a:r>
              <a:rPr lang="zh-CN" altLang="en-US" sz="2200" dirty="0" smtClean="0">
                <a:solidFill>
                  <a:schemeClr val="tx1"/>
                </a:solidFill>
                <a:latin typeface="仿宋_GB2312" pitchFamily="49" charset="-122"/>
                <a:ea typeface="仿宋_GB2312" pitchFamily="49" charset="-122"/>
              </a:rPr>
              <a:t>马   珂：</a:t>
            </a:r>
            <a:r>
              <a:rPr lang="en-US" altLang="zh-CN" sz="2200" dirty="0" smtClean="0">
                <a:solidFill>
                  <a:schemeClr val="tx1"/>
                </a:solidFill>
                <a:latin typeface="仿宋_GB2312" pitchFamily="49" charset="-122"/>
                <a:ea typeface="仿宋_GB2312" pitchFamily="49" charset="-122"/>
              </a:rPr>
              <a:t>0755-83516433</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13823795859</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make@cgws.com</a:t>
            </a:r>
            <a:endParaRPr lang="zh-CN" altLang="en-US" sz="2200" dirty="0" smtClean="0">
              <a:solidFill>
                <a:schemeClr val="tx1"/>
              </a:solidFill>
              <a:latin typeface="仿宋_GB2312" pitchFamily="49" charset="-122"/>
              <a:ea typeface="仿宋_GB2312" pitchFamily="49" charset="-122"/>
            </a:endParaRPr>
          </a:p>
          <a:p>
            <a:pPr marL="0" indent="0">
              <a:lnSpc>
                <a:spcPct val="120000"/>
              </a:lnSpc>
              <a:buNone/>
            </a:pPr>
            <a:r>
              <a:rPr lang="zh-CN" altLang="en-US" sz="2200" dirty="0" smtClean="0">
                <a:solidFill>
                  <a:schemeClr val="tx1"/>
                </a:solidFill>
                <a:latin typeface="仿宋_GB2312" pitchFamily="49" charset="-122"/>
                <a:ea typeface="仿宋_GB2312" pitchFamily="49" charset="-122"/>
              </a:rPr>
              <a:t>王   涛：</a:t>
            </a:r>
            <a:r>
              <a:rPr lang="en-US" altLang="zh-CN" sz="2200" dirty="0" smtClean="0">
                <a:solidFill>
                  <a:schemeClr val="tx1"/>
                </a:solidFill>
                <a:latin typeface="仿宋_GB2312" pitchFamily="49" charset="-122"/>
                <a:ea typeface="仿宋_GB2312" pitchFamily="49" charset="-122"/>
              </a:rPr>
              <a:t>0755-83516217</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13808859088</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wangt@cgws.com</a:t>
            </a:r>
          </a:p>
          <a:p>
            <a:pPr marL="0" marR="0" indent="0" algn="l" defTabSz="1136599" rtl="0" eaLnBrk="1" fontAlgn="auto" latinLnBrk="0" hangingPunct="1">
              <a:lnSpc>
                <a:spcPct val="120000"/>
              </a:lnSpc>
              <a:spcBef>
                <a:spcPts val="0"/>
              </a:spcBef>
              <a:spcAft>
                <a:spcPts val="0"/>
              </a:spcAft>
              <a:buClrTx/>
              <a:buSzTx/>
              <a:buFontTx/>
              <a:buNone/>
              <a:tabLst/>
              <a:defRPr/>
            </a:pPr>
            <a:r>
              <a:rPr lang="zh-CN" altLang="en-US" sz="2200" kern="1200" dirty="0" smtClean="0">
                <a:solidFill>
                  <a:schemeClr val="tx1"/>
                </a:solidFill>
                <a:latin typeface="仿宋_GB2312" pitchFamily="49" charset="-122"/>
                <a:ea typeface="仿宋_GB2312" pitchFamily="49" charset="-122"/>
                <a:cs typeface="+mn-cs"/>
              </a:rPr>
              <a:t>陈方园： </a:t>
            </a:r>
            <a:r>
              <a:rPr lang="en-US" altLang="zh-CN" sz="2200" kern="1200" dirty="0" smtClean="0">
                <a:solidFill>
                  <a:schemeClr val="tx1"/>
                </a:solidFill>
                <a:latin typeface="仿宋_GB2312" pitchFamily="49" charset="-122"/>
                <a:ea typeface="仿宋_GB2312" pitchFamily="49" charset="-122"/>
                <a:cs typeface="+mn-cs"/>
              </a:rPr>
              <a:t>0755-83516287</a:t>
            </a:r>
            <a:r>
              <a:rPr lang="zh-CN" altLang="en-US" sz="2200" kern="1200" dirty="0" smtClean="0">
                <a:solidFill>
                  <a:schemeClr val="tx1"/>
                </a:solidFill>
                <a:latin typeface="仿宋_GB2312" pitchFamily="49" charset="-122"/>
                <a:ea typeface="仿宋_GB2312" pitchFamily="49" charset="-122"/>
                <a:cs typeface="+mn-cs"/>
              </a:rPr>
              <a:t>，</a:t>
            </a:r>
            <a:r>
              <a:rPr lang="en-US" altLang="zh-CN" sz="2200" kern="1200" dirty="0" smtClean="0">
                <a:solidFill>
                  <a:schemeClr val="tx1"/>
                </a:solidFill>
                <a:latin typeface="仿宋_GB2312" pitchFamily="49" charset="-122"/>
                <a:ea typeface="仿宋_GB2312" pitchFamily="49" charset="-122"/>
                <a:cs typeface="+mn-cs"/>
              </a:rPr>
              <a:t>18607195599</a:t>
            </a:r>
            <a:r>
              <a:rPr lang="zh-CN" altLang="en-US" sz="2200" kern="1200" dirty="0" smtClean="0">
                <a:solidFill>
                  <a:schemeClr val="tx1"/>
                </a:solidFill>
                <a:latin typeface="仿宋_GB2312" pitchFamily="49" charset="-122"/>
                <a:ea typeface="仿宋_GB2312" pitchFamily="49" charset="-122"/>
                <a:cs typeface="+mn-cs"/>
              </a:rPr>
              <a:t>，</a:t>
            </a:r>
            <a:r>
              <a:rPr lang="en-US" altLang="zh-CN" sz="2200" kern="1200" dirty="0" smtClean="0">
                <a:solidFill>
                  <a:schemeClr val="tx1"/>
                </a:solidFill>
                <a:latin typeface="仿宋_GB2312" pitchFamily="49" charset="-122"/>
                <a:ea typeface="仿宋_GB2312" pitchFamily="49" charset="-122"/>
                <a:cs typeface="+mn-cs"/>
              </a:rPr>
              <a:t>chenfy@cgws.com</a:t>
            </a:r>
            <a:endParaRPr lang="zh-CN" altLang="en-US" sz="2200" kern="1200" dirty="0" smtClean="0">
              <a:solidFill>
                <a:schemeClr val="tx1"/>
              </a:solidFill>
              <a:latin typeface="仿宋_GB2312" pitchFamily="49" charset="-122"/>
              <a:ea typeface="仿宋_GB2312" pitchFamily="49" charset="-122"/>
              <a:cs typeface="+mn-cs"/>
            </a:endParaRPr>
          </a:p>
          <a:p>
            <a:pPr marL="0" indent="0">
              <a:lnSpc>
                <a:spcPct val="120000"/>
              </a:lnSpc>
              <a:buNone/>
            </a:pPr>
            <a:endParaRPr lang="en-US" altLang="zh-CN" sz="2200" dirty="0" smtClean="0">
              <a:solidFill>
                <a:schemeClr val="tx1"/>
              </a:solidFill>
              <a:latin typeface="仿宋_GB2312" pitchFamily="49" charset="-122"/>
              <a:ea typeface="仿宋_GB2312" pitchFamily="49" charset="-122"/>
            </a:endParaRPr>
          </a:p>
          <a:p>
            <a:pPr marL="0" indent="0">
              <a:lnSpc>
                <a:spcPct val="120000"/>
              </a:lnSpc>
              <a:buNone/>
            </a:pPr>
            <a:r>
              <a:rPr lang="zh-CN" altLang="en-US" sz="2200" b="1" dirty="0" smtClean="0">
                <a:solidFill>
                  <a:schemeClr val="tx1"/>
                </a:solidFill>
                <a:latin typeface="仿宋_GB2312" pitchFamily="49" charset="-122"/>
                <a:ea typeface="仿宋_GB2312" pitchFamily="49" charset="-122"/>
              </a:rPr>
              <a:t>北京联系人</a:t>
            </a:r>
          </a:p>
          <a:p>
            <a:pPr marL="0" marR="0" indent="0" algn="l" defTabSz="1136599" rtl="0" eaLnBrk="1" fontAlgn="auto" latinLnBrk="0" hangingPunct="1">
              <a:lnSpc>
                <a:spcPct val="120000"/>
              </a:lnSpc>
              <a:spcBef>
                <a:spcPts val="0"/>
              </a:spcBef>
              <a:spcAft>
                <a:spcPts val="0"/>
              </a:spcAft>
              <a:buClrTx/>
              <a:buSzTx/>
              <a:buFontTx/>
              <a:buNone/>
              <a:tabLst/>
              <a:defRPr/>
            </a:pPr>
            <a:r>
              <a:rPr lang="zh-CN" altLang="en-US" sz="2200" dirty="0" smtClean="0">
                <a:solidFill>
                  <a:schemeClr val="tx1"/>
                </a:solidFill>
                <a:latin typeface="仿宋_GB2312" pitchFamily="49" charset="-122"/>
                <a:ea typeface="仿宋_GB2312" pitchFamily="49" charset="-122"/>
              </a:rPr>
              <a:t>赵   东：</a:t>
            </a:r>
            <a:r>
              <a:rPr lang="en-US" altLang="zh-CN" sz="2200" kern="1200" dirty="0" smtClean="0">
                <a:solidFill>
                  <a:schemeClr val="tx1"/>
                </a:solidFill>
                <a:latin typeface="仿宋_GB2312" pitchFamily="49" charset="-122"/>
                <a:ea typeface="仿宋_GB2312" pitchFamily="49" charset="-122"/>
                <a:cs typeface="+mn-cs"/>
              </a:rPr>
              <a:t>010-88366060-8730</a:t>
            </a:r>
            <a:r>
              <a:rPr lang="zh-CN" altLang="en-US" sz="2200" kern="1200" dirty="0" smtClean="0">
                <a:solidFill>
                  <a:schemeClr val="tx1"/>
                </a:solidFill>
                <a:latin typeface="仿宋_GB2312" pitchFamily="49" charset="-122"/>
                <a:ea typeface="仿宋_GB2312" pitchFamily="49" charset="-122"/>
                <a:cs typeface="+mn-cs"/>
              </a:rPr>
              <a:t>，</a:t>
            </a:r>
            <a:r>
              <a:rPr lang="en-US" altLang="zh-CN" sz="2200" kern="1200" dirty="0" smtClean="0">
                <a:solidFill>
                  <a:schemeClr val="tx1"/>
                </a:solidFill>
                <a:latin typeface="仿宋_GB2312" pitchFamily="49" charset="-122"/>
                <a:ea typeface="仿宋_GB2312" pitchFamily="49" charset="-122"/>
                <a:cs typeface="+mn-cs"/>
              </a:rPr>
              <a:t>13701166983</a:t>
            </a:r>
            <a:r>
              <a:rPr lang="zh-CN" altLang="en-US" sz="2200" kern="1200" dirty="0" smtClean="0">
                <a:solidFill>
                  <a:schemeClr val="tx1"/>
                </a:solidFill>
                <a:latin typeface="仿宋_GB2312" pitchFamily="49" charset="-122"/>
                <a:ea typeface="仿宋_GB2312" pitchFamily="49" charset="-122"/>
                <a:cs typeface="+mn-cs"/>
              </a:rPr>
              <a:t> </a:t>
            </a:r>
          </a:p>
          <a:p>
            <a:pPr marL="0" indent="0">
              <a:lnSpc>
                <a:spcPct val="120000"/>
              </a:lnSpc>
              <a:buNone/>
            </a:pPr>
            <a:r>
              <a:rPr lang="zh-CN" altLang="en-US" sz="2200" dirty="0" smtClean="0">
                <a:solidFill>
                  <a:schemeClr val="tx1"/>
                </a:solidFill>
                <a:latin typeface="仿宋_GB2312" pitchFamily="49" charset="-122"/>
                <a:ea typeface="仿宋_GB2312" pitchFamily="49" charset="-122"/>
              </a:rPr>
              <a:t>杨   洁：</a:t>
            </a:r>
            <a:r>
              <a:rPr lang="en-US" altLang="zh-CN" sz="2200" dirty="0" smtClean="0">
                <a:solidFill>
                  <a:schemeClr val="tx1"/>
                </a:solidFill>
                <a:latin typeface="仿宋_GB2312" pitchFamily="49" charset="-122"/>
                <a:ea typeface="仿宋_GB2312" pitchFamily="49" charset="-122"/>
              </a:rPr>
              <a:t>010-88366060-8865</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13911393598</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yangj@cgws.com</a:t>
            </a:r>
          </a:p>
          <a:p>
            <a:pPr marL="0" marR="0" indent="0" algn="l" defTabSz="1136599" rtl="0" eaLnBrk="1" fontAlgn="auto" latinLnBrk="0" hangingPunct="1">
              <a:lnSpc>
                <a:spcPct val="120000"/>
              </a:lnSpc>
              <a:spcBef>
                <a:spcPts val="0"/>
              </a:spcBef>
              <a:spcAft>
                <a:spcPts val="0"/>
              </a:spcAft>
              <a:buClrTx/>
              <a:buSzTx/>
              <a:buFontTx/>
              <a:buNone/>
              <a:tabLst/>
              <a:defRPr/>
            </a:pPr>
            <a:r>
              <a:rPr lang="zh-CN" altLang="en-US" sz="2200" kern="1200" dirty="0" smtClean="0">
                <a:solidFill>
                  <a:schemeClr val="tx1"/>
                </a:solidFill>
                <a:latin typeface="仿宋_GB2312" pitchFamily="49" charset="-122"/>
                <a:ea typeface="仿宋_GB2312" pitchFamily="49" charset="-122"/>
                <a:cs typeface="+mn-cs"/>
              </a:rPr>
              <a:t>王</a:t>
            </a:r>
            <a:r>
              <a:rPr lang="en-US" altLang="en-US" sz="2200" kern="1200" dirty="0" smtClean="0">
                <a:solidFill>
                  <a:schemeClr val="tx1"/>
                </a:solidFill>
                <a:latin typeface="仿宋_GB2312" pitchFamily="49" charset="-122"/>
                <a:ea typeface="仿宋_GB2312" pitchFamily="49" charset="-122"/>
                <a:cs typeface="+mn-cs"/>
              </a:rPr>
              <a:t>   </a:t>
            </a:r>
            <a:r>
              <a:rPr lang="zh-CN" altLang="en-US" sz="2200" kern="1200" dirty="0" smtClean="0">
                <a:solidFill>
                  <a:schemeClr val="tx1"/>
                </a:solidFill>
                <a:latin typeface="仿宋_GB2312" pitchFamily="49" charset="-122"/>
                <a:ea typeface="仿宋_GB2312" pitchFamily="49" charset="-122"/>
                <a:cs typeface="+mn-cs"/>
              </a:rPr>
              <a:t>媛：</a:t>
            </a:r>
            <a:r>
              <a:rPr lang="en-US" altLang="en-US" sz="2200" kern="1200" dirty="0" smtClean="0">
                <a:solidFill>
                  <a:schemeClr val="tx1"/>
                </a:solidFill>
                <a:latin typeface="仿宋_GB2312" pitchFamily="49" charset="-122"/>
                <a:ea typeface="仿宋_GB2312" pitchFamily="49" charset="-122"/>
                <a:cs typeface="+mn-cs"/>
              </a:rPr>
              <a:t>010-88366060-8807</a:t>
            </a:r>
            <a:r>
              <a:rPr lang="zh-CN" altLang="en-US" sz="2200" kern="1200" dirty="0" smtClean="0">
                <a:solidFill>
                  <a:schemeClr val="tx1"/>
                </a:solidFill>
                <a:latin typeface="仿宋_GB2312" pitchFamily="49" charset="-122"/>
                <a:ea typeface="仿宋_GB2312" pitchFamily="49" charset="-122"/>
                <a:cs typeface="+mn-cs"/>
              </a:rPr>
              <a:t>，</a:t>
            </a:r>
            <a:r>
              <a:rPr lang="en-US" altLang="en-US" sz="2200" kern="1200" dirty="0" smtClean="0">
                <a:solidFill>
                  <a:schemeClr val="tx1"/>
                </a:solidFill>
                <a:latin typeface="仿宋_GB2312" pitchFamily="49" charset="-122"/>
                <a:ea typeface="仿宋_GB2312" pitchFamily="49" charset="-122"/>
                <a:cs typeface="+mn-cs"/>
              </a:rPr>
              <a:t>18600345118</a:t>
            </a:r>
            <a:r>
              <a:rPr lang="zh-CN" altLang="en-US" sz="2200" kern="1200" dirty="0" smtClean="0">
                <a:solidFill>
                  <a:schemeClr val="tx1"/>
                </a:solidFill>
                <a:latin typeface="仿宋_GB2312" pitchFamily="49" charset="-122"/>
                <a:ea typeface="仿宋_GB2312" pitchFamily="49" charset="-122"/>
                <a:cs typeface="+mn-cs"/>
              </a:rPr>
              <a:t>，</a:t>
            </a:r>
            <a:r>
              <a:rPr lang="en-US" altLang="en-US" sz="2200" kern="1200" dirty="0" smtClean="0">
                <a:solidFill>
                  <a:schemeClr val="tx1"/>
                </a:solidFill>
                <a:latin typeface="仿宋_GB2312" pitchFamily="49" charset="-122"/>
                <a:ea typeface="仿宋_GB2312" pitchFamily="49" charset="-122"/>
                <a:cs typeface="+mn-cs"/>
              </a:rPr>
              <a:t>wyuan@cgws.com</a:t>
            </a:r>
            <a:endParaRPr lang="zh-CN" altLang="en-US" sz="2200" kern="1200" dirty="0" smtClean="0">
              <a:solidFill>
                <a:schemeClr val="tx1"/>
              </a:solidFill>
              <a:latin typeface="仿宋_GB2312" pitchFamily="49" charset="-122"/>
              <a:ea typeface="仿宋_GB2312" pitchFamily="49" charset="-122"/>
              <a:cs typeface="+mn-cs"/>
            </a:endParaRPr>
          </a:p>
          <a:p>
            <a:pPr marL="0" indent="0">
              <a:lnSpc>
                <a:spcPct val="120000"/>
              </a:lnSpc>
              <a:buNone/>
            </a:pPr>
            <a:endParaRPr lang="en-US" altLang="zh-CN" sz="2200" dirty="0" smtClean="0">
              <a:solidFill>
                <a:schemeClr val="tx1"/>
              </a:solidFill>
              <a:latin typeface="仿宋_GB2312" pitchFamily="49" charset="-122"/>
              <a:ea typeface="仿宋_GB2312" pitchFamily="49" charset="-122"/>
            </a:endParaRPr>
          </a:p>
          <a:p>
            <a:pPr marL="0" indent="0">
              <a:lnSpc>
                <a:spcPct val="120000"/>
              </a:lnSpc>
              <a:buNone/>
            </a:pPr>
            <a:r>
              <a:rPr lang="zh-CN" altLang="en-US" sz="2200" b="1" dirty="0" smtClean="0">
                <a:solidFill>
                  <a:schemeClr val="tx1"/>
                </a:solidFill>
                <a:latin typeface="仿宋_GB2312" pitchFamily="49" charset="-122"/>
                <a:ea typeface="仿宋_GB2312" pitchFamily="49" charset="-122"/>
              </a:rPr>
              <a:t>上海联系人</a:t>
            </a:r>
          </a:p>
          <a:p>
            <a:pPr marL="0" indent="0">
              <a:lnSpc>
                <a:spcPct val="120000"/>
              </a:lnSpc>
              <a:buNone/>
            </a:pPr>
            <a:r>
              <a:rPr lang="zh-CN" altLang="en-US" sz="2200" dirty="0" smtClean="0">
                <a:solidFill>
                  <a:schemeClr val="tx1"/>
                </a:solidFill>
                <a:latin typeface="仿宋_GB2312" pitchFamily="49" charset="-122"/>
                <a:ea typeface="仿宋_GB2312" pitchFamily="49" charset="-122"/>
              </a:rPr>
              <a:t>谢彦蔚：</a:t>
            </a:r>
            <a:r>
              <a:rPr lang="en-US" altLang="zh-CN" sz="2200" dirty="0" smtClean="0">
                <a:solidFill>
                  <a:schemeClr val="tx1"/>
                </a:solidFill>
                <a:latin typeface="仿宋_GB2312" pitchFamily="49" charset="-122"/>
                <a:ea typeface="仿宋_GB2312" pitchFamily="49" charset="-122"/>
              </a:rPr>
              <a:t>021-61680314</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18602109861</a:t>
            </a:r>
            <a:r>
              <a:rPr lang="zh-CN" altLang="en-US" sz="2200" dirty="0" smtClean="0">
                <a:solidFill>
                  <a:schemeClr val="tx1"/>
                </a:solidFill>
                <a:latin typeface="仿宋_GB2312" pitchFamily="49" charset="-122"/>
                <a:ea typeface="仿宋_GB2312" pitchFamily="49" charset="-122"/>
              </a:rPr>
              <a:t>，</a:t>
            </a:r>
            <a:r>
              <a:rPr lang="en-US" altLang="zh-CN" sz="2200" dirty="0" smtClean="0">
                <a:solidFill>
                  <a:schemeClr val="tx1"/>
                </a:solidFill>
                <a:latin typeface="仿宋_GB2312" pitchFamily="49" charset="-122"/>
                <a:ea typeface="仿宋_GB2312" pitchFamily="49" charset="-122"/>
              </a:rPr>
              <a:t>xieyw@cgws.com</a:t>
            </a:r>
          </a:p>
          <a:p>
            <a:pPr marL="0" indent="0">
              <a:lnSpc>
                <a:spcPct val="120000"/>
              </a:lnSpc>
              <a:buNone/>
            </a:pPr>
            <a:endParaRPr lang="zh-CN" altLang="en-US" sz="2200" dirty="0">
              <a:solidFill>
                <a:schemeClr val="tx1"/>
              </a:solidFill>
              <a:latin typeface="仿宋_GB2312" pitchFamily="49" charset="-122"/>
              <a:ea typeface="仿宋_GB2312"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免责声明">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TextBox 7"/>
          <p:cNvSpPr txBox="1"/>
          <p:nvPr userDrawn="1"/>
        </p:nvSpPr>
        <p:spPr>
          <a:xfrm>
            <a:off x="339075" y="1557090"/>
            <a:ext cx="10569803" cy="6024080"/>
          </a:xfrm>
          <a:prstGeom prst="rect">
            <a:avLst/>
          </a:prstGeom>
          <a:noFill/>
        </p:spPr>
        <p:txBody>
          <a:bodyPr wrap="square" lIns="113660" tIns="56830" rIns="113660" bIns="56830" rtlCol="0">
            <a:spAutoFit/>
          </a:bodyPr>
          <a:lstStyle/>
          <a:p>
            <a:pPr marL="0" indent="0" algn="l" eaLnBrk="0" hangingPunct="0">
              <a:lnSpc>
                <a:spcPct val="120000"/>
              </a:lnSpc>
              <a:spcBef>
                <a:spcPts val="0"/>
              </a:spcBef>
              <a:buClr>
                <a:schemeClr val="hlink"/>
              </a:buClr>
              <a:buFont typeface="Wingdings" pitchFamily="2" charset="2"/>
              <a:buNone/>
              <a:defRPr/>
            </a:pPr>
            <a:r>
              <a:rPr lang="zh-CN" altLang="en-US" sz="2000" b="0" kern="0" dirty="0" smtClean="0">
                <a:solidFill>
                  <a:schemeClr val="tx1"/>
                </a:solidFill>
                <a:latin typeface="宋体" pitchFamily="2" charset="-122"/>
                <a:ea typeface="宋体" pitchFamily="2" charset="-122"/>
              </a:rPr>
              <a:t>    </a:t>
            </a:r>
            <a:r>
              <a:rPr lang="zh-CN" altLang="en-US" sz="2000" b="0" kern="0" dirty="0" smtClean="0">
                <a:solidFill>
                  <a:schemeClr val="tx1"/>
                </a:solidFill>
                <a:latin typeface="仿宋_GB2312" pitchFamily="49" charset="-122"/>
                <a:ea typeface="仿宋_GB2312" pitchFamily="49" charset="-122"/>
              </a:rPr>
              <a:t>长城证券有限责任公司（以下简称长城证券）具备中国证监会批准的证券投资咨询业务资格。</a:t>
            </a:r>
          </a:p>
          <a:p>
            <a:pPr marL="0" indent="0" algn="l" eaLnBrk="0" hangingPunct="0">
              <a:lnSpc>
                <a:spcPct val="120000"/>
              </a:lnSpc>
              <a:spcBef>
                <a:spcPts val="0"/>
              </a:spcBef>
              <a:buClr>
                <a:schemeClr val="hlink"/>
              </a:buClr>
              <a:buFont typeface="Wingdings" pitchFamily="2" charset="2"/>
              <a:buNone/>
              <a:defRPr/>
            </a:pPr>
            <a:r>
              <a:rPr lang="zh-CN" altLang="en-US" sz="2000" b="0" kern="0" dirty="0" smtClean="0">
                <a:solidFill>
                  <a:schemeClr val="tx1"/>
                </a:solidFill>
                <a:latin typeface="仿宋_GB2312" pitchFamily="49" charset="-122"/>
                <a:ea typeface="仿宋_GB2312" pitchFamily="49" charset="-122"/>
              </a:rPr>
              <a:t>    本报告由长城证券向其机构或个人客户（以下简称客户）提供，除非另有说明，所有本报告的版权属于长城证券。未经长城证券事先书面授权许可，任何机构和个人不得以任何形式翻版、复制和发布，亦不得作为诉讼、仲裁、传媒及任何单位或个人引用的证明或依据，不得用于未经允许的其它任何用途。如引用、刊发，需注明出处为长城证券研究所，且不得对本报告进行有悖原意的引用、删节和修改。</a:t>
            </a:r>
          </a:p>
          <a:p>
            <a:pPr marL="0" indent="0" algn="l" eaLnBrk="0" hangingPunct="0">
              <a:lnSpc>
                <a:spcPct val="120000"/>
              </a:lnSpc>
              <a:spcBef>
                <a:spcPts val="0"/>
              </a:spcBef>
              <a:buClr>
                <a:schemeClr val="hlink"/>
              </a:buClr>
              <a:buFont typeface="Wingdings" pitchFamily="2" charset="2"/>
              <a:buNone/>
              <a:defRPr/>
            </a:pPr>
            <a:r>
              <a:rPr lang="zh-CN" altLang="en-US" sz="2000" b="0" kern="0" dirty="0" smtClean="0">
                <a:solidFill>
                  <a:schemeClr val="tx1"/>
                </a:solidFill>
                <a:latin typeface="仿宋_GB2312" pitchFamily="49" charset="-122"/>
                <a:ea typeface="仿宋_GB2312" pitchFamily="49" charset="-122"/>
              </a:rPr>
              <a:t>    本报告是基于本公司认为可靠的已公开信息，但本公司不保证信息的准确性或完整性。本报告所载的资料、工具、意见及推测只提供给客户作参考之用，并非作为或被视为出售或购买证券或其他投资标的的邀请或向他人作出邀请。在任何情况下，本报告中的信息或所表述的意见并不构成对任何人的投资建议。在任何情况下，本公司不对任何人因使用本报告中的任何内容所引致的任何损失负任何责任。</a:t>
            </a:r>
          </a:p>
          <a:p>
            <a:pPr marL="0" indent="0" algn="l" eaLnBrk="0" hangingPunct="0">
              <a:lnSpc>
                <a:spcPct val="120000"/>
              </a:lnSpc>
              <a:spcBef>
                <a:spcPts val="0"/>
              </a:spcBef>
              <a:buClr>
                <a:schemeClr val="hlink"/>
              </a:buClr>
              <a:buFont typeface="Wingdings" pitchFamily="2" charset="2"/>
              <a:buNone/>
              <a:defRPr/>
            </a:pPr>
            <a:r>
              <a:rPr lang="zh-CN" altLang="en-US" sz="2000" b="0" kern="0" dirty="0" smtClean="0">
                <a:solidFill>
                  <a:schemeClr val="tx1"/>
                </a:solidFill>
                <a:latin typeface="仿宋_GB2312" pitchFamily="49" charset="-122"/>
                <a:ea typeface="仿宋_GB2312" pitchFamily="49" charset="-122"/>
              </a:rPr>
              <a:t>    长城证券在法律允许的情况下可参与、投资或持有本报告涉及的证券或进行证券交易，或向本报告涉及的公司提供或争取提供包括投资银行业务在内的服务或业务支持。长城证券可能与本报告涉及的公司之间存在业务关系，并无需事先或在获得业务关系后通知客户。</a:t>
            </a:r>
          </a:p>
          <a:p>
            <a:pPr marL="0" indent="0" algn="l" eaLnBrk="0" hangingPunct="0">
              <a:lnSpc>
                <a:spcPct val="120000"/>
              </a:lnSpc>
              <a:spcBef>
                <a:spcPts val="0"/>
              </a:spcBef>
              <a:buClr>
                <a:schemeClr val="hlink"/>
              </a:buClr>
              <a:buFont typeface="Wingdings" pitchFamily="2" charset="2"/>
              <a:buNone/>
              <a:defRPr/>
            </a:pPr>
            <a:r>
              <a:rPr lang="zh-CN" altLang="en-US" sz="2000" b="0" kern="0" dirty="0" smtClean="0">
                <a:solidFill>
                  <a:schemeClr val="tx1"/>
                </a:solidFill>
                <a:latin typeface="仿宋_GB2312" pitchFamily="49" charset="-122"/>
                <a:ea typeface="仿宋_GB2312" pitchFamily="49" charset="-122"/>
              </a:rPr>
              <a:t>    长城证券版权所有并保留一切权利。</a:t>
            </a:r>
            <a:endParaRPr lang="zh-CN" altLang="en-US" sz="2000" dirty="0">
              <a:solidFill>
                <a:schemeClr val="tx1"/>
              </a:solidFill>
              <a:latin typeface="仿宋_GB2312" pitchFamily="49" charset="-122"/>
              <a:ea typeface="仿宋_GB2312" pitchFamily="49" charset="-122"/>
            </a:endParaRPr>
          </a:p>
        </p:txBody>
      </p:sp>
      <p:sp>
        <p:nvSpPr>
          <p:cNvPr id="11" name="TextBox 10"/>
          <p:cNvSpPr txBox="1"/>
          <p:nvPr userDrawn="1"/>
        </p:nvSpPr>
        <p:spPr>
          <a:xfrm>
            <a:off x="399973" y="517830"/>
            <a:ext cx="8546150" cy="607212"/>
          </a:xfrm>
          <a:prstGeom prst="rect">
            <a:avLst/>
          </a:prstGeom>
          <a:noFill/>
        </p:spPr>
        <p:txBody>
          <a:bodyPr wrap="square" lIns="113660" tIns="56830" rIns="113660" bIns="56830" rtlCol="0">
            <a:spAutoFit/>
          </a:bodyPr>
          <a:lstStyle/>
          <a:p>
            <a:pPr algn="l"/>
            <a:r>
              <a:rPr lang="zh-CN" altLang="en-US" sz="3200" b="1" dirty="0" smtClean="0">
                <a:solidFill>
                  <a:srgbClr val="003399"/>
                </a:solidFill>
                <a:latin typeface="仿宋_GB2312" pitchFamily="49" charset="-122"/>
                <a:ea typeface="仿宋_GB2312" pitchFamily="49" charset="-122"/>
              </a:rPr>
              <a:t>免责声明</a:t>
            </a:r>
            <a:endParaRPr lang="zh-CN" altLang="en-US" sz="3200" b="1" dirty="0">
              <a:solidFill>
                <a:srgbClr val="003399"/>
              </a:solidFill>
              <a:latin typeface="仿宋_GB2312" pitchFamily="49" charset="-122"/>
              <a:ea typeface="仿宋_GB2312"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结束页1">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r>
              <a:rPr lang="en-US" altLang="zh-CN" smtClean="0"/>
              <a:t>1</a:t>
            </a:r>
            <a:endParaRPr lang="zh-CN" altLang="en-US" dirty="0"/>
          </a:p>
        </p:txBody>
      </p:sp>
      <p:cxnSp>
        <p:nvCxnSpPr>
          <p:cNvPr id="7" name="直接连接符 6"/>
          <p:cNvCxnSpPr/>
          <p:nvPr userDrawn="1"/>
        </p:nvCxnSpPr>
        <p:spPr bwMode="auto">
          <a:xfrm flipV="1">
            <a:off x="259617" y="3751067"/>
            <a:ext cx="10555977" cy="1367"/>
          </a:xfrm>
          <a:prstGeom prst="line">
            <a:avLst/>
          </a:prstGeom>
          <a:noFill/>
          <a:ln w="101600" cap="flat" cmpd="sng" algn="ctr">
            <a:solidFill>
              <a:srgbClr val="003399">
                <a:alpha val="80000"/>
              </a:srgbClr>
            </a:solidFill>
            <a:prstDash val="solid"/>
            <a:round/>
            <a:headEnd type="none" w="med" len="med"/>
            <a:tailEnd type="none" w="med" len="med"/>
          </a:ln>
          <a:effectLst/>
        </p:spPr>
      </p:cxnSp>
      <p:sp>
        <p:nvSpPr>
          <p:cNvPr id="6" name="Rectangle 2"/>
          <p:cNvSpPr>
            <a:spLocks noChangeArrowheads="1"/>
          </p:cNvSpPr>
          <p:nvPr userDrawn="1"/>
        </p:nvSpPr>
        <p:spPr bwMode="auto">
          <a:xfrm>
            <a:off x="0" y="1408274"/>
            <a:ext cx="12992426" cy="2087067"/>
          </a:xfrm>
          <a:prstGeom prst="rect">
            <a:avLst/>
          </a:prstGeom>
          <a:noFill/>
          <a:ln w="9525" algn="ctr">
            <a:noFill/>
            <a:miter lim="800000"/>
            <a:headEnd/>
            <a:tailEnd/>
          </a:ln>
        </p:spPr>
        <p:txBody>
          <a:bodyPr lIns="136142" tIns="68072" rIns="136142" bIns="68072" anchor="ctr"/>
          <a:lstStyle/>
          <a:p>
            <a:pPr>
              <a:defRPr/>
            </a:pPr>
            <a:r>
              <a:rPr lang="zh-CN" altLang="en-US" sz="5500" i="1" dirty="0">
                <a:solidFill>
                  <a:schemeClr val="tx1">
                    <a:lumMod val="75000"/>
                  </a:schemeClr>
                </a:solidFill>
                <a:effectLst>
                  <a:outerShdw blurRad="38100" dist="38100" dir="2700000" algn="tl">
                    <a:srgbClr val="000000">
                      <a:alpha val="43137"/>
                    </a:srgbClr>
                  </a:outerShdw>
                </a:effectLst>
                <a:latin typeface="Arial" charset="0"/>
                <a:ea typeface="宋体" charset="-122"/>
              </a:rPr>
              <a:t>      </a:t>
            </a:r>
            <a:r>
              <a:rPr lang="zh-CN" altLang="en-US" sz="5500" i="1" dirty="0" smtClean="0">
                <a:solidFill>
                  <a:schemeClr val="tx1">
                    <a:lumMod val="75000"/>
                  </a:schemeClr>
                </a:solidFill>
                <a:effectLst>
                  <a:outerShdw blurRad="38100" dist="38100" dir="2700000" algn="tl">
                    <a:srgbClr val="000000">
                      <a:alpha val="43137"/>
                    </a:srgbClr>
                  </a:outerShdw>
                </a:effectLst>
                <a:latin typeface="Arial" charset="0"/>
                <a:ea typeface="宋体" charset="-122"/>
              </a:rPr>
              <a:t>   </a:t>
            </a:r>
            <a:r>
              <a:rPr lang="zh-CN" altLang="en-US" sz="5500" b="1" i="1" dirty="0" smtClean="0">
                <a:solidFill>
                  <a:srgbClr val="003399"/>
                </a:solidFill>
                <a:effectLst>
                  <a:outerShdw blurRad="38100" dist="38100" dir="2700000" algn="tl">
                    <a:srgbClr val="000000">
                      <a:alpha val="43137"/>
                    </a:srgbClr>
                  </a:outerShdw>
                </a:effectLst>
                <a:latin typeface="仿宋_GB2312" pitchFamily="49" charset="-122"/>
                <a:ea typeface="仿宋_GB2312" pitchFamily="49" charset="-122"/>
              </a:rPr>
              <a:t>长城研究</a:t>
            </a:r>
            <a:endParaRPr lang="en-US" altLang="zh-CN" sz="5500" b="1" i="1" dirty="0">
              <a:solidFill>
                <a:srgbClr val="003399"/>
              </a:solidFill>
              <a:effectLst>
                <a:outerShdw blurRad="38100" dist="38100" dir="2700000" algn="tl">
                  <a:srgbClr val="000000">
                    <a:alpha val="43137"/>
                  </a:srgbClr>
                </a:outerShdw>
              </a:effectLst>
              <a:latin typeface="仿宋_GB2312" pitchFamily="49" charset="-122"/>
              <a:ea typeface="仿宋_GB2312" pitchFamily="49" charset="-122"/>
            </a:endParaRPr>
          </a:p>
          <a:p>
            <a:pPr>
              <a:defRPr/>
            </a:pPr>
            <a:r>
              <a:rPr lang="zh-CN" altLang="en-US" sz="5500" b="1" i="1" dirty="0">
                <a:solidFill>
                  <a:srgbClr val="003399"/>
                </a:solidFill>
                <a:effectLst>
                  <a:outerShdw blurRad="38100" dist="38100" dir="2700000" algn="tl">
                    <a:srgbClr val="000000">
                      <a:alpha val="43137"/>
                    </a:srgbClr>
                  </a:outerShdw>
                </a:effectLst>
                <a:latin typeface="仿宋_GB2312" pitchFamily="49" charset="-122"/>
                <a:ea typeface="仿宋_GB2312" pitchFamily="49" charset="-122"/>
              </a:rPr>
              <a:t>                </a:t>
            </a:r>
            <a:r>
              <a:rPr lang="zh-CN" altLang="en-US" sz="5500" b="1" i="1" dirty="0" smtClean="0">
                <a:solidFill>
                  <a:srgbClr val="003399"/>
                </a:solidFill>
                <a:effectLst>
                  <a:outerShdw blurRad="38100" dist="38100" dir="2700000" algn="tl">
                    <a:srgbClr val="000000">
                      <a:alpha val="43137"/>
                    </a:srgbClr>
                  </a:outerShdw>
                </a:effectLst>
                <a:latin typeface="仿宋_GB2312" pitchFamily="49" charset="-122"/>
                <a:ea typeface="仿宋_GB2312" pitchFamily="49" charset="-122"/>
              </a:rPr>
              <a:t>与</a:t>
            </a:r>
            <a:r>
              <a:rPr lang="zh-CN" altLang="en-US" sz="5500" b="1" i="1" dirty="0">
                <a:solidFill>
                  <a:srgbClr val="003399"/>
                </a:solidFill>
                <a:effectLst>
                  <a:outerShdw blurRad="38100" dist="38100" dir="2700000" algn="tl">
                    <a:srgbClr val="000000">
                      <a:alpha val="43137"/>
                    </a:srgbClr>
                  </a:outerShdw>
                </a:effectLst>
                <a:latin typeface="仿宋_GB2312" pitchFamily="49" charset="-122"/>
                <a:ea typeface="仿宋_GB2312" pitchFamily="49" charset="-122"/>
              </a:rPr>
              <a:t>您共成长</a:t>
            </a:r>
          </a:p>
        </p:txBody>
      </p:sp>
      <p:sp>
        <p:nvSpPr>
          <p:cNvPr id="8" name="矩形 7"/>
          <p:cNvSpPr/>
          <p:nvPr userDrawn="1"/>
        </p:nvSpPr>
        <p:spPr>
          <a:xfrm>
            <a:off x="8131877" y="5393992"/>
            <a:ext cx="2777001" cy="1491690"/>
          </a:xfrm>
          <a:prstGeom prst="rect">
            <a:avLst/>
          </a:prstGeom>
        </p:spPr>
        <p:txBody>
          <a:bodyPr wrap="square" lIns="136142" tIns="68072" rIns="136142" bIns="68072">
            <a:spAutoFit/>
          </a:bodyPr>
          <a:lstStyle/>
          <a:p>
            <a:pPr fontAlgn="ctr">
              <a:spcBef>
                <a:spcPct val="50000"/>
              </a:spcBef>
              <a:defRPr/>
            </a:pPr>
            <a:r>
              <a:rPr lang="zh-CN" altLang="en-US" sz="2200" b="0" dirty="0">
                <a:solidFill>
                  <a:srgbClr val="003399"/>
                </a:solidFill>
                <a:effectLst>
                  <a:outerShdw blurRad="38100" dist="38100" dir="2700000" algn="tl">
                    <a:srgbClr val="C0C0C0"/>
                  </a:outerShdw>
                </a:effectLst>
                <a:latin typeface="仿宋_GB2312" pitchFamily="49" charset="-122"/>
                <a:ea typeface="仿宋_GB2312" pitchFamily="49" charset="-122"/>
              </a:rPr>
              <a:t>长城证券研究所  </a:t>
            </a:r>
            <a:endParaRPr lang="en-US" altLang="zh-CN" sz="2200" b="0" dirty="0">
              <a:solidFill>
                <a:srgbClr val="003399"/>
              </a:solidFill>
              <a:effectLst>
                <a:outerShdw blurRad="38100" dist="38100" dir="2700000" algn="tl">
                  <a:srgbClr val="C0C0C0"/>
                </a:outerShdw>
              </a:effectLst>
              <a:latin typeface="仿宋_GB2312" pitchFamily="49" charset="-122"/>
              <a:ea typeface="仿宋_GB2312" pitchFamily="49" charset="-122"/>
            </a:endParaRPr>
          </a:p>
          <a:p>
            <a:pPr fontAlgn="ctr">
              <a:spcBef>
                <a:spcPct val="50000"/>
              </a:spcBef>
              <a:defRPr/>
            </a:pPr>
            <a:r>
              <a:rPr lang="zh-CN" altLang="en-US" sz="2200" b="0" dirty="0" smtClean="0">
                <a:solidFill>
                  <a:srgbClr val="003399"/>
                </a:solidFill>
                <a:effectLst>
                  <a:outerShdw blurRad="38100" dist="38100" dir="2700000" algn="tl">
                    <a:srgbClr val="C0C0C0"/>
                  </a:outerShdw>
                </a:effectLst>
                <a:latin typeface="仿宋_GB2312" pitchFamily="49" charset="-122"/>
                <a:ea typeface="仿宋_GB2312" pitchFamily="49" charset="-122"/>
              </a:rPr>
              <a:t>基金研究小组</a:t>
            </a:r>
            <a:endParaRPr lang="zh-CN" altLang="en-US" sz="2200" b="0" dirty="0">
              <a:solidFill>
                <a:srgbClr val="003399"/>
              </a:solidFill>
              <a:effectLst>
                <a:outerShdw blurRad="38100" dist="38100" dir="2700000" algn="tl">
                  <a:srgbClr val="C0C0C0"/>
                </a:outerShdw>
              </a:effectLst>
              <a:latin typeface="仿宋_GB2312" pitchFamily="49" charset="-122"/>
              <a:ea typeface="仿宋_GB2312" pitchFamily="49" charset="-122"/>
            </a:endParaRPr>
          </a:p>
          <a:p>
            <a:pPr fontAlgn="ctr">
              <a:spcBef>
                <a:spcPct val="50000"/>
              </a:spcBef>
              <a:defRPr/>
            </a:pPr>
            <a:r>
              <a:rPr lang="en-US" altLang="zh-CN" sz="2200" b="0" dirty="0" smtClean="0">
                <a:solidFill>
                  <a:srgbClr val="003399"/>
                </a:solidFill>
                <a:effectLst>
                  <a:outerShdw blurRad="38100" dist="38100" dir="2700000" algn="tl">
                    <a:srgbClr val="C0C0C0"/>
                  </a:outerShdw>
                </a:effectLst>
                <a:latin typeface="仿宋_GB2312" pitchFamily="49" charset="-122"/>
                <a:ea typeface="仿宋_GB2312" pitchFamily="49" charset="-122"/>
              </a:rPr>
              <a:t>2012</a:t>
            </a:r>
            <a:r>
              <a:rPr lang="zh-CN" altLang="en-US" sz="2200" b="0" dirty="0" smtClean="0">
                <a:solidFill>
                  <a:srgbClr val="003399"/>
                </a:solidFill>
                <a:effectLst>
                  <a:outerShdw blurRad="38100" dist="38100" dir="2700000" algn="tl">
                    <a:srgbClr val="C0C0C0"/>
                  </a:outerShdw>
                </a:effectLst>
                <a:latin typeface="仿宋_GB2312" pitchFamily="49" charset="-122"/>
                <a:ea typeface="仿宋_GB2312" pitchFamily="49" charset="-122"/>
              </a:rPr>
              <a:t>年</a:t>
            </a:r>
            <a:r>
              <a:rPr lang="en-US" altLang="zh-CN" sz="2200" b="0" dirty="0" smtClean="0">
                <a:solidFill>
                  <a:srgbClr val="003399"/>
                </a:solidFill>
                <a:effectLst>
                  <a:outerShdw blurRad="38100" dist="38100" dir="2700000" algn="tl">
                    <a:srgbClr val="C0C0C0"/>
                  </a:outerShdw>
                </a:effectLst>
                <a:latin typeface="仿宋_GB2312" pitchFamily="49" charset="-122"/>
                <a:ea typeface="仿宋_GB2312" pitchFamily="49" charset="-122"/>
              </a:rPr>
              <a:t>9</a:t>
            </a:r>
            <a:r>
              <a:rPr lang="zh-CN" altLang="en-US" sz="2200" b="0" dirty="0" smtClean="0">
                <a:solidFill>
                  <a:srgbClr val="003399"/>
                </a:solidFill>
                <a:effectLst>
                  <a:outerShdw blurRad="38100" dist="38100" dir="2700000" algn="tl">
                    <a:srgbClr val="C0C0C0"/>
                  </a:outerShdw>
                </a:effectLst>
                <a:latin typeface="仿宋_GB2312" pitchFamily="49" charset="-122"/>
                <a:ea typeface="仿宋_GB2312" pitchFamily="49" charset="-122"/>
              </a:rPr>
              <a:t>月</a:t>
            </a:r>
            <a:endParaRPr lang="zh-CN" altLang="en-US" sz="2200" b="0" dirty="0">
              <a:solidFill>
                <a:srgbClr val="003399"/>
              </a:solidFill>
              <a:effectLst>
                <a:outerShdw blurRad="38100" dist="38100" dir="2700000" algn="tl">
                  <a:srgbClr val="C0C0C0"/>
                </a:outerShdw>
              </a:effectLst>
              <a:latin typeface="仿宋_GB2312" pitchFamily="49" charset="-122"/>
              <a:ea typeface="仿宋_GB2312" pitchFamily="49"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核心观点">
    <p:spTree>
      <p:nvGrpSpPr>
        <p:cNvPr id="1" name=""/>
        <p:cNvGrpSpPr/>
        <p:nvPr/>
      </p:nvGrpSpPr>
      <p:grpSpPr>
        <a:xfrm>
          <a:off x="0" y="0"/>
          <a:ext cx="0" cy="0"/>
          <a:chOff x="0" y="0"/>
          <a:chExt cx="0" cy="0"/>
        </a:xfrm>
      </p:grpSpPr>
      <p:sp>
        <p:nvSpPr>
          <p:cNvPr id="2" name="标题 1"/>
          <p:cNvSpPr>
            <a:spLocks noGrp="1"/>
          </p:cNvSpPr>
          <p:nvPr>
            <p:ph type="title"/>
          </p:nvPr>
        </p:nvSpPr>
        <p:spPr>
          <a:xfrm>
            <a:off x="467718" y="116930"/>
            <a:ext cx="10174129" cy="1064404"/>
          </a:xfrm>
        </p:spPr>
        <p:txBody>
          <a:bodyPr/>
          <a:lstStyle>
            <a:lvl1pPr algn="l">
              <a:defRPr sz="3200" b="1">
                <a:solidFill>
                  <a:srgbClr val="000099"/>
                </a:solidFill>
                <a:latin typeface="仿宋_GB2312" pitchFamily="49" charset="-122"/>
                <a:ea typeface="仿宋_GB2312" pitchFamily="49" charset="-122"/>
              </a:defRPr>
            </a:lvl1pPr>
          </a:lstStyle>
          <a:p>
            <a:r>
              <a:rPr lang="zh-CN" altLang="en-US" smtClean="0"/>
              <a:t>单击此处编辑母版标题样式</a:t>
            </a:r>
            <a:endParaRPr lang="zh-CN" altLang="en-US" dirty="0"/>
          </a:p>
        </p:txBody>
      </p:sp>
      <p:sp>
        <p:nvSpPr>
          <p:cNvPr id="4" name="内容占位符 3"/>
          <p:cNvSpPr>
            <a:spLocks noGrp="1"/>
          </p:cNvSpPr>
          <p:nvPr>
            <p:ph sz="half" idx="2"/>
          </p:nvPr>
        </p:nvSpPr>
        <p:spPr>
          <a:xfrm>
            <a:off x="667040" y="1701106"/>
            <a:ext cx="9983296" cy="5916750"/>
          </a:xfrm>
        </p:spPr>
        <p:txBody>
          <a:bodyPr/>
          <a:lstStyle>
            <a:lvl1pPr marL="0" indent="0">
              <a:lnSpc>
                <a:spcPct val="120000"/>
              </a:lnSpc>
              <a:spcBef>
                <a:spcPts val="0"/>
              </a:spcBef>
              <a:buClr>
                <a:srgbClr val="000099"/>
              </a:buClr>
              <a:buFont typeface="Wingdings" pitchFamily="2" charset="2"/>
              <a:buChar char="l"/>
              <a:defRPr sz="2200" b="0">
                <a:latin typeface="仿宋_GB2312" pitchFamily="49" charset="-122"/>
                <a:ea typeface="仿宋_GB2312" pitchFamily="49" charset="-122"/>
              </a:defRPr>
            </a:lvl1pPr>
            <a:lvl2pPr>
              <a:lnSpc>
                <a:spcPct val="120000"/>
              </a:lnSpc>
              <a:buClr>
                <a:srgbClr val="000099"/>
              </a:buClr>
              <a:buFont typeface="Wingdings" pitchFamily="2" charset="2"/>
              <a:buChar char="ü"/>
              <a:defRPr sz="2000">
                <a:latin typeface="仿宋_GB2312" pitchFamily="49" charset="-122"/>
                <a:ea typeface="仿宋_GB2312" pitchFamily="49" charset="-122"/>
              </a:defRPr>
            </a:lvl2pPr>
            <a:lvl3pPr marL="1491786" indent="-355187">
              <a:lnSpc>
                <a:spcPct val="120000"/>
              </a:lnSpc>
              <a:buFont typeface="Arial" pitchFamily="34" charset="0"/>
              <a:buChar char="•"/>
              <a:defRPr sz="1500">
                <a:latin typeface="仿宋_GB2312" pitchFamily="49" charset="-122"/>
                <a:ea typeface="仿宋_GB2312" pitchFamily="49" charset="-122"/>
              </a:defRPr>
            </a:lvl3pPr>
            <a:lvl4pPr marL="1989049" marR="0" indent="-284150" algn="l" defTabSz="1136599" rtl="0" eaLnBrk="1" fontAlgn="auto" latinLnBrk="0" hangingPunct="1">
              <a:lnSpc>
                <a:spcPct val="120000"/>
              </a:lnSpc>
              <a:spcBef>
                <a:spcPct val="20000"/>
              </a:spcBef>
              <a:spcAft>
                <a:spcPts val="0"/>
              </a:spcAft>
              <a:buClrTx/>
              <a:buSzTx/>
              <a:buFont typeface="Arial" pitchFamily="34" charset="0"/>
              <a:buChar char="–"/>
              <a:tabLst/>
              <a:defRPr sz="1500">
                <a:latin typeface="仿宋_GB2312" pitchFamily="49" charset="-122"/>
                <a:ea typeface="仿宋_GB2312" pitchFamily="49" charset="-122"/>
              </a:defRPr>
            </a:lvl4pPr>
            <a:lvl5pPr marL="2557348" marR="0" indent="-284150" algn="l" defTabSz="1136599" rtl="0" eaLnBrk="1" fontAlgn="auto" latinLnBrk="0" hangingPunct="1">
              <a:lnSpc>
                <a:spcPct val="120000"/>
              </a:lnSpc>
              <a:spcBef>
                <a:spcPct val="20000"/>
              </a:spcBef>
              <a:spcAft>
                <a:spcPts val="0"/>
              </a:spcAft>
              <a:buClrTx/>
              <a:buSzTx/>
              <a:buFont typeface="Arial" pitchFamily="34" charset="0"/>
              <a:buChar char="»"/>
              <a:tabLst/>
              <a:defRPr sz="1500">
                <a:latin typeface="仿宋_GB2312" pitchFamily="49" charset="-122"/>
                <a:ea typeface="仿宋_GB2312" pitchFamily="49" charset="-122"/>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smtClean="0"/>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sp>
        <p:nvSpPr>
          <p:cNvPr id="2" name="标题 1"/>
          <p:cNvSpPr>
            <a:spLocks noGrp="1"/>
          </p:cNvSpPr>
          <p:nvPr>
            <p:ph type="title"/>
          </p:nvPr>
        </p:nvSpPr>
        <p:spPr>
          <a:xfrm>
            <a:off x="395710" y="204654"/>
            <a:ext cx="10174129" cy="1064404"/>
          </a:xfrm>
        </p:spPr>
        <p:txBody>
          <a:bodyPr/>
          <a:lstStyle>
            <a:lvl1pPr algn="l">
              <a:defRPr sz="3200" b="1">
                <a:solidFill>
                  <a:srgbClr val="003399"/>
                </a:solidFill>
                <a:latin typeface="仿宋_GB2312" pitchFamily="49" charset="-122"/>
                <a:ea typeface="仿宋_GB2312" pitchFamily="49" charset="-122"/>
              </a:defRPr>
            </a:lvl1pPr>
          </a:lstStyle>
          <a:p>
            <a:r>
              <a:rPr lang="zh-CN" altLang="en-US" smtClean="0"/>
              <a:t>单击此处编辑母版标题样式</a:t>
            </a:r>
            <a:endParaRPr lang="zh-CN" altLang="en-US" dirty="0"/>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grpSp>
        <p:nvGrpSpPr>
          <p:cNvPr id="11" name="Group 78"/>
          <p:cNvGrpSpPr>
            <a:grpSpLocks/>
          </p:cNvGrpSpPr>
          <p:nvPr userDrawn="1"/>
        </p:nvGrpSpPr>
        <p:grpSpPr bwMode="auto">
          <a:xfrm>
            <a:off x="2627530" y="2219714"/>
            <a:ext cx="6049778" cy="721200"/>
            <a:chOff x="1373" y="1355"/>
            <a:chExt cx="3027" cy="320"/>
          </a:xfrm>
        </p:grpSpPr>
        <p:sp>
          <p:nvSpPr>
            <p:cNvPr id="12" name="AutoShape 42"/>
            <p:cNvSpPr>
              <a:spLocks noChangeArrowheads="1"/>
            </p:cNvSpPr>
            <p:nvPr/>
          </p:nvSpPr>
          <p:spPr bwMode="gray">
            <a:xfrm>
              <a:off x="1616" y="1355"/>
              <a:ext cx="2784" cy="320"/>
            </a:xfrm>
            <a:prstGeom prst="roundRect">
              <a:avLst>
                <a:gd name="adj" fmla="val 50000"/>
              </a:avLst>
            </a:prstGeom>
            <a:gradFill rotWithShape="1">
              <a:gsLst>
                <a:gs pos="0">
                  <a:schemeClr val="accent1">
                    <a:gamma/>
                    <a:tint val="0"/>
                    <a:invGamma/>
                  </a:schemeClr>
                </a:gs>
                <a:gs pos="100000">
                  <a:schemeClr val="accent1"/>
                </a:gs>
              </a:gsLst>
              <a:lin ang="0" scaled="1"/>
            </a:gradFill>
            <a:ln w="28575" algn="ctr">
              <a:solidFill>
                <a:schemeClr val="bg2"/>
              </a:solidFill>
              <a:round/>
              <a:headEnd/>
              <a:tailEnd/>
            </a:ln>
            <a:effectLst/>
          </p:spPr>
          <p:txBody>
            <a:bodyPr wrap="none" anchor="ctr"/>
            <a:lstStyle/>
            <a:p>
              <a:pPr eaLnBrk="0" fontAlgn="base" hangingPunct="0">
                <a:spcBef>
                  <a:spcPct val="0"/>
                </a:spcBef>
                <a:spcAft>
                  <a:spcPct val="0"/>
                </a:spcAft>
              </a:pPr>
              <a:r>
                <a:rPr lang="zh-CN" altLang="en-US" sz="2300" b="1" dirty="0" smtClean="0">
                  <a:solidFill>
                    <a:schemeClr val="tx1"/>
                  </a:solidFill>
                  <a:latin typeface="仿宋_GB2312" pitchFamily="49" charset="-122"/>
                  <a:ea typeface="仿宋_GB2312" pitchFamily="49" charset="-122"/>
                </a:rPr>
                <a:t>基金市场回顾</a:t>
              </a:r>
              <a:endParaRPr lang="en-US" altLang="zh-CN" sz="2300" b="1" dirty="0">
                <a:solidFill>
                  <a:schemeClr val="tx1"/>
                </a:solidFill>
                <a:latin typeface="仿宋_GB2312" pitchFamily="49" charset="-122"/>
                <a:ea typeface="仿宋_GB2312" pitchFamily="49" charset="-122"/>
              </a:endParaRPr>
            </a:p>
          </p:txBody>
        </p:sp>
        <p:grpSp>
          <p:nvGrpSpPr>
            <p:cNvPr id="13" name="Group 43"/>
            <p:cNvGrpSpPr>
              <a:grpSpLocks/>
            </p:cNvGrpSpPr>
            <p:nvPr/>
          </p:nvGrpSpPr>
          <p:grpSpPr bwMode="auto">
            <a:xfrm>
              <a:off x="1373" y="1381"/>
              <a:ext cx="288" cy="291"/>
              <a:chOff x="2078" y="1482"/>
              <a:chExt cx="1997" cy="1954"/>
            </a:xfrm>
          </p:grpSpPr>
          <p:sp>
            <p:nvSpPr>
              <p:cNvPr id="14" name="Oval 44"/>
              <p:cNvSpPr>
                <a:spLocks noChangeArrowheads="1"/>
              </p:cNvSpPr>
              <p:nvPr/>
            </p:nvSpPr>
            <p:spPr bwMode="gray">
              <a:xfrm>
                <a:off x="2078" y="1680"/>
                <a:ext cx="1617"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15" name="Oval 45"/>
              <p:cNvSpPr>
                <a:spLocks noChangeArrowheads="1"/>
              </p:cNvSpPr>
              <p:nvPr/>
            </p:nvSpPr>
            <p:spPr bwMode="gray">
              <a:xfrm>
                <a:off x="2166" y="1482"/>
                <a:ext cx="1909" cy="1954"/>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grpSp>
      </p:grpSp>
      <p:grpSp>
        <p:nvGrpSpPr>
          <p:cNvPr id="20" name="Group 79"/>
          <p:cNvGrpSpPr>
            <a:grpSpLocks/>
          </p:cNvGrpSpPr>
          <p:nvPr userDrawn="1"/>
        </p:nvGrpSpPr>
        <p:grpSpPr bwMode="auto">
          <a:xfrm>
            <a:off x="2628722" y="3283565"/>
            <a:ext cx="6070256" cy="721196"/>
            <a:chOff x="1356" y="1872"/>
            <a:chExt cx="3075" cy="320"/>
          </a:xfrm>
        </p:grpSpPr>
        <p:sp>
          <p:nvSpPr>
            <p:cNvPr id="21" name="AutoShape 41"/>
            <p:cNvSpPr>
              <a:spLocks noChangeArrowheads="1"/>
            </p:cNvSpPr>
            <p:nvPr/>
          </p:nvSpPr>
          <p:spPr bwMode="gray">
            <a:xfrm>
              <a:off x="1647" y="1872"/>
              <a:ext cx="2784" cy="320"/>
            </a:xfrm>
            <a:prstGeom prst="roundRect">
              <a:avLst>
                <a:gd name="adj" fmla="val 50000"/>
              </a:avLst>
            </a:prstGeom>
            <a:gradFill rotWithShape="1">
              <a:gsLst>
                <a:gs pos="0">
                  <a:schemeClr val="folHlink">
                    <a:gamma/>
                    <a:tint val="0"/>
                    <a:invGamma/>
                  </a:schemeClr>
                </a:gs>
                <a:gs pos="100000">
                  <a:schemeClr val="folHlink"/>
                </a:gs>
              </a:gsLst>
              <a:lin ang="0" scaled="1"/>
            </a:gradFill>
            <a:ln w="28575" algn="ctr">
              <a:solidFill>
                <a:schemeClr val="bg2"/>
              </a:solidFill>
              <a:round/>
              <a:headEnd/>
              <a:tailEnd/>
            </a:ln>
            <a:effectLst/>
          </p:spPr>
          <p:txBody>
            <a:bodyPr wrap="none" anchor="ctr"/>
            <a:lstStyle/>
            <a:p>
              <a:pPr eaLnBrk="0" fontAlgn="base" hangingPunct="0">
                <a:spcBef>
                  <a:spcPct val="0"/>
                </a:spcBef>
                <a:spcAft>
                  <a:spcPct val="0"/>
                </a:spcAft>
              </a:pPr>
              <a:r>
                <a:rPr lang="zh-CN" altLang="en-US" sz="2300" b="1" kern="1200" dirty="0" smtClean="0">
                  <a:solidFill>
                    <a:schemeClr val="tx1"/>
                  </a:solidFill>
                  <a:latin typeface="仿宋_GB2312" pitchFamily="49" charset="-122"/>
                  <a:ea typeface="仿宋_GB2312" pitchFamily="49" charset="-122"/>
                  <a:cs typeface="+mn-cs"/>
                </a:rPr>
                <a:t>大类资产配置</a:t>
              </a:r>
              <a:endParaRPr lang="en-US" altLang="zh-CN" sz="2300" b="1" kern="1200" dirty="0">
                <a:solidFill>
                  <a:schemeClr val="tx1"/>
                </a:solidFill>
                <a:latin typeface="仿宋_GB2312" pitchFamily="49" charset="-122"/>
                <a:ea typeface="仿宋_GB2312" pitchFamily="49" charset="-122"/>
                <a:cs typeface="+mn-cs"/>
              </a:endParaRPr>
            </a:p>
          </p:txBody>
        </p:sp>
        <p:grpSp>
          <p:nvGrpSpPr>
            <p:cNvPr id="22" name="Group 50"/>
            <p:cNvGrpSpPr>
              <a:grpSpLocks/>
            </p:cNvGrpSpPr>
            <p:nvPr/>
          </p:nvGrpSpPr>
          <p:grpSpPr bwMode="auto">
            <a:xfrm>
              <a:off x="1356" y="1889"/>
              <a:ext cx="279" cy="291"/>
              <a:chOff x="1987" y="1595"/>
              <a:chExt cx="1898" cy="2030"/>
            </a:xfrm>
          </p:grpSpPr>
          <p:sp>
            <p:nvSpPr>
              <p:cNvPr id="24" name="Oval 52"/>
              <p:cNvSpPr>
                <a:spLocks noChangeAspect="1" noChangeArrowheads="1"/>
              </p:cNvSpPr>
              <p:nvPr/>
            </p:nvSpPr>
            <p:spPr bwMode="gray">
              <a:xfrm>
                <a:off x="1987" y="1595"/>
                <a:ext cx="1898" cy="20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28" name="Oval 56"/>
              <p:cNvSpPr>
                <a:spLocks noChangeAspect="1" noChangeArrowheads="1"/>
              </p:cNvSpPr>
              <p:nvPr/>
            </p:nvSpPr>
            <p:spPr bwMode="gray">
              <a:xfrm>
                <a:off x="2162" y="1835"/>
                <a:ext cx="1566" cy="1560"/>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wrap="square" anchor="ctr">
                <a:spAutoFit/>
              </a:bodyPr>
              <a:lstStyle/>
              <a:p>
                <a:pPr fontAlgn="base">
                  <a:spcBef>
                    <a:spcPct val="0"/>
                  </a:spcBef>
                  <a:spcAft>
                    <a:spcPct val="0"/>
                  </a:spcAft>
                </a:pPr>
                <a:endParaRPr lang="zh-CN" altLang="en-US">
                  <a:solidFill>
                    <a:srgbClr val="000000"/>
                  </a:solidFill>
                </a:endParaRPr>
              </a:p>
            </p:txBody>
          </p:sp>
        </p:grpSp>
      </p:grpSp>
      <p:grpSp>
        <p:nvGrpSpPr>
          <p:cNvPr id="29" name="Group 80"/>
          <p:cNvGrpSpPr>
            <a:grpSpLocks/>
          </p:cNvGrpSpPr>
          <p:nvPr userDrawn="1"/>
        </p:nvGrpSpPr>
        <p:grpSpPr bwMode="auto">
          <a:xfrm>
            <a:off x="2627546" y="4221264"/>
            <a:ext cx="6072231" cy="721200"/>
            <a:chOff x="1339" y="2328"/>
            <a:chExt cx="3076" cy="320"/>
          </a:xfrm>
        </p:grpSpPr>
        <p:sp>
          <p:nvSpPr>
            <p:cNvPr id="30" name="AutoShape 40"/>
            <p:cNvSpPr>
              <a:spLocks noChangeArrowheads="1"/>
            </p:cNvSpPr>
            <p:nvPr/>
          </p:nvSpPr>
          <p:spPr bwMode="gray">
            <a:xfrm>
              <a:off x="1631" y="2328"/>
              <a:ext cx="2784" cy="320"/>
            </a:xfrm>
            <a:prstGeom prst="roundRect">
              <a:avLst>
                <a:gd name="adj" fmla="val 50000"/>
              </a:avLst>
            </a:prstGeom>
            <a:gradFill rotWithShape="1">
              <a:gsLst>
                <a:gs pos="0">
                  <a:schemeClr val="accent1">
                    <a:gamma/>
                    <a:tint val="0"/>
                    <a:invGamma/>
                  </a:schemeClr>
                </a:gs>
                <a:gs pos="100000">
                  <a:schemeClr val="accent1"/>
                </a:gs>
              </a:gsLst>
              <a:lin ang="0" scaled="1"/>
            </a:gradFill>
            <a:ln w="28575" algn="ctr">
              <a:solidFill>
                <a:schemeClr val="bg2"/>
              </a:solidFill>
              <a:round/>
              <a:headEnd/>
              <a:tailEnd/>
            </a:ln>
            <a:effectLst/>
          </p:spPr>
          <p:txBody>
            <a:bodyPr wrap="none" anchor="ctr"/>
            <a:lstStyle/>
            <a:p>
              <a:pPr marL="0" algn="l" defTabSz="1136599" rtl="0" eaLnBrk="0" fontAlgn="base" latinLnBrk="0" hangingPunct="0">
                <a:spcBef>
                  <a:spcPct val="0"/>
                </a:spcBef>
                <a:spcAft>
                  <a:spcPct val="0"/>
                </a:spcAft>
              </a:pPr>
              <a:r>
                <a:rPr lang="zh-CN" altLang="en-US" sz="2300" b="1" kern="1200" dirty="0" smtClean="0">
                  <a:solidFill>
                    <a:schemeClr val="tx1"/>
                  </a:solidFill>
                  <a:latin typeface="仿宋_GB2312" pitchFamily="49" charset="-122"/>
                  <a:ea typeface="仿宋_GB2312" pitchFamily="49" charset="-122"/>
                  <a:cs typeface="+mn-cs"/>
                </a:rPr>
                <a:t>权益类基金投资策略</a:t>
              </a:r>
              <a:endParaRPr lang="en-US" altLang="zh-CN" sz="2300" b="1" kern="1200" dirty="0">
                <a:solidFill>
                  <a:schemeClr val="tx1"/>
                </a:solidFill>
                <a:latin typeface="仿宋_GB2312" pitchFamily="49" charset="-122"/>
                <a:ea typeface="仿宋_GB2312" pitchFamily="49" charset="-122"/>
                <a:cs typeface="+mn-cs"/>
              </a:endParaRPr>
            </a:p>
          </p:txBody>
        </p:sp>
        <p:grpSp>
          <p:nvGrpSpPr>
            <p:cNvPr id="31" name="Group 57"/>
            <p:cNvGrpSpPr>
              <a:grpSpLocks/>
            </p:cNvGrpSpPr>
            <p:nvPr/>
          </p:nvGrpSpPr>
          <p:grpSpPr bwMode="auto">
            <a:xfrm>
              <a:off x="1339" y="2357"/>
              <a:ext cx="279" cy="291"/>
              <a:chOff x="1855" y="1599"/>
              <a:chExt cx="1888" cy="1975"/>
            </a:xfrm>
          </p:grpSpPr>
          <p:sp>
            <p:nvSpPr>
              <p:cNvPr id="33" name="Oval 59"/>
              <p:cNvSpPr>
                <a:spLocks noChangeAspect="1" noChangeArrowheads="1"/>
              </p:cNvSpPr>
              <p:nvPr/>
            </p:nvSpPr>
            <p:spPr bwMode="gray">
              <a:xfrm>
                <a:off x="1855" y="1599"/>
                <a:ext cx="1888" cy="1975"/>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37" name="Oval 63"/>
              <p:cNvSpPr>
                <a:spLocks noChangeAspect="1" noChangeArrowheads="1"/>
              </p:cNvSpPr>
              <p:nvPr/>
            </p:nvSpPr>
            <p:spPr bwMode="gray">
              <a:xfrm>
                <a:off x="2029" y="1836"/>
                <a:ext cx="1555" cy="151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pPr fontAlgn="base">
                  <a:spcBef>
                    <a:spcPct val="0"/>
                  </a:spcBef>
                  <a:spcAft>
                    <a:spcPct val="0"/>
                  </a:spcAft>
                </a:pPr>
                <a:endParaRPr lang="zh-CN" altLang="en-US">
                  <a:solidFill>
                    <a:srgbClr val="000000"/>
                  </a:solidFill>
                </a:endParaRPr>
              </a:p>
            </p:txBody>
          </p:sp>
        </p:grpSp>
      </p:grpSp>
      <p:grpSp>
        <p:nvGrpSpPr>
          <p:cNvPr id="38" name="Group 81"/>
          <p:cNvGrpSpPr>
            <a:grpSpLocks/>
          </p:cNvGrpSpPr>
          <p:nvPr userDrawn="1"/>
        </p:nvGrpSpPr>
        <p:grpSpPr bwMode="auto">
          <a:xfrm>
            <a:off x="2627979" y="5156663"/>
            <a:ext cx="6049344" cy="730214"/>
            <a:chOff x="1339" y="2823"/>
            <a:chExt cx="3085" cy="324"/>
          </a:xfrm>
        </p:grpSpPr>
        <p:sp>
          <p:nvSpPr>
            <p:cNvPr id="39" name="AutoShape 39"/>
            <p:cNvSpPr>
              <a:spLocks noChangeArrowheads="1"/>
            </p:cNvSpPr>
            <p:nvPr/>
          </p:nvSpPr>
          <p:spPr bwMode="gray">
            <a:xfrm>
              <a:off x="1640" y="2823"/>
              <a:ext cx="2784" cy="320"/>
            </a:xfrm>
            <a:prstGeom prst="roundRect">
              <a:avLst>
                <a:gd name="adj" fmla="val 50000"/>
              </a:avLst>
            </a:prstGeom>
            <a:gradFill rotWithShape="1">
              <a:gsLst>
                <a:gs pos="0">
                  <a:schemeClr val="folHlink">
                    <a:gamma/>
                    <a:tint val="0"/>
                    <a:invGamma/>
                  </a:schemeClr>
                </a:gs>
                <a:gs pos="100000">
                  <a:schemeClr val="folHlink"/>
                </a:gs>
              </a:gsLst>
              <a:lin ang="0" scaled="1"/>
            </a:gradFill>
            <a:ln w="28575" algn="ctr">
              <a:solidFill>
                <a:schemeClr val="bg2"/>
              </a:solidFill>
              <a:round/>
              <a:headEnd/>
              <a:tailEnd/>
            </a:ln>
            <a:effectLst/>
          </p:spPr>
          <p:txBody>
            <a:bodyPr wrap="none" anchor="ctr"/>
            <a:lstStyle/>
            <a:p>
              <a:pPr marL="0" algn="l" defTabSz="1136599" rtl="0" eaLnBrk="0" fontAlgn="base" latinLnBrk="0" hangingPunct="0">
                <a:spcBef>
                  <a:spcPct val="0"/>
                </a:spcBef>
                <a:spcAft>
                  <a:spcPct val="0"/>
                </a:spcAft>
              </a:pPr>
              <a:r>
                <a:rPr lang="zh-CN" altLang="en-US" sz="2300" b="1" kern="1200" dirty="0" smtClean="0">
                  <a:solidFill>
                    <a:schemeClr val="tx1"/>
                  </a:solidFill>
                  <a:latin typeface="仿宋_GB2312" pitchFamily="49" charset="-122"/>
                  <a:ea typeface="仿宋_GB2312" pitchFamily="49" charset="-122"/>
                  <a:cs typeface="+mn-cs"/>
                </a:rPr>
                <a:t>固定收益类基金投资策略</a:t>
              </a:r>
              <a:endParaRPr lang="en-US" altLang="zh-CN" sz="2300" b="1" kern="1200" dirty="0">
                <a:solidFill>
                  <a:schemeClr val="tx1"/>
                </a:solidFill>
                <a:latin typeface="仿宋_GB2312" pitchFamily="49" charset="-122"/>
                <a:ea typeface="仿宋_GB2312" pitchFamily="49" charset="-122"/>
                <a:cs typeface="+mn-cs"/>
              </a:endParaRPr>
            </a:p>
          </p:txBody>
        </p:sp>
        <p:grpSp>
          <p:nvGrpSpPr>
            <p:cNvPr id="40" name="Group 64"/>
            <p:cNvGrpSpPr>
              <a:grpSpLocks/>
            </p:cNvGrpSpPr>
            <p:nvPr/>
          </p:nvGrpSpPr>
          <p:grpSpPr bwMode="auto">
            <a:xfrm>
              <a:off x="1339" y="2856"/>
              <a:ext cx="281" cy="291"/>
              <a:chOff x="1857" y="1611"/>
              <a:chExt cx="1881" cy="1956"/>
            </a:xfrm>
          </p:grpSpPr>
          <p:sp>
            <p:nvSpPr>
              <p:cNvPr id="41" name="Oval 6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42" name="Oval 66"/>
              <p:cNvSpPr>
                <a:spLocks noChangeAspect="1" noChangeArrowheads="1"/>
              </p:cNvSpPr>
              <p:nvPr/>
            </p:nvSpPr>
            <p:spPr bwMode="gray">
              <a:xfrm>
                <a:off x="1857" y="1611"/>
                <a:ext cx="1881" cy="195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46" name="Oval 70"/>
              <p:cNvSpPr>
                <a:spLocks noChangeAspect="1" noChangeArrowheads="1"/>
              </p:cNvSpPr>
              <p:nvPr/>
            </p:nvSpPr>
            <p:spPr bwMode="gray">
              <a:xfrm>
                <a:off x="2029" y="1821"/>
                <a:ext cx="1548" cy="1503"/>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pPr fontAlgn="base">
                  <a:spcBef>
                    <a:spcPct val="0"/>
                  </a:spcBef>
                  <a:spcAft>
                    <a:spcPct val="0"/>
                  </a:spcAft>
                </a:pPr>
                <a:endParaRPr lang="zh-CN" altLang="en-US">
                  <a:solidFill>
                    <a:srgbClr val="000000"/>
                  </a:solidFill>
                </a:endParaRPr>
              </a:p>
            </p:txBody>
          </p:sp>
        </p:grpSp>
      </p:grpSp>
      <p:sp>
        <p:nvSpPr>
          <p:cNvPr id="56" name="Oval 49"/>
          <p:cNvSpPr>
            <a:spLocks noChangeAspect="1" noChangeArrowheads="1"/>
          </p:cNvSpPr>
          <p:nvPr userDrawn="1"/>
        </p:nvSpPr>
        <p:spPr bwMode="gray">
          <a:xfrm>
            <a:off x="2699966" y="2349179"/>
            <a:ext cx="453600" cy="504000"/>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wrap="square" anchor="ctr">
            <a:spAutoFit/>
          </a:bodyPr>
          <a:lstStyle/>
          <a:p>
            <a:pPr fontAlgn="base">
              <a:spcBef>
                <a:spcPct val="0"/>
              </a:spcBef>
              <a:spcAft>
                <a:spcPct val="0"/>
              </a:spcAft>
            </a:pPr>
            <a:endParaRPr lang="zh-CN"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_2">
    <p:spTree>
      <p:nvGrpSpPr>
        <p:cNvPr id="1" name=""/>
        <p:cNvGrpSpPr/>
        <p:nvPr/>
      </p:nvGrpSpPr>
      <p:grpSpPr>
        <a:xfrm>
          <a:off x="0" y="0"/>
          <a:ext cx="0" cy="0"/>
          <a:chOff x="0" y="0"/>
          <a:chExt cx="0" cy="0"/>
        </a:xfrm>
      </p:grpSpPr>
      <p:sp>
        <p:nvSpPr>
          <p:cNvPr id="2" name="标题 1"/>
          <p:cNvSpPr>
            <a:spLocks noGrp="1"/>
          </p:cNvSpPr>
          <p:nvPr>
            <p:ph type="title"/>
          </p:nvPr>
        </p:nvSpPr>
        <p:spPr>
          <a:xfrm>
            <a:off x="395710" y="188938"/>
            <a:ext cx="10174129" cy="1064404"/>
          </a:xfrm>
        </p:spPr>
        <p:txBody>
          <a:bodyPr/>
          <a:lstStyle>
            <a:lvl1pPr algn="l">
              <a:defRPr sz="3200" b="1">
                <a:solidFill>
                  <a:srgbClr val="003399"/>
                </a:solidFill>
                <a:latin typeface="仿宋_GB2312" pitchFamily="49" charset="-122"/>
                <a:ea typeface="仿宋_GB2312" pitchFamily="49" charset="-122"/>
              </a:defRPr>
            </a:lvl1pPr>
          </a:lstStyle>
          <a:p>
            <a:r>
              <a:rPr lang="zh-CN" altLang="en-US" smtClean="0"/>
              <a:t>单击此处编辑母版标题样式</a:t>
            </a:r>
            <a:endParaRPr lang="zh-CN" altLang="en-US" dirty="0"/>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6" name="Text Box 44"/>
          <p:cNvSpPr txBox="1">
            <a:spLocks noChangeArrowheads="1"/>
          </p:cNvSpPr>
          <p:nvPr userDrawn="1"/>
        </p:nvSpPr>
        <p:spPr bwMode="black">
          <a:xfrm>
            <a:off x="399973" y="4010335"/>
            <a:ext cx="2068583" cy="1145821"/>
          </a:xfrm>
          <a:prstGeom prst="rect">
            <a:avLst/>
          </a:prstGeom>
          <a:noFill/>
          <a:ln w="9525" algn="ctr">
            <a:noFill/>
            <a:miter lim="800000"/>
            <a:headEnd/>
            <a:tailEnd/>
          </a:ln>
          <a:effectLst/>
        </p:spPr>
        <p:txBody>
          <a:bodyPr lIns="113660" tIns="56830" rIns="113660" bIns="56830">
            <a:spAutoFit/>
          </a:bodyPr>
          <a:lstStyle/>
          <a:p>
            <a:pPr algn="ctr" fontAlgn="base">
              <a:spcBef>
                <a:spcPct val="50000"/>
              </a:spcBef>
              <a:spcAft>
                <a:spcPct val="0"/>
              </a:spcAft>
            </a:pPr>
            <a:r>
              <a:rPr lang="en-US" altLang="zh-CN" sz="3500" b="1" dirty="0">
                <a:solidFill>
                  <a:srgbClr val="080808"/>
                </a:solidFill>
                <a:effectLst>
                  <a:outerShdw blurRad="38100" dist="38100" dir="2700000" algn="tl">
                    <a:srgbClr val="C0C0C0"/>
                  </a:outerShdw>
                </a:effectLst>
                <a:ea typeface="宋体" charset="-122"/>
              </a:rPr>
              <a:t> </a:t>
            </a:r>
            <a:r>
              <a:rPr lang="en-US" altLang="zh-CN" sz="3200" b="1" dirty="0" smtClean="0">
                <a:solidFill>
                  <a:srgbClr val="080808"/>
                </a:solidFill>
                <a:effectLst>
                  <a:outerShdw blurRad="38100" dist="38100" dir="2700000" algn="tl">
                    <a:srgbClr val="C0C0C0"/>
                  </a:outerShdw>
                </a:effectLst>
                <a:latin typeface="仿宋_GB2312" pitchFamily="49" charset="-122"/>
                <a:ea typeface="仿宋_GB2312" pitchFamily="49" charset="-122"/>
              </a:rPr>
              <a:t>Content Title</a:t>
            </a:r>
            <a:endParaRPr lang="en-US" altLang="zh-CN" sz="3200" b="1" dirty="0">
              <a:solidFill>
                <a:srgbClr val="080808"/>
              </a:solidFill>
              <a:effectLst>
                <a:outerShdw blurRad="38100" dist="38100" dir="2700000" algn="tl">
                  <a:srgbClr val="C0C0C0"/>
                </a:outerShdw>
              </a:effectLst>
              <a:latin typeface="仿宋_GB2312" pitchFamily="49" charset="-122"/>
              <a:ea typeface="仿宋_GB2312" pitchFamily="49" charset="-122"/>
            </a:endParaRPr>
          </a:p>
        </p:txBody>
      </p:sp>
      <p:sp>
        <p:nvSpPr>
          <p:cNvPr id="69" name="AutoShape 4"/>
          <p:cNvSpPr>
            <a:spLocks noChangeArrowheads="1"/>
          </p:cNvSpPr>
          <p:nvPr userDrawn="1"/>
        </p:nvSpPr>
        <p:spPr bwMode="gray">
          <a:xfrm>
            <a:off x="3140738" y="6542457"/>
            <a:ext cx="5463884" cy="636058"/>
          </a:xfrm>
          <a:prstGeom prst="roundRect">
            <a:avLst>
              <a:gd name="adj" fmla="val 50000"/>
            </a:avLst>
          </a:prstGeom>
          <a:noFill/>
          <a:ln w="28575" algn="ctr">
            <a:solidFill>
              <a:schemeClr val="accent1">
                <a:lumMod val="60000"/>
                <a:lumOff val="40000"/>
              </a:schemeClr>
            </a:solidFill>
            <a:round/>
            <a:headEnd/>
            <a:tailEnd/>
          </a:ln>
          <a:effectLst/>
        </p:spPr>
        <p:txBody>
          <a:bodyPr wrap="none" lIns="113660" tIns="56830" rIns="113660" bIns="56830" anchor="ctr"/>
          <a:lstStyle/>
          <a:p>
            <a:pPr marL="0" algn="l" defTabSz="1136599" rtl="0" eaLnBrk="0" fontAlgn="base" latinLnBrk="0" hangingPunct="0">
              <a:spcBef>
                <a:spcPct val="0"/>
              </a:spcBef>
              <a:spcAft>
                <a:spcPct val="0"/>
              </a:spcAft>
            </a:pPr>
            <a:r>
              <a:rPr lang="en-US" altLang="zh-CN" sz="2300" b="1" kern="1200" dirty="0">
                <a:solidFill>
                  <a:srgbClr val="000000"/>
                </a:solidFill>
                <a:latin typeface="仿宋_GB2312" pitchFamily="49" charset="-122"/>
                <a:ea typeface="仿宋_GB2312" pitchFamily="49" charset="-122"/>
                <a:cs typeface="+mn-cs"/>
              </a:rPr>
              <a:t>Click to add Title</a:t>
            </a:r>
          </a:p>
        </p:txBody>
      </p:sp>
      <p:sp>
        <p:nvSpPr>
          <p:cNvPr id="70" name="AutoShape 5"/>
          <p:cNvSpPr>
            <a:spLocks noChangeArrowheads="1"/>
          </p:cNvSpPr>
          <p:nvPr userDrawn="1"/>
        </p:nvSpPr>
        <p:spPr bwMode="gray">
          <a:xfrm>
            <a:off x="3636070" y="5373514"/>
            <a:ext cx="5463884" cy="636058"/>
          </a:xfrm>
          <a:prstGeom prst="roundRect">
            <a:avLst>
              <a:gd name="adj" fmla="val 50000"/>
            </a:avLst>
          </a:prstGeom>
          <a:noFill/>
          <a:ln w="28575" algn="ctr">
            <a:solidFill>
              <a:schemeClr val="accent1">
                <a:lumMod val="60000"/>
                <a:lumOff val="40000"/>
              </a:schemeClr>
            </a:solidFill>
            <a:round/>
            <a:headEnd/>
            <a:tailEnd/>
          </a:ln>
          <a:effectLst/>
        </p:spPr>
        <p:txBody>
          <a:bodyPr wrap="none" lIns="113660" tIns="56830" rIns="113660" bIns="56830" anchor="ctr"/>
          <a:lstStyle/>
          <a:p>
            <a:pPr marL="0" algn="l" defTabSz="1136599" rtl="0" eaLnBrk="0" fontAlgn="base" latinLnBrk="0" hangingPunct="0">
              <a:spcBef>
                <a:spcPct val="0"/>
              </a:spcBef>
              <a:spcAft>
                <a:spcPct val="0"/>
              </a:spcAft>
            </a:pPr>
            <a:r>
              <a:rPr lang="en-US" altLang="zh-CN" sz="2300" b="1" kern="1200" dirty="0">
                <a:solidFill>
                  <a:srgbClr val="000000"/>
                </a:solidFill>
                <a:latin typeface="仿宋_GB2312" pitchFamily="49" charset="-122"/>
                <a:ea typeface="仿宋_GB2312" pitchFamily="49" charset="-122"/>
                <a:cs typeface="+mn-cs"/>
              </a:rPr>
              <a:t>Click to add Title</a:t>
            </a:r>
          </a:p>
        </p:txBody>
      </p:sp>
      <p:sp>
        <p:nvSpPr>
          <p:cNvPr id="71" name="AutoShape 6"/>
          <p:cNvSpPr>
            <a:spLocks noChangeArrowheads="1"/>
          </p:cNvSpPr>
          <p:nvPr userDrawn="1"/>
        </p:nvSpPr>
        <p:spPr bwMode="gray">
          <a:xfrm>
            <a:off x="3693801" y="4203234"/>
            <a:ext cx="5463884" cy="636058"/>
          </a:xfrm>
          <a:prstGeom prst="roundRect">
            <a:avLst>
              <a:gd name="adj" fmla="val 50000"/>
            </a:avLst>
          </a:prstGeom>
          <a:noFill/>
          <a:ln w="28575" algn="ctr">
            <a:solidFill>
              <a:schemeClr val="accent1">
                <a:lumMod val="60000"/>
                <a:lumOff val="40000"/>
              </a:schemeClr>
            </a:solidFill>
            <a:round/>
            <a:headEnd/>
            <a:tailEnd/>
          </a:ln>
          <a:effectLst/>
        </p:spPr>
        <p:txBody>
          <a:bodyPr wrap="none" lIns="113660" tIns="56830" rIns="113660" bIns="56830" anchor="ctr"/>
          <a:lstStyle/>
          <a:p>
            <a:pPr eaLnBrk="0" fontAlgn="base" hangingPunct="0">
              <a:spcBef>
                <a:spcPct val="0"/>
              </a:spcBef>
              <a:spcAft>
                <a:spcPct val="0"/>
              </a:spcAft>
            </a:pPr>
            <a:r>
              <a:rPr lang="en-US" altLang="zh-CN" sz="2300" b="1" kern="1200" dirty="0">
                <a:solidFill>
                  <a:srgbClr val="000000"/>
                </a:solidFill>
                <a:latin typeface="仿宋_GB2312" pitchFamily="49" charset="-122"/>
                <a:ea typeface="仿宋_GB2312" pitchFamily="49" charset="-122"/>
                <a:cs typeface="+mn-cs"/>
              </a:rPr>
              <a:t>Click to add Title</a:t>
            </a:r>
          </a:p>
        </p:txBody>
      </p:sp>
      <p:sp>
        <p:nvSpPr>
          <p:cNvPr id="72" name="AutoShape 7"/>
          <p:cNvSpPr>
            <a:spLocks noChangeArrowheads="1"/>
          </p:cNvSpPr>
          <p:nvPr userDrawn="1"/>
        </p:nvSpPr>
        <p:spPr bwMode="gray">
          <a:xfrm>
            <a:off x="3428770" y="3081272"/>
            <a:ext cx="5463884" cy="636058"/>
          </a:xfrm>
          <a:prstGeom prst="roundRect">
            <a:avLst>
              <a:gd name="adj" fmla="val 50000"/>
            </a:avLst>
          </a:prstGeom>
          <a:noFill/>
          <a:ln w="28575" algn="ctr">
            <a:solidFill>
              <a:schemeClr val="accent1">
                <a:lumMod val="60000"/>
                <a:lumOff val="40000"/>
              </a:schemeClr>
            </a:solidFill>
            <a:round/>
            <a:headEnd/>
            <a:tailEnd/>
          </a:ln>
          <a:effectLst/>
        </p:spPr>
        <p:txBody>
          <a:bodyPr wrap="none" lIns="113660" tIns="56830" rIns="113660" bIns="56830" anchor="ctr"/>
          <a:lstStyle/>
          <a:p>
            <a:pPr eaLnBrk="0" fontAlgn="base" hangingPunct="0">
              <a:spcBef>
                <a:spcPct val="0"/>
              </a:spcBef>
              <a:spcAft>
                <a:spcPct val="0"/>
              </a:spcAft>
            </a:pPr>
            <a:r>
              <a:rPr lang="en-US" altLang="zh-CN" sz="2300" b="1" kern="1200" dirty="0">
                <a:solidFill>
                  <a:srgbClr val="000000"/>
                </a:solidFill>
                <a:latin typeface="仿宋_GB2312" pitchFamily="49" charset="-122"/>
                <a:ea typeface="仿宋_GB2312" pitchFamily="49" charset="-122"/>
                <a:cs typeface="+mn-cs"/>
              </a:rPr>
              <a:t>Click to add Title</a:t>
            </a:r>
          </a:p>
        </p:txBody>
      </p:sp>
      <p:sp>
        <p:nvSpPr>
          <p:cNvPr id="73" name="AutoShape 8"/>
          <p:cNvSpPr>
            <a:spLocks noChangeArrowheads="1"/>
          </p:cNvSpPr>
          <p:nvPr userDrawn="1"/>
        </p:nvSpPr>
        <p:spPr bwMode="gray">
          <a:xfrm>
            <a:off x="2339926" y="2001152"/>
            <a:ext cx="5463884" cy="636058"/>
          </a:xfrm>
          <a:prstGeom prst="roundRect">
            <a:avLst>
              <a:gd name="adj" fmla="val 50000"/>
            </a:avLst>
          </a:prstGeom>
          <a:noFill/>
          <a:ln w="28575" algn="ctr">
            <a:solidFill>
              <a:schemeClr val="accent1">
                <a:lumMod val="60000"/>
                <a:lumOff val="40000"/>
              </a:schemeClr>
            </a:solidFill>
            <a:round/>
            <a:headEnd/>
            <a:tailEnd/>
          </a:ln>
          <a:effectLst/>
        </p:spPr>
        <p:txBody>
          <a:bodyPr wrap="none" lIns="113660" tIns="56830" rIns="113660" bIns="56830" anchor="ctr"/>
          <a:lstStyle/>
          <a:p>
            <a:pPr eaLnBrk="0" fontAlgn="base" hangingPunct="0">
              <a:spcBef>
                <a:spcPct val="0"/>
              </a:spcBef>
              <a:spcAft>
                <a:spcPct val="0"/>
              </a:spcAft>
            </a:pPr>
            <a:r>
              <a:rPr lang="en-US" altLang="zh-CN" sz="2300" b="1" dirty="0">
                <a:solidFill>
                  <a:srgbClr val="000000"/>
                </a:solidFill>
                <a:latin typeface="仿宋_GB2312" pitchFamily="49" charset="-122"/>
                <a:ea typeface="仿宋_GB2312" pitchFamily="49" charset="-122"/>
              </a:rPr>
              <a:t>Click to add Title</a:t>
            </a:r>
          </a:p>
        </p:txBody>
      </p:sp>
      <p:grpSp>
        <p:nvGrpSpPr>
          <p:cNvPr id="74" name="Group 9"/>
          <p:cNvGrpSpPr>
            <a:grpSpLocks noChangeAspect="1"/>
          </p:cNvGrpSpPr>
          <p:nvPr userDrawn="1"/>
        </p:nvGrpSpPr>
        <p:grpSpPr bwMode="auto">
          <a:xfrm>
            <a:off x="1763862" y="2061288"/>
            <a:ext cx="575922" cy="575922"/>
            <a:chOff x="2170" y="1680"/>
            <a:chExt cx="2130" cy="2106"/>
          </a:xfrm>
        </p:grpSpPr>
        <p:sp>
          <p:nvSpPr>
            <p:cNvPr id="76" name="Oval 11"/>
            <p:cNvSpPr>
              <a:spLocks noChangeAspect="1" noChangeArrowheads="1"/>
            </p:cNvSpPr>
            <p:nvPr/>
          </p:nvSpPr>
          <p:spPr bwMode="gray">
            <a:xfrm>
              <a:off x="2170" y="1680"/>
              <a:ext cx="2130" cy="2106"/>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80" name="Oval 15"/>
            <p:cNvSpPr>
              <a:spLocks noChangeAspect="1" noChangeArrowheads="1"/>
            </p:cNvSpPr>
            <p:nvPr/>
          </p:nvSpPr>
          <p:spPr bwMode="gray">
            <a:xfrm>
              <a:off x="2429" y="1939"/>
              <a:ext cx="1605" cy="1584"/>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pPr fontAlgn="base">
                <a:spcBef>
                  <a:spcPct val="0"/>
                </a:spcBef>
                <a:spcAft>
                  <a:spcPct val="0"/>
                </a:spcAft>
              </a:pPr>
              <a:endParaRPr lang="zh-CN" altLang="en-US">
                <a:solidFill>
                  <a:srgbClr val="000000"/>
                </a:solidFill>
              </a:endParaRPr>
            </a:p>
          </p:txBody>
        </p:sp>
      </p:grpSp>
      <p:grpSp>
        <p:nvGrpSpPr>
          <p:cNvPr id="81" name="Group 16"/>
          <p:cNvGrpSpPr>
            <a:grpSpLocks noChangeAspect="1"/>
          </p:cNvGrpSpPr>
          <p:nvPr userDrawn="1"/>
        </p:nvGrpSpPr>
        <p:grpSpPr bwMode="auto">
          <a:xfrm>
            <a:off x="2843860" y="3185230"/>
            <a:ext cx="576000" cy="576000"/>
            <a:chOff x="2014" y="1680"/>
            <a:chExt cx="1615" cy="2310"/>
          </a:xfrm>
        </p:grpSpPr>
        <p:sp>
          <p:nvSpPr>
            <p:cNvPr id="82" name="Oval 17"/>
            <p:cNvSpPr>
              <a:spLocks noChangeAspect="1" noChangeArrowheads="1"/>
            </p:cNvSpPr>
            <p:nvPr/>
          </p:nvSpPr>
          <p:spPr bwMode="gray">
            <a:xfrm>
              <a:off x="2014" y="1680"/>
              <a:ext cx="1615" cy="231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87" name="Oval 22"/>
            <p:cNvSpPr>
              <a:spLocks noChangeArrowheads="1"/>
            </p:cNvSpPr>
            <p:nvPr/>
          </p:nvSpPr>
          <p:spPr bwMode="gray">
            <a:xfrm>
              <a:off x="2216" y="1939"/>
              <a:ext cx="1221" cy="1733"/>
            </a:xfrm>
            <a:prstGeom prst="ellipse">
              <a:avLst/>
            </a:prstGeom>
            <a:gradFill rotWithShape="1">
              <a:gsLst>
                <a:gs pos="0">
                  <a:schemeClr val="accent2"/>
                </a:gs>
                <a:gs pos="100000">
                  <a:schemeClr val="accent2">
                    <a:gamma/>
                    <a:shade val="48627"/>
                    <a:invGamma/>
                  </a:schemeClr>
                </a:gs>
              </a:gsLst>
              <a:lin ang="2700000" scaled="1"/>
            </a:gradFill>
            <a:ln w="38100" algn="ctr">
              <a:noFill/>
              <a:round/>
              <a:headEnd/>
              <a:tailEnd/>
            </a:ln>
            <a:effectLst/>
          </p:spPr>
          <p:txBody>
            <a:bodyPr anchor="ctr">
              <a:spAutoFit/>
            </a:bodyPr>
            <a:lstStyle/>
            <a:p>
              <a:pPr fontAlgn="base">
                <a:spcBef>
                  <a:spcPct val="0"/>
                </a:spcBef>
                <a:spcAft>
                  <a:spcPct val="0"/>
                </a:spcAft>
              </a:pPr>
              <a:endParaRPr lang="zh-CN" altLang="en-US">
                <a:solidFill>
                  <a:srgbClr val="000000"/>
                </a:solidFill>
              </a:endParaRPr>
            </a:p>
          </p:txBody>
        </p:sp>
      </p:grpSp>
      <p:grpSp>
        <p:nvGrpSpPr>
          <p:cNvPr id="88" name="Group 23"/>
          <p:cNvGrpSpPr>
            <a:grpSpLocks/>
          </p:cNvGrpSpPr>
          <p:nvPr userDrawn="1"/>
        </p:nvGrpSpPr>
        <p:grpSpPr bwMode="auto">
          <a:xfrm>
            <a:off x="3222778" y="4357310"/>
            <a:ext cx="576022" cy="575998"/>
            <a:chOff x="2078" y="1680"/>
            <a:chExt cx="1975" cy="1950"/>
          </a:xfrm>
        </p:grpSpPr>
        <p:sp>
          <p:nvSpPr>
            <p:cNvPr id="89" name="Oval 24"/>
            <p:cNvSpPr>
              <a:spLocks noChangeArrowheads="1"/>
            </p:cNvSpPr>
            <p:nvPr/>
          </p:nvSpPr>
          <p:spPr bwMode="gray">
            <a:xfrm>
              <a:off x="2078" y="1680"/>
              <a:ext cx="1975" cy="1950"/>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94" name="Oval 29"/>
            <p:cNvSpPr>
              <a:spLocks noChangeArrowheads="1"/>
            </p:cNvSpPr>
            <p:nvPr/>
          </p:nvSpPr>
          <p:spPr bwMode="gray">
            <a:xfrm>
              <a:off x="2261" y="1939"/>
              <a:ext cx="1494" cy="1475"/>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fontAlgn="base">
                <a:spcBef>
                  <a:spcPct val="0"/>
                </a:spcBef>
                <a:spcAft>
                  <a:spcPct val="0"/>
                </a:spcAft>
              </a:pPr>
              <a:endParaRPr lang="zh-CN" altLang="en-US">
                <a:solidFill>
                  <a:srgbClr val="000000"/>
                </a:solidFill>
              </a:endParaRPr>
            </a:p>
          </p:txBody>
        </p:sp>
      </p:grpSp>
      <p:grpSp>
        <p:nvGrpSpPr>
          <p:cNvPr id="95" name="Group 30"/>
          <p:cNvGrpSpPr>
            <a:grpSpLocks/>
          </p:cNvGrpSpPr>
          <p:nvPr userDrawn="1"/>
        </p:nvGrpSpPr>
        <p:grpSpPr bwMode="auto">
          <a:xfrm>
            <a:off x="3060006" y="5445434"/>
            <a:ext cx="576022" cy="575997"/>
            <a:chOff x="1983" y="1701"/>
            <a:chExt cx="1975" cy="1950"/>
          </a:xfrm>
        </p:grpSpPr>
        <p:sp>
          <p:nvSpPr>
            <p:cNvPr id="97" name="Oval 32"/>
            <p:cNvSpPr>
              <a:spLocks noChangeArrowheads="1"/>
            </p:cNvSpPr>
            <p:nvPr userDrawn="1"/>
          </p:nvSpPr>
          <p:spPr bwMode="gray">
            <a:xfrm>
              <a:off x="1983" y="1701"/>
              <a:ext cx="1975" cy="195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101" name="Oval 36"/>
            <p:cNvSpPr>
              <a:spLocks noChangeArrowheads="1"/>
            </p:cNvSpPr>
            <p:nvPr/>
          </p:nvSpPr>
          <p:spPr bwMode="gray">
            <a:xfrm>
              <a:off x="2230" y="1945"/>
              <a:ext cx="1494" cy="1463"/>
            </a:xfrm>
            <a:prstGeom prst="ellipse">
              <a:avLst/>
            </a:prstGeom>
            <a:gradFill rotWithShape="1">
              <a:gsLst>
                <a:gs pos="0">
                  <a:schemeClr val="folHlink"/>
                </a:gs>
                <a:gs pos="100000">
                  <a:schemeClr val="folHlink">
                    <a:gamma/>
                    <a:shade val="48627"/>
                    <a:invGamma/>
                  </a:schemeClr>
                </a:gs>
              </a:gsLst>
              <a:lin ang="2700000" scaled="1"/>
            </a:gradFill>
            <a:ln w="38100" algn="ctr">
              <a:noFill/>
              <a:round/>
              <a:headEnd/>
              <a:tailEnd/>
            </a:ln>
            <a:effectLst/>
          </p:spPr>
          <p:txBody>
            <a:bodyPr anchor="ctr">
              <a:spAutoFit/>
            </a:bodyPr>
            <a:lstStyle/>
            <a:p>
              <a:pPr fontAlgn="base">
                <a:spcBef>
                  <a:spcPct val="0"/>
                </a:spcBef>
                <a:spcAft>
                  <a:spcPct val="0"/>
                </a:spcAft>
              </a:pPr>
              <a:endParaRPr lang="zh-CN" altLang="en-US">
                <a:solidFill>
                  <a:srgbClr val="000000"/>
                </a:solidFill>
              </a:endParaRPr>
            </a:p>
          </p:txBody>
        </p:sp>
      </p:grpSp>
      <p:grpSp>
        <p:nvGrpSpPr>
          <p:cNvPr id="102" name="Group 37"/>
          <p:cNvGrpSpPr>
            <a:grpSpLocks/>
          </p:cNvGrpSpPr>
          <p:nvPr userDrawn="1"/>
        </p:nvGrpSpPr>
        <p:grpSpPr bwMode="auto">
          <a:xfrm>
            <a:off x="2556109" y="6597723"/>
            <a:ext cx="576001" cy="575998"/>
            <a:chOff x="2150" y="1634"/>
            <a:chExt cx="2116" cy="1950"/>
          </a:xfrm>
        </p:grpSpPr>
        <p:sp>
          <p:nvSpPr>
            <p:cNvPr id="104" name="Oval 39"/>
            <p:cNvSpPr>
              <a:spLocks noChangeArrowheads="1"/>
            </p:cNvSpPr>
            <p:nvPr/>
          </p:nvSpPr>
          <p:spPr bwMode="gray">
            <a:xfrm>
              <a:off x="2150" y="1634"/>
              <a:ext cx="2116" cy="195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pPr fontAlgn="base">
                <a:spcBef>
                  <a:spcPct val="0"/>
                </a:spcBef>
                <a:spcAft>
                  <a:spcPct val="0"/>
                </a:spcAft>
              </a:pPr>
              <a:endParaRPr lang="zh-CN" altLang="en-US">
                <a:solidFill>
                  <a:srgbClr val="000000"/>
                </a:solidFill>
              </a:endParaRPr>
            </a:p>
          </p:txBody>
        </p:sp>
        <p:sp>
          <p:nvSpPr>
            <p:cNvPr id="108" name="Oval 43"/>
            <p:cNvSpPr>
              <a:spLocks noChangeArrowheads="1"/>
            </p:cNvSpPr>
            <p:nvPr/>
          </p:nvSpPr>
          <p:spPr bwMode="gray">
            <a:xfrm>
              <a:off x="2337" y="1878"/>
              <a:ext cx="1600" cy="1463"/>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pPr fontAlgn="base">
                <a:spcBef>
                  <a:spcPct val="0"/>
                </a:spcBef>
                <a:spcAft>
                  <a:spcPct val="0"/>
                </a:spcAft>
              </a:pPr>
              <a:endParaRPr lang="zh-CN" altLang="en-US">
                <a:solidFill>
                  <a:srgbClr val="000000"/>
                </a:solidFill>
              </a:endParaRPr>
            </a:p>
          </p:txBody>
        </p:sp>
      </p:grpSp>
      <p:sp>
        <p:nvSpPr>
          <p:cNvPr id="109" name="AutoShape 3"/>
          <p:cNvSpPr>
            <a:spLocks noChangeArrowheads="1"/>
          </p:cNvSpPr>
          <p:nvPr userDrawn="1"/>
        </p:nvSpPr>
        <p:spPr bwMode="ltGray">
          <a:xfrm rot="5400000">
            <a:off x="-2120518" y="2353231"/>
            <a:ext cx="6040566" cy="5184576"/>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tx2">
                  <a:lumMod val="40000"/>
                  <a:lumOff val="60000"/>
                </a:schemeClr>
              </a:gs>
              <a:gs pos="100000">
                <a:schemeClr val="tx2">
                  <a:alpha val="60001"/>
                </a:schemeClr>
              </a:gs>
            </a:gsLst>
            <a:lin ang="0" scaled="1"/>
          </a:gradFill>
          <a:ln w="9525" algn="ctr">
            <a:noFill/>
            <a:miter lim="800000"/>
            <a:headEnd/>
            <a:tailEnd/>
          </a:ln>
          <a:effectLst/>
        </p:spPr>
        <p:txBody>
          <a:bodyPr wrap="none" lIns="113660" tIns="56830" rIns="113660" bIns="56830" anchor="ctr"/>
          <a:lstStyle/>
          <a:p>
            <a:pPr fontAlgn="base">
              <a:spcBef>
                <a:spcPct val="0"/>
              </a:spcBef>
              <a:spcAft>
                <a:spcPct val="0"/>
              </a:spcAft>
            </a:pPr>
            <a:endParaRPr lang="zh-CN"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sp>
        <p:nvSpPr>
          <p:cNvPr id="2" name="标题 1"/>
          <p:cNvSpPr>
            <a:spLocks noGrp="1"/>
          </p:cNvSpPr>
          <p:nvPr>
            <p:ph type="title"/>
          </p:nvPr>
        </p:nvSpPr>
        <p:spPr>
          <a:xfrm>
            <a:off x="323702" y="2142183"/>
            <a:ext cx="10174129" cy="1431131"/>
          </a:xfrm>
        </p:spPr>
        <p:txBody>
          <a:bodyPr/>
          <a:lstStyle>
            <a:lvl1pPr algn="l">
              <a:defRPr sz="3400" b="1">
                <a:solidFill>
                  <a:srgbClr val="003399"/>
                </a:solidFill>
                <a:latin typeface="仿宋_GB2312" pitchFamily="49" charset="-122"/>
                <a:ea typeface="仿宋_GB2312" pitchFamily="49" charset="-122"/>
              </a:defRPr>
            </a:lvl1pPr>
          </a:lstStyle>
          <a:p>
            <a:r>
              <a:rPr lang="zh-CN" altLang="en-US" smtClean="0"/>
              <a:t>单击此处编辑母版标题样式</a:t>
            </a:r>
            <a:endParaRPr lang="zh-CN" altLang="en-US" dirty="0"/>
          </a:p>
        </p:txBody>
      </p:sp>
      <p:sp>
        <p:nvSpPr>
          <p:cNvPr id="5" name="页脚占位符 4"/>
          <p:cNvSpPr>
            <a:spLocks noGrp="1"/>
          </p:cNvSpPr>
          <p:nvPr>
            <p:ph type="ftr" sz="quarter" idx="11"/>
          </p:nvPr>
        </p:nvSpPr>
        <p:spPr/>
        <p:txBody>
          <a:bodyPr/>
          <a:lstStyle/>
          <a:p>
            <a:r>
              <a:rPr lang="en-US" altLang="zh-CN" smtClean="0"/>
              <a:t>1</a:t>
            </a:r>
            <a:endParaRPr lang="zh-CN" altLang="en-US" dirty="0"/>
          </a:p>
        </p:txBody>
      </p:sp>
      <p:cxnSp>
        <p:nvCxnSpPr>
          <p:cNvPr id="7" name="直接连接符 6"/>
          <p:cNvCxnSpPr/>
          <p:nvPr userDrawn="1"/>
        </p:nvCxnSpPr>
        <p:spPr bwMode="auto">
          <a:xfrm flipV="1">
            <a:off x="323702" y="3645322"/>
            <a:ext cx="10636994" cy="1367"/>
          </a:xfrm>
          <a:prstGeom prst="line">
            <a:avLst/>
          </a:prstGeom>
          <a:noFill/>
          <a:ln w="101600" cap="flat" cmpd="sng" algn="ctr">
            <a:solidFill>
              <a:srgbClr val="003399">
                <a:alpha val="80000"/>
              </a:srgbClr>
            </a:solidFill>
            <a:prstDash val="solid"/>
            <a:round/>
            <a:headEnd type="none" w="med" len="med"/>
            <a:tailEnd type="none" w="med" len="med"/>
          </a:ln>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99973" y="188938"/>
            <a:ext cx="10174129" cy="1081920"/>
          </a:xfrm>
        </p:spPr>
        <p:txBody>
          <a:bodyPr/>
          <a:lstStyle>
            <a:lvl1pPr>
              <a:defRPr sz="3200">
                <a:solidFill>
                  <a:srgbClr val="003399"/>
                </a:solidFill>
              </a:defRPr>
            </a:lvl1p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565229" y="2003585"/>
            <a:ext cx="4992860" cy="5666883"/>
          </a:xfrm>
        </p:spPr>
        <p:txBody>
          <a:bodyPr/>
          <a:lstStyle>
            <a:lvl1pPr>
              <a:lnSpc>
                <a:spcPct val="120000"/>
              </a:lnSpc>
              <a:spcBef>
                <a:spcPts val="0"/>
              </a:spcBef>
              <a:defRPr sz="2200" baseline="0">
                <a:latin typeface="仿宋_GB2312" pitchFamily="49" charset="-122"/>
                <a:ea typeface="仿宋_GB2312" pitchFamily="49" charset="-122"/>
              </a:defRPr>
            </a:lvl1pPr>
            <a:lvl2pPr>
              <a:lnSpc>
                <a:spcPct val="120000"/>
              </a:lnSpc>
              <a:spcBef>
                <a:spcPts val="0"/>
              </a:spcBef>
              <a:defRPr sz="2000" baseline="0">
                <a:latin typeface="仿宋_GB2312" pitchFamily="49" charset="-122"/>
                <a:ea typeface="仿宋_GB2312" pitchFamily="49" charset="-122"/>
              </a:defRPr>
            </a:lvl2pPr>
            <a:lvl3pPr>
              <a:lnSpc>
                <a:spcPct val="120000"/>
              </a:lnSpc>
              <a:spcBef>
                <a:spcPts val="0"/>
              </a:spcBef>
              <a:defRPr sz="2000" baseline="0">
                <a:latin typeface="仿宋_GB2312" pitchFamily="49" charset="-122"/>
                <a:ea typeface="仿宋_GB2312" pitchFamily="49" charset="-122"/>
              </a:defRPr>
            </a:lvl3pPr>
            <a:lvl4pPr>
              <a:lnSpc>
                <a:spcPct val="120000"/>
              </a:lnSpc>
              <a:spcBef>
                <a:spcPts val="0"/>
              </a:spcBef>
              <a:defRPr sz="2000" baseline="0">
                <a:latin typeface="仿宋_GB2312" pitchFamily="49" charset="-122"/>
                <a:ea typeface="仿宋_GB2312" pitchFamily="49" charset="-122"/>
              </a:defRPr>
            </a:lvl4pPr>
            <a:lvl5pPr>
              <a:lnSpc>
                <a:spcPct val="120000"/>
              </a:lnSpc>
              <a:spcBef>
                <a:spcPts val="0"/>
              </a:spcBef>
              <a:defRPr sz="2000" baseline="0">
                <a:latin typeface="仿宋_GB2312" pitchFamily="49" charset="-122"/>
                <a:ea typeface="仿宋_GB2312" pitchFamily="49" charset="-122"/>
              </a:defRPr>
            </a:lvl5pPr>
            <a:lvl6pPr>
              <a:defRPr sz="2200"/>
            </a:lvl6pPr>
            <a:lvl7pPr>
              <a:defRPr sz="2200"/>
            </a:lvl7pPr>
            <a:lvl8pPr>
              <a:defRPr sz="2200"/>
            </a:lvl8pPr>
            <a:lvl9pPr>
              <a:defRPr sz="2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5746499" y="2003585"/>
            <a:ext cx="4992860" cy="5666883"/>
          </a:xfrm>
        </p:spPr>
        <p:txBody>
          <a:bodyPr/>
          <a:lstStyle>
            <a:lvl1pPr>
              <a:defRPr sz="2200">
                <a:latin typeface="仿宋_GB2312" pitchFamily="49" charset="-122"/>
                <a:ea typeface="仿宋_GB2312" pitchFamily="49" charset="-122"/>
              </a:defRPr>
            </a:lvl1pPr>
            <a:lvl2pPr>
              <a:lnSpc>
                <a:spcPct val="120000"/>
              </a:lnSpc>
              <a:spcBef>
                <a:spcPts val="0"/>
              </a:spcBef>
              <a:defRPr sz="2000" baseline="0">
                <a:latin typeface="仿宋_GB2312" pitchFamily="49" charset="-122"/>
                <a:ea typeface="仿宋_GB2312" pitchFamily="49" charset="-122"/>
              </a:defRPr>
            </a:lvl2pPr>
            <a:lvl3pPr>
              <a:lnSpc>
                <a:spcPct val="120000"/>
              </a:lnSpc>
              <a:spcBef>
                <a:spcPts val="0"/>
              </a:spcBef>
              <a:defRPr sz="2000" baseline="0">
                <a:latin typeface="仿宋_GB2312" pitchFamily="49" charset="-122"/>
                <a:ea typeface="仿宋_GB2312" pitchFamily="49" charset="-122"/>
              </a:defRPr>
            </a:lvl3pPr>
            <a:lvl4pPr>
              <a:lnSpc>
                <a:spcPct val="120000"/>
              </a:lnSpc>
              <a:spcBef>
                <a:spcPts val="0"/>
              </a:spcBef>
              <a:defRPr sz="2000" baseline="0">
                <a:latin typeface="仿宋_GB2312" pitchFamily="49" charset="-122"/>
                <a:ea typeface="仿宋_GB2312" pitchFamily="49" charset="-122"/>
              </a:defRPr>
            </a:lvl4pPr>
            <a:lvl5pPr>
              <a:lnSpc>
                <a:spcPct val="120000"/>
              </a:lnSpc>
              <a:spcBef>
                <a:spcPts val="0"/>
              </a:spcBef>
              <a:defRPr sz="2000" baseline="0">
                <a:latin typeface="仿宋_GB2312" pitchFamily="49" charset="-122"/>
                <a:ea typeface="仿宋_GB2312" pitchFamily="49" charset="-122"/>
              </a:defRPr>
            </a:lvl5pPr>
            <a:lvl6pPr>
              <a:defRPr sz="2200"/>
            </a:lvl6pPr>
            <a:lvl7pPr>
              <a:defRPr sz="2200"/>
            </a:lvl7pPr>
            <a:lvl8pPr>
              <a:defRPr sz="2200"/>
            </a:lvl8pPr>
            <a:lvl9pPr>
              <a:defRPr sz="2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39726" y="188938"/>
            <a:ext cx="10174129" cy="1081920"/>
          </a:xfrm>
        </p:spPr>
        <p:txBody>
          <a:bodyPr/>
          <a:lstStyle>
            <a:lvl1pPr>
              <a:defRPr sz="3200">
                <a:solidFill>
                  <a:srgbClr val="003399"/>
                </a:solidFill>
                <a:latin typeface="仿宋_GB2312" pitchFamily="49" charset="-122"/>
                <a:ea typeface="仿宋_GB2312" pitchFamily="49" charset="-122"/>
              </a:defRPr>
            </a:lvl1pPr>
          </a:lstStyle>
          <a:p>
            <a:r>
              <a:rPr lang="zh-CN" altLang="en-US" smtClean="0"/>
              <a:t>单击此处编辑母版标题样式</a:t>
            </a:r>
            <a:endParaRPr lang="zh-CN" altLang="en-US" dirty="0"/>
          </a:p>
        </p:txBody>
      </p:sp>
      <p:sp>
        <p:nvSpPr>
          <p:cNvPr id="3" name="日期占位符 2"/>
          <p:cNvSpPr>
            <a:spLocks noGrp="1"/>
          </p:cNvSpPr>
          <p:nvPr>
            <p:ph type="dt" sz="half" idx="10"/>
          </p:nvPr>
        </p:nvSpPr>
        <p:spPr/>
        <p:txBody>
          <a:bodyPr/>
          <a:lstStyle/>
          <a:p>
            <a:fld id="{AE55C7BB-468B-4A6D-BAFC-672CAB6F6BA7}" type="datetimeFigureOut">
              <a:rPr lang="zh-CN" altLang="en-US" smtClean="0"/>
              <a:pPr/>
              <a:t>2012/10/9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D0B990-E398-4D49-9CD2-BA6F246F833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55C7BB-468B-4A6D-BAFC-672CAB6F6BA7}" type="datetimeFigureOut">
              <a:rPr lang="zh-CN" altLang="en-US" smtClean="0"/>
              <a:pPr/>
              <a:t>2012/10/9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D0B990-E398-4D49-9CD2-BA6F246F833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sp>
        <p:nvSpPr>
          <p:cNvPr id="2" name="标题 1"/>
          <p:cNvSpPr>
            <a:spLocks noGrp="1"/>
          </p:cNvSpPr>
          <p:nvPr>
            <p:ph type="title"/>
          </p:nvPr>
        </p:nvSpPr>
        <p:spPr>
          <a:xfrm>
            <a:off x="488995" y="132646"/>
            <a:ext cx="10174129" cy="1064404"/>
          </a:xfrm>
        </p:spPr>
        <p:txBody>
          <a:bodyPr/>
          <a:lstStyle>
            <a:lvl1pPr algn="l">
              <a:defRPr sz="3200" b="1">
                <a:solidFill>
                  <a:srgbClr val="003399"/>
                </a:solidFill>
                <a:latin typeface="仿宋_GB2312" pitchFamily="49" charset="-122"/>
                <a:ea typeface="仿宋_GB2312" pitchFamily="49" charset="-122"/>
              </a:defRPr>
            </a:lvl1pPr>
          </a:lstStyle>
          <a:p>
            <a:r>
              <a:rPr lang="zh-CN" altLang="en-US" smtClean="0"/>
              <a:t>单击此处编辑母版标题样式</a:t>
            </a:r>
            <a:endParaRPr lang="zh-CN" altLang="en-US" dirty="0"/>
          </a:p>
        </p:txBody>
      </p:sp>
      <p:sp>
        <p:nvSpPr>
          <p:cNvPr id="4" name="内容占位符 3"/>
          <p:cNvSpPr>
            <a:spLocks noGrp="1"/>
          </p:cNvSpPr>
          <p:nvPr>
            <p:ph sz="half" idx="2"/>
          </p:nvPr>
        </p:nvSpPr>
        <p:spPr>
          <a:xfrm>
            <a:off x="667040" y="1629098"/>
            <a:ext cx="9983296" cy="5988758"/>
          </a:xfrm>
        </p:spPr>
        <p:txBody>
          <a:bodyPr/>
          <a:lstStyle>
            <a:lvl1pPr>
              <a:lnSpc>
                <a:spcPct val="120000"/>
              </a:lnSpc>
              <a:spcBef>
                <a:spcPts val="0"/>
              </a:spcBef>
              <a:buClr>
                <a:srgbClr val="000099"/>
              </a:buClr>
              <a:buFont typeface="Wingdings" pitchFamily="2" charset="2"/>
              <a:buChar char="l"/>
              <a:defRPr sz="2200">
                <a:latin typeface="仿宋_GB2312" pitchFamily="49" charset="-122"/>
                <a:ea typeface="仿宋_GB2312" pitchFamily="49" charset="-122"/>
              </a:defRPr>
            </a:lvl1pPr>
            <a:lvl2pPr>
              <a:lnSpc>
                <a:spcPct val="120000"/>
              </a:lnSpc>
              <a:spcBef>
                <a:spcPts val="0"/>
              </a:spcBef>
              <a:buClr>
                <a:srgbClr val="000099"/>
              </a:buClr>
              <a:buFont typeface="Wingdings" pitchFamily="2" charset="2"/>
              <a:buChar char="ü"/>
              <a:defRPr sz="2000">
                <a:latin typeface="仿宋_GB2312" pitchFamily="49" charset="-122"/>
                <a:ea typeface="仿宋_GB2312" pitchFamily="49" charset="-122"/>
              </a:defRPr>
            </a:lvl2pPr>
            <a:lvl3pPr marL="1491786" indent="-355187">
              <a:lnSpc>
                <a:spcPct val="120000"/>
              </a:lnSpc>
              <a:spcBef>
                <a:spcPts val="0"/>
              </a:spcBef>
              <a:buFont typeface="Arial" pitchFamily="34" charset="0"/>
              <a:buChar char="•"/>
              <a:defRPr sz="2000">
                <a:latin typeface="仿宋_GB2312" pitchFamily="49" charset="-122"/>
                <a:ea typeface="仿宋_GB2312" pitchFamily="49" charset="-122"/>
              </a:defRPr>
            </a:lvl3pPr>
            <a:lvl4pPr marL="1989049" marR="0" indent="-284150" algn="l" defTabSz="1136599" rtl="0" eaLnBrk="1" fontAlgn="auto" latinLnBrk="0" hangingPunct="1">
              <a:lnSpc>
                <a:spcPct val="120000"/>
              </a:lnSpc>
              <a:spcBef>
                <a:spcPts val="0"/>
              </a:spcBef>
              <a:spcAft>
                <a:spcPts val="0"/>
              </a:spcAft>
              <a:buClrTx/>
              <a:buSzTx/>
              <a:buFont typeface="Arial" pitchFamily="34" charset="0"/>
              <a:buChar char="–"/>
              <a:tabLst/>
              <a:defRPr sz="2000">
                <a:latin typeface="仿宋_GB2312" pitchFamily="49" charset="-122"/>
                <a:ea typeface="仿宋_GB2312" pitchFamily="49" charset="-122"/>
              </a:defRPr>
            </a:lvl4pPr>
            <a:lvl5pPr marL="2557348" marR="0" indent="-284150" algn="l" defTabSz="1136599" rtl="0" eaLnBrk="1" fontAlgn="auto" latinLnBrk="0" hangingPunct="1">
              <a:lnSpc>
                <a:spcPct val="120000"/>
              </a:lnSpc>
              <a:spcBef>
                <a:spcPts val="0"/>
              </a:spcBef>
              <a:spcAft>
                <a:spcPts val="0"/>
              </a:spcAft>
              <a:buClrTx/>
              <a:buSzTx/>
              <a:buFont typeface="Arial" pitchFamily="34" charset="0"/>
              <a:buChar char="»"/>
              <a:tabLst/>
              <a:defRPr sz="2000">
                <a:latin typeface="仿宋_GB2312" pitchFamily="49" charset="-122"/>
                <a:ea typeface="仿宋_GB2312" pitchFamily="49" charset="-122"/>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smtClean="0"/>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39726" y="44922"/>
            <a:ext cx="10174129" cy="1431131"/>
          </a:xfrm>
          <a:prstGeom prst="rect">
            <a:avLst/>
          </a:prstGeom>
        </p:spPr>
        <p:txBody>
          <a:bodyPr vert="horz" lIns="113660" tIns="56830" rIns="113660" bIns="5683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65230" y="2003585"/>
            <a:ext cx="10174129" cy="5666883"/>
          </a:xfrm>
          <a:prstGeom prst="rect">
            <a:avLst/>
          </a:prstGeom>
        </p:spPr>
        <p:txBody>
          <a:bodyPr vert="horz" lIns="113660" tIns="56830" rIns="113660" bIns="5683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565230" y="7958681"/>
            <a:ext cx="2637737" cy="457167"/>
          </a:xfrm>
          <a:prstGeom prst="rect">
            <a:avLst/>
          </a:prstGeom>
        </p:spPr>
        <p:txBody>
          <a:bodyPr vert="horz" lIns="113660" tIns="56830" rIns="113660" bIns="56830" rtlCol="0" anchor="ctr"/>
          <a:lstStyle>
            <a:lvl1pPr algn="l">
              <a:defRPr sz="1500">
                <a:solidFill>
                  <a:schemeClr val="tx1">
                    <a:tint val="75000"/>
                  </a:schemeClr>
                </a:solidFill>
              </a:defRPr>
            </a:lvl1pPr>
          </a:lstStyle>
          <a:p>
            <a:fld id="{530820CF-B880-4189-942D-D702A7CBA730}" type="datetimeFigureOut">
              <a:rPr lang="zh-CN" altLang="en-US" smtClean="0"/>
              <a:pPr/>
              <a:t>2012/10/9</a:t>
            </a:fld>
            <a:endParaRPr lang="zh-CN" altLang="en-US"/>
          </a:p>
        </p:txBody>
      </p:sp>
      <p:sp>
        <p:nvSpPr>
          <p:cNvPr id="5" name="页脚占位符 4"/>
          <p:cNvSpPr>
            <a:spLocks noGrp="1"/>
          </p:cNvSpPr>
          <p:nvPr>
            <p:ph type="ftr" sz="quarter" idx="3"/>
          </p:nvPr>
        </p:nvSpPr>
        <p:spPr>
          <a:xfrm>
            <a:off x="3862401" y="7958681"/>
            <a:ext cx="3579786" cy="457167"/>
          </a:xfrm>
          <a:prstGeom prst="rect">
            <a:avLst/>
          </a:prstGeom>
        </p:spPr>
        <p:txBody>
          <a:bodyPr vert="horz" lIns="113660" tIns="56830" rIns="113660" bIns="56830" rtlCol="0" anchor="ctr"/>
          <a:lstStyle>
            <a:lvl1pPr algn="ctr">
              <a:defRPr sz="15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01622" y="7958681"/>
            <a:ext cx="2637737" cy="457167"/>
          </a:xfrm>
          <a:prstGeom prst="rect">
            <a:avLst/>
          </a:prstGeom>
        </p:spPr>
        <p:txBody>
          <a:bodyPr vert="horz" lIns="113660" tIns="56830" rIns="113660" bIns="56830" rtlCol="0" anchor="ctr"/>
          <a:lstStyle>
            <a:lvl1pPr algn="r">
              <a:defRPr sz="1500">
                <a:solidFill>
                  <a:schemeClr val="tx1">
                    <a:tint val="75000"/>
                  </a:schemeClr>
                </a:solidFill>
              </a:defRPr>
            </a:lvl1pPr>
          </a:lstStyle>
          <a:p>
            <a:fld id="{0C913308-F349-4B6D-A68A-DD1791B4A57B}" type="slidenum">
              <a:rPr lang="zh-CN" altLang="en-US" smtClean="0"/>
              <a:pPr/>
              <a:t>‹#›</a:t>
            </a:fld>
            <a:endParaRPr lang="zh-CN" altLang="en-US"/>
          </a:p>
        </p:txBody>
      </p:sp>
      <p:cxnSp>
        <p:nvCxnSpPr>
          <p:cNvPr id="7" name="直接连接符 6"/>
          <p:cNvCxnSpPr/>
          <p:nvPr/>
        </p:nvCxnSpPr>
        <p:spPr bwMode="auto">
          <a:xfrm>
            <a:off x="539726" y="1197050"/>
            <a:ext cx="10225136" cy="1588"/>
          </a:xfrm>
          <a:prstGeom prst="line">
            <a:avLst/>
          </a:prstGeom>
          <a:noFill/>
          <a:ln w="101600" cap="flat" cmpd="sng" algn="ctr">
            <a:solidFill>
              <a:srgbClr val="003399">
                <a:alpha val="80000"/>
              </a:srgbClr>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49" r:id="rId1"/>
    <p:sldLayoutId id="2147483678" r:id="rId2"/>
    <p:sldLayoutId id="2147483679" r:id="rId3"/>
    <p:sldLayoutId id="2147483681" r:id="rId4"/>
    <p:sldLayoutId id="2147483650" r:id="rId5"/>
    <p:sldLayoutId id="2147483652" r:id="rId6"/>
    <p:sldLayoutId id="2147483675" r:id="rId7"/>
    <p:sldLayoutId id="2147483676" r:id="rId8"/>
    <p:sldLayoutId id="2147483653" r:id="rId9"/>
    <p:sldLayoutId id="2147483680" r:id="rId10"/>
    <p:sldLayoutId id="2147483662" r:id="rId11"/>
    <p:sldLayoutId id="2147483655" r:id="rId12"/>
    <p:sldLayoutId id="2147483660" r:id="rId13"/>
  </p:sldLayoutIdLst>
  <p:txStyles>
    <p:titleStyle>
      <a:lvl1pPr algn="l" defTabSz="1136599" rtl="0" eaLnBrk="1" latinLnBrk="0" hangingPunct="1">
        <a:spcBef>
          <a:spcPct val="0"/>
        </a:spcBef>
        <a:buNone/>
        <a:defRPr sz="3200" b="1" kern="1200">
          <a:solidFill>
            <a:srgbClr val="000099"/>
          </a:solidFill>
          <a:latin typeface="仿宋_GB2312" pitchFamily="49" charset="-122"/>
          <a:ea typeface="仿宋_GB2312" pitchFamily="49" charset="-122"/>
          <a:cs typeface="+mj-cs"/>
        </a:defRPr>
      </a:lvl1pPr>
    </p:titleStyle>
    <p:bodyStyle>
      <a:lvl1pPr marL="426225" indent="-426225" algn="l" defTabSz="1136599" rtl="0" eaLnBrk="1" latinLnBrk="0" hangingPunct="1">
        <a:spcBef>
          <a:spcPct val="20000"/>
        </a:spcBef>
        <a:buClr>
          <a:srgbClr val="000099"/>
        </a:buClr>
        <a:buFont typeface="Wingdings" pitchFamily="2" charset="2"/>
        <a:buChar char="l"/>
        <a:defRPr sz="2000" b="0" kern="1200">
          <a:solidFill>
            <a:schemeClr val="tx1"/>
          </a:solidFill>
          <a:latin typeface="仿宋_GB2312" pitchFamily="49" charset="-122"/>
          <a:ea typeface="仿宋_GB2312" pitchFamily="49" charset="-122"/>
          <a:cs typeface="+mn-cs"/>
        </a:defRPr>
      </a:lvl1pPr>
      <a:lvl2pPr marL="923487" indent="-355187" algn="l" defTabSz="1136599" rtl="0" eaLnBrk="1" latinLnBrk="0" hangingPunct="1">
        <a:spcBef>
          <a:spcPct val="20000"/>
        </a:spcBef>
        <a:buClr>
          <a:srgbClr val="000099"/>
        </a:buClr>
        <a:buFont typeface="Wingdings" pitchFamily="2" charset="2"/>
        <a:buChar char="ü"/>
        <a:defRPr sz="2000" kern="1200">
          <a:solidFill>
            <a:schemeClr val="tx1"/>
          </a:solidFill>
          <a:latin typeface="仿宋_GB2312" pitchFamily="49" charset="-122"/>
          <a:ea typeface="仿宋_GB2312" pitchFamily="49" charset="-122"/>
          <a:cs typeface="+mn-cs"/>
        </a:defRPr>
      </a:lvl2pPr>
      <a:lvl3pPr marL="1420749" indent="-284150" algn="l" defTabSz="1136599" rtl="0" eaLnBrk="1" latinLnBrk="0" hangingPunct="1">
        <a:spcBef>
          <a:spcPct val="20000"/>
        </a:spcBef>
        <a:buClr>
          <a:srgbClr val="000099"/>
        </a:buClr>
        <a:buFont typeface="Arial" pitchFamily="34" charset="0"/>
        <a:buChar char="•"/>
        <a:defRPr sz="1600" kern="1200">
          <a:solidFill>
            <a:schemeClr val="tx1"/>
          </a:solidFill>
          <a:latin typeface="仿宋_GB2312" pitchFamily="49" charset="-122"/>
          <a:ea typeface="仿宋_GB2312" pitchFamily="49" charset="-122"/>
          <a:cs typeface="+mn-cs"/>
        </a:defRPr>
      </a:lvl3pPr>
      <a:lvl4pPr marL="1989049" indent="-284150" algn="l" defTabSz="1136599" rtl="0" eaLnBrk="1" latinLnBrk="0" hangingPunct="1">
        <a:spcBef>
          <a:spcPct val="20000"/>
        </a:spcBef>
        <a:buFont typeface="Arial" pitchFamily="34" charset="0"/>
        <a:buChar char="–"/>
        <a:defRPr sz="1600" kern="1200">
          <a:solidFill>
            <a:schemeClr val="tx1"/>
          </a:solidFill>
          <a:latin typeface="仿宋_GB2312" pitchFamily="49" charset="-122"/>
          <a:ea typeface="仿宋_GB2312" pitchFamily="49" charset="-122"/>
          <a:cs typeface="+mn-cs"/>
        </a:defRPr>
      </a:lvl4pPr>
      <a:lvl5pPr marL="2557348" indent="-284150" algn="l" defTabSz="1136599" rtl="0" eaLnBrk="1" latinLnBrk="0" hangingPunct="1">
        <a:spcBef>
          <a:spcPct val="20000"/>
        </a:spcBef>
        <a:buFont typeface="Arial" pitchFamily="34" charset="0"/>
        <a:buChar char="»"/>
        <a:defRPr sz="1600" kern="1200">
          <a:solidFill>
            <a:schemeClr val="tx1"/>
          </a:solidFill>
          <a:latin typeface="仿宋_GB2312" pitchFamily="49" charset="-122"/>
          <a:ea typeface="仿宋_GB2312" pitchFamily="49" charset="-122"/>
          <a:cs typeface="+mn-cs"/>
        </a:defRPr>
      </a:lvl5pPr>
      <a:lvl6pPr marL="3125648" indent="-284150" algn="l" defTabSz="1136599"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93947" indent="-284150" algn="l" defTabSz="1136599"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62247" indent="-284150" algn="l" defTabSz="1136599"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30547" indent="-284150" algn="l" defTabSz="1136599"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zh-CN"/>
      </a:defPPr>
      <a:lvl1pPr marL="0" algn="l" defTabSz="1136599" rtl="0" eaLnBrk="1" latinLnBrk="0" hangingPunct="1">
        <a:defRPr sz="2200" kern="1200">
          <a:solidFill>
            <a:schemeClr val="tx1"/>
          </a:solidFill>
          <a:latin typeface="+mn-lt"/>
          <a:ea typeface="+mn-ea"/>
          <a:cs typeface="+mn-cs"/>
        </a:defRPr>
      </a:lvl1pPr>
      <a:lvl2pPr marL="568300" algn="l" defTabSz="1136599" rtl="0" eaLnBrk="1" latinLnBrk="0" hangingPunct="1">
        <a:defRPr sz="2200" kern="1200">
          <a:solidFill>
            <a:schemeClr val="tx1"/>
          </a:solidFill>
          <a:latin typeface="+mn-lt"/>
          <a:ea typeface="+mn-ea"/>
          <a:cs typeface="+mn-cs"/>
        </a:defRPr>
      </a:lvl2pPr>
      <a:lvl3pPr marL="1136599" algn="l" defTabSz="1136599" rtl="0" eaLnBrk="1" latinLnBrk="0" hangingPunct="1">
        <a:defRPr sz="2200" kern="1200">
          <a:solidFill>
            <a:schemeClr val="tx1"/>
          </a:solidFill>
          <a:latin typeface="+mn-lt"/>
          <a:ea typeface="+mn-ea"/>
          <a:cs typeface="+mn-cs"/>
        </a:defRPr>
      </a:lvl3pPr>
      <a:lvl4pPr marL="1704899" algn="l" defTabSz="1136599" rtl="0" eaLnBrk="1" latinLnBrk="0" hangingPunct="1">
        <a:defRPr sz="2200" kern="1200">
          <a:solidFill>
            <a:schemeClr val="tx1"/>
          </a:solidFill>
          <a:latin typeface="+mn-lt"/>
          <a:ea typeface="+mn-ea"/>
          <a:cs typeface="+mn-cs"/>
        </a:defRPr>
      </a:lvl4pPr>
      <a:lvl5pPr marL="2273198" algn="l" defTabSz="1136599" rtl="0" eaLnBrk="1" latinLnBrk="0" hangingPunct="1">
        <a:defRPr sz="2200" kern="1200">
          <a:solidFill>
            <a:schemeClr val="tx1"/>
          </a:solidFill>
          <a:latin typeface="+mn-lt"/>
          <a:ea typeface="+mn-ea"/>
          <a:cs typeface="+mn-cs"/>
        </a:defRPr>
      </a:lvl5pPr>
      <a:lvl6pPr marL="2841498" algn="l" defTabSz="1136599" rtl="0" eaLnBrk="1" latinLnBrk="0" hangingPunct="1">
        <a:defRPr sz="2200" kern="1200">
          <a:solidFill>
            <a:schemeClr val="tx1"/>
          </a:solidFill>
          <a:latin typeface="+mn-lt"/>
          <a:ea typeface="+mn-ea"/>
          <a:cs typeface="+mn-cs"/>
        </a:defRPr>
      </a:lvl6pPr>
      <a:lvl7pPr marL="3409798" algn="l" defTabSz="1136599" rtl="0" eaLnBrk="1" latinLnBrk="0" hangingPunct="1">
        <a:defRPr sz="2200" kern="1200">
          <a:solidFill>
            <a:schemeClr val="tx1"/>
          </a:solidFill>
          <a:latin typeface="+mn-lt"/>
          <a:ea typeface="+mn-ea"/>
          <a:cs typeface="+mn-cs"/>
        </a:defRPr>
      </a:lvl7pPr>
      <a:lvl8pPr marL="3978097" algn="l" defTabSz="1136599" rtl="0" eaLnBrk="1" latinLnBrk="0" hangingPunct="1">
        <a:defRPr sz="2200" kern="1200">
          <a:solidFill>
            <a:schemeClr val="tx1"/>
          </a:solidFill>
          <a:latin typeface="+mn-lt"/>
          <a:ea typeface="+mn-ea"/>
          <a:cs typeface="+mn-cs"/>
        </a:defRPr>
      </a:lvl8pPr>
      <a:lvl9pPr marL="4546397" algn="l" defTabSz="113659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mtClean="0"/>
              <a:t>工欲善其事 必先利其器</a:t>
            </a:r>
            <a:r>
              <a:rPr lang="zh-CN" altLang="en-US" dirty="0" smtClean="0"/>
              <a:t/>
            </a:r>
            <a:br>
              <a:rPr lang="zh-CN" altLang="en-US" dirty="0" smtClean="0"/>
            </a:br>
            <a:endParaRPr lang="zh-CN" altLang="en-US" dirty="0"/>
          </a:p>
        </p:txBody>
      </p:sp>
      <p:sp>
        <p:nvSpPr>
          <p:cNvPr id="3" name="副标题 2"/>
          <p:cNvSpPr>
            <a:spLocks noGrp="1"/>
          </p:cNvSpPr>
          <p:nvPr>
            <p:ph type="subTitle" idx="1"/>
          </p:nvPr>
        </p:nvSpPr>
        <p:spPr/>
        <p:txBody>
          <a:bodyPr/>
          <a:lstStyle/>
          <a:p>
            <a:r>
              <a:rPr lang="en-US" altLang="zh-CN" dirty="0" smtClean="0"/>
              <a:t>2012</a:t>
            </a:r>
            <a:r>
              <a:rPr lang="zh-CN" altLang="en-US" dirty="0" smtClean="0"/>
              <a:t>年四季度基金投资策略</a:t>
            </a:r>
            <a:endParaRPr lang="zh-CN" altLang="en-US" dirty="0"/>
          </a:p>
        </p:txBody>
      </p:sp>
      <p:sp>
        <p:nvSpPr>
          <p:cNvPr id="5" name="矩形 4"/>
          <p:cNvSpPr/>
          <p:nvPr/>
        </p:nvSpPr>
        <p:spPr>
          <a:xfrm>
            <a:off x="6156350" y="4878737"/>
            <a:ext cx="4671406" cy="3199850"/>
          </a:xfrm>
          <a:prstGeom prst="rect">
            <a:avLst/>
          </a:prstGeom>
          <a:ln>
            <a:solidFill>
              <a:schemeClr val="tx2"/>
            </a:solidFill>
          </a:ln>
        </p:spPr>
        <p:txBody>
          <a:bodyPr wrap="square" lIns="136142" tIns="68072" rIns="136142" bIns="68072">
            <a:spAutoFit/>
          </a:bodyPr>
          <a:lstStyle/>
          <a:p>
            <a:pPr fontAlgn="ctr">
              <a:lnSpc>
                <a:spcPct val="100000"/>
              </a:lnSpc>
              <a:spcBef>
                <a:spcPct val="50000"/>
              </a:spcBef>
              <a:defRPr/>
            </a:pPr>
            <a:r>
              <a:rPr lang="zh-CN" altLang="en-US" dirty="0" smtClean="0">
                <a:solidFill>
                  <a:srgbClr val="003399"/>
                </a:solidFill>
                <a:latin typeface="宋体" pitchFamily="2" charset="-122"/>
                <a:ea typeface="宋体" pitchFamily="2" charset="-122"/>
              </a:rPr>
              <a:t> </a:t>
            </a:r>
            <a:r>
              <a:rPr lang="zh-CN" altLang="en-US" dirty="0" smtClean="0">
                <a:solidFill>
                  <a:srgbClr val="003399"/>
                </a:solidFill>
                <a:latin typeface="仿宋_GB2312" pitchFamily="49" charset="-122"/>
                <a:ea typeface="仿宋_GB2312" pitchFamily="49" charset="-122"/>
              </a:rPr>
              <a:t>长城</a:t>
            </a:r>
            <a:r>
              <a:rPr lang="zh-CN" altLang="en-US" dirty="0">
                <a:solidFill>
                  <a:srgbClr val="003399"/>
                </a:solidFill>
                <a:latin typeface="仿宋_GB2312" pitchFamily="49" charset="-122"/>
                <a:ea typeface="仿宋_GB2312" pitchFamily="49" charset="-122"/>
              </a:rPr>
              <a:t>证券研究所  </a:t>
            </a:r>
            <a:r>
              <a:rPr lang="zh-CN" altLang="en-US" dirty="0" smtClean="0">
                <a:solidFill>
                  <a:srgbClr val="003399"/>
                </a:solidFill>
                <a:latin typeface="仿宋_GB2312" pitchFamily="49" charset="-122"/>
                <a:ea typeface="仿宋_GB2312" pitchFamily="49" charset="-122"/>
              </a:rPr>
              <a:t>基金研究</a:t>
            </a:r>
            <a:r>
              <a:rPr lang="zh-CN" altLang="en-US" dirty="0" smtClean="0">
                <a:solidFill>
                  <a:srgbClr val="003399"/>
                </a:solidFill>
                <a:latin typeface="仿宋_GB2312" pitchFamily="49" charset="-122"/>
                <a:ea typeface="仿宋_GB2312" pitchFamily="49" charset="-122"/>
              </a:rPr>
              <a:t>小组</a:t>
            </a:r>
            <a:endParaRPr lang="en-US" altLang="zh-CN" dirty="0" smtClean="0">
              <a:solidFill>
                <a:srgbClr val="003399"/>
              </a:solidFill>
              <a:latin typeface="仿宋_GB2312" pitchFamily="49" charset="-122"/>
              <a:ea typeface="仿宋_GB2312" pitchFamily="49" charset="-122"/>
            </a:endParaRPr>
          </a:p>
          <a:p>
            <a:pPr fontAlgn="ctr">
              <a:lnSpc>
                <a:spcPts val="1200"/>
              </a:lnSpc>
              <a:spcBef>
                <a:spcPct val="50000"/>
              </a:spcBef>
              <a:defRPr/>
            </a:pP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 </a:t>
            </a:r>
            <a:endPar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endParaRPr>
          </a:p>
          <a:p>
            <a:pPr fontAlgn="ctr">
              <a:lnSpc>
                <a:spcPts val="1200"/>
              </a:lnSpc>
              <a:spcBef>
                <a:spcPct val="50000"/>
              </a:spcBef>
              <a:defRPr/>
            </a:pP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 阎</a:t>
            </a: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红</a:t>
            </a:r>
            <a:r>
              <a:rPr lang="zh-CN" altLang="en-US" dirty="0" smtClean="0">
                <a:solidFill>
                  <a:srgbClr val="003399"/>
                </a:solidFill>
                <a:latin typeface="仿宋_GB2312" pitchFamily="49" charset="-122"/>
                <a:ea typeface="仿宋_GB2312" pitchFamily="49" charset="-122"/>
              </a:rPr>
              <a:t>  </a:t>
            </a: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     </a:t>
            </a:r>
            <a:r>
              <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rPr>
              <a:t>010-88366060-8735  </a:t>
            </a:r>
          </a:p>
          <a:p>
            <a:pPr>
              <a:lnSpc>
                <a:spcPts val="1200"/>
              </a:lnSpc>
            </a:pPr>
            <a:r>
              <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rPr>
              <a:t> </a:t>
            </a:r>
            <a:endPar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endParaRPr>
          </a:p>
          <a:p>
            <a:pPr>
              <a:lnSpc>
                <a:spcPts val="1200"/>
              </a:lnSpc>
            </a:pP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 执</a:t>
            </a: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业证书编号：</a:t>
            </a:r>
            <a:r>
              <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rPr>
              <a:t>S1070510120018</a:t>
            </a:r>
          </a:p>
          <a:p>
            <a:pPr>
              <a:lnSpc>
                <a:spcPts val="1200"/>
              </a:lnSpc>
            </a:pPr>
            <a:endPar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endParaRPr>
          </a:p>
          <a:p>
            <a:pPr fontAlgn="ctr">
              <a:lnSpc>
                <a:spcPts val="1200"/>
              </a:lnSpc>
              <a:spcBef>
                <a:spcPct val="50000"/>
              </a:spcBef>
              <a:defRPr/>
            </a:pP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 </a:t>
            </a: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范凌升     </a:t>
            </a:r>
            <a:r>
              <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rPr>
              <a:t>010-88366060-8788  </a:t>
            </a:r>
          </a:p>
          <a:p>
            <a:pPr fontAlgn="ctr">
              <a:lnSpc>
                <a:spcPts val="1200"/>
              </a:lnSpc>
              <a:spcBef>
                <a:spcPct val="50000"/>
              </a:spcBef>
              <a:defRPr/>
            </a:pPr>
            <a:r>
              <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rPr>
              <a:t> </a:t>
            </a: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执业证书编号：</a:t>
            </a:r>
            <a:r>
              <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rPr>
              <a:t>S1070112090048</a:t>
            </a:r>
          </a:p>
          <a:p>
            <a:pPr fontAlgn="ctr">
              <a:lnSpc>
                <a:spcPts val="1200"/>
              </a:lnSpc>
              <a:spcBef>
                <a:spcPct val="50000"/>
              </a:spcBef>
              <a:defRPr/>
            </a:pPr>
            <a:endPar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endParaRPr>
          </a:p>
          <a:p>
            <a:pPr fontAlgn="ctr">
              <a:lnSpc>
                <a:spcPts val="1200"/>
              </a:lnSpc>
              <a:spcBef>
                <a:spcPct val="50000"/>
              </a:spcBef>
              <a:defRPr/>
            </a:pP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 刘浩然     </a:t>
            </a:r>
            <a:r>
              <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rPr>
              <a:t>0755-83464814</a:t>
            </a:r>
          </a:p>
          <a:p>
            <a:pPr fontAlgn="ctr">
              <a:lnSpc>
                <a:spcPts val="1200"/>
              </a:lnSpc>
              <a:spcBef>
                <a:spcPct val="50000"/>
              </a:spcBef>
              <a:defRPr/>
            </a:pPr>
            <a:r>
              <a:rPr lang="zh-CN" altLang="en-US" dirty="0" smtClean="0">
                <a:solidFill>
                  <a:srgbClr val="003399"/>
                </a:solidFill>
                <a:effectLst>
                  <a:outerShdw blurRad="38100" dist="38100" dir="2700000" algn="tl">
                    <a:srgbClr val="C0C0C0"/>
                  </a:outerShdw>
                </a:effectLst>
                <a:latin typeface="仿宋_GB2312" pitchFamily="49" charset="-122"/>
                <a:ea typeface="仿宋_GB2312" pitchFamily="49" charset="-122"/>
              </a:rPr>
              <a:t> 执业证书编号：</a:t>
            </a:r>
            <a:r>
              <a:rPr lang="en-US" altLang="zh-CN" dirty="0" smtClean="0">
                <a:solidFill>
                  <a:srgbClr val="003399"/>
                </a:solidFill>
                <a:effectLst>
                  <a:outerShdw blurRad="38100" dist="38100" dir="2700000" algn="tl">
                    <a:srgbClr val="C0C0C0"/>
                  </a:outerShdw>
                </a:effectLst>
                <a:latin typeface="仿宋_GB2312" pitchFamily="49" charset="-122"/>
                <a:ea typeface="仿宋_GB2312" pitchFamily="49" charset="-122"/>
              </a:rPr>
              <a:t>S1070112090016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大类资产配置</a:t>
            </a:r>
            <a:endParaRPr lang="zh-CN" altLang="en-US" dirty="0"/>
          </a:p>
        </p:txBody>
      </p:sp>
      <p:sp>
        <p:nvSpPr>
          <p:cNvPr id="29" name="灯片编号占位符 28"/>
          <p:cNvSpPr>
            <a:spLocks noGrp="1"/>
          </p:cNvSpPr>
          <p:nvPr>
            <p:ph type="sldNum" sz="quarter" idx="12"/>
          </p:nvPr>
        </p:nvSpPr>
        <p:spPr/>
        <p:txBody>
          <a:bodyPr/>
          <a:lstStyle/>
          <a:p>
            <a:fld id="{28D0B990-E398-4D49-9CD2-BA6F246F8330}" type="slidenum">
              <a:rPr lang="zh-CN" altLang="en-US" smtClean="0"/>
              <a:pPr/>
              <a:t>10</a:t>
            </a:fld>
            <a:endParaRPr lang="zh-CN" altLang="en-US"/>
          </a:p>
        </p:txBody>
      </p:sp>
      <p:sp>
        <p:nvSpPr>
          <p:cNvPr id="11" name="TextBox 10"/>
          <p:cNvSpPr txBox="1"/>
          <p:nvPr/>
        </p:nvSpPr>
        <p:spPr>
          <a:xfrm>
            <a:off x="323702" y="1485083"/>
            <a:ext cx="10593665" cy="504300"/>
          </a:xfrm>
          <a:prstGeom prst="rect">
            <a:avLst/>
          </a:prstGeom>
          <a:noFill/>
        </p:spPr>
        <p:txBody>
          <a:bodyPr wrap="square" lIns="113660" tIns="56830" rIns="113660" bIns="56830" rtlCol="0">
            <a:spAutoFit/>
          </a:bodyPr>
          <a:lstStyle/>
          <a:p>
            <a:pPr>
              <a:lnSpc>
                <a:spcPct val="150000"/>
              </a:lnSpc>
              <a:buClr>
                <a:srgbClr val="003399"/>
              </a:buClr>
              <a:buFont typeface="Wingdings" pitchFamily="2" charset="2"/>
              <a:buChar char="l"/>
            </a:pPr>
            <a:r>
              <a:rPr lang="zh-CN" altLang="en-US" sz="2000" b="1" dirty="0" smtClean="0">
                <a:latin typeface="仿宋_GB2312" pitchFamily="49" charset="-122"/>
                <a:ea typeface="仿宋_GB2312" pitchFamily="49" charset="-122"/>
              </a:rPr>
              <a:t> 大类资产配置择时增持权益类资产</a:t>
            </a:r>
            <a:endParaRPr lang="zh-CN" altLang="en-US" sz="2500" dirty="0">
              <a:latin typeface="仿宋_GB2312" pitchFamily="49" charset="-122"/>
              <a:ea typeface="仿宋_GB2312" pitchFamily="49" charset="-122"/>
            </a:endParaRPr>
          </a:p>
        </p:txBody>
      </p:sp>
      <p:sp>
        <p:nvSpPr>
          <p:cNvPr id="15" name="圆角矩形 14"/>
          <p:cNvSpPr/>
          <p:nvPr/>
        </p:nvSpPr>
        <p:spPr>
          <a:xfrm>
            <a:off x="6516390" y="3007510"/>
            <a:ext cx="1800200" cy="928694"/>
          </a:xfrm>
          <a:prstGeom prst="roundRect">
            <a:avLst/>
          </a:prstGeom>
          <a:solidFill>
            <a:schemeClr val="tx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zh-CN" altLang="en-US" sz="2000" dirty="0" smtClean="0">
                <a:solidFill>
                  <a:schemeClr val="tx1"/>
                </a:solidFill>
                <a:latin typeface="楷体_GB2312" pitchFamily="49" charset="-122"/>
                <a:ea typeface="楷体_GB2312" pitchFamily="49" charset="-122"/>
              </a:rPr>
              <a:t>兼顾估值与</a:t>
            </a:r>
            <a:endParaRPr lang="en-US" altLang="zh-CN" sz="2000" dirty="0" smtClean="0">
              <a:solidFill>
                <a:schemeClr val="tx1"/>
              </a:solidFill>
              <a:latin typeface="楷体_GB2312" pitchFamily="49" charset="-122"/>
              <a:ea typeface="楷体_GB2312" pitchFamily="49" charset="-122"/>
            </a:endParaRPr>
          </a:p>
          <a:p>
            <a:pPr algn="ctr"/>
            <a:r>
              <a:rPr lang="zh-CN" altLang="en-US" sz="2000" dirty="0" smtClean="0">
                <a:solidFill>
                  <a:schemeClr val="tx1"/>
                </a:solidFill>
                <a:latin typeface="楷体_GB2312" pitchFamily="49" charset="-122"/>
                <a:ea typeface="楷体_GB2312" pitchFamily="49" charset="-122"/>
              </a:rPr>
              <a:t>成长</a:t>
            </a:r>
            <a:endParaRPr lang="zh-CN" altLang="en-US" sz="2000" dirty="0">
              <a:solidFill>
                <a:schemeClr val="tx1"/>
              </a:solidFill>
              <a:latin typeface="楷体_GB2312" pitchFamily="49" charset="-122"/>
              <a:ea typeface="楷体_GB2312" pitchFamily="49" charset="-122"/>
            </a:endParaRPr>
          </a:p>
        </p:txBody>
      </p:sp>
      <p:cxnSp>
        <p:nvCxnSpPr>
          <p:cNvPr id="16" name="直接箭头连接符 15"/>
          <p:cNvCxnSpPr>
            <a:endCxn id="15" idx="1"/>
          </p:cNvCxnSpPr>
          <p:nvPr/>
        </p:nvCxnSpPr>
        <p:spPr bwMode="auto">
          <a:xfrm>
            <a:off x="5436270" y="2997250"/>
            <a:ext cx="1080120" cy="474607"/>
          </a:xfrm>
          <a:prstGeom prst="straightConnector1">
            <a:avLst/>
          </a:prstGeom>
          <a:noFill/>
          <a:ln w="9525" cap="flat" cmpd="sng" algn="ctr">
            <a:solidFill>
              <a:schemeClr val="tx1"/>
            </a:solidFill>
            <a:prstDash val="solid"/>
            <a:round/>
            <a:headEnd type="none" w="med" len="med"/>
            <a:tailEnd type="arrow"/>
          </a:ln>
          <a:effectLst/>
        </p:spPr>
      </p:cxnSp>
      <p:cxnSp>
        <p:nvCxnSpPr>
          <p:cNvPr id="17" name="直接箭头连接符 16"/>
          <p:cNvCxnSpPr>
            <a:endCxn id="15" idx="1"/>
          </p:cNvCxnSpPr>
          <p:nvPr/>
        </p:nvCxnSpPr>
        <p:spPr bwMode="auto">
          <a:xfrm flipV="1">
            <a:off x="5364262" y="3471857"/>
            <a:ext cx="1152128" cy="605513"/>
          </a:xfrm>
          <a:prstGeom prst="straightConnector1">
            <a:avLst/>
          </a:prstGeom>
          <a:noFill/>
          <a:ln w="9525" cap="flat" cmpd="sng" algn="ctr">
            <a:solidFill>
              <a:schemeClr val="tx1"/>
            </a:solidFill>
            <a:prstDash val="solid"/>
            <a:round/>
            <a:headEnd type="none" w="med" len="med"/>
            <a:tailEnd type="arrow"/>
          </a:ln>
          <a:effectLst/>
        </p:spPr>
      </p:cxnSp>
      <p:graphicFrame>
        <p:nvGraphicFramePr>
          <p:cNvPr id="18" name="图示 17"/>
          <p:cNvGraphicFramePr/>
          <p:nvPr/>
        </p:nvGraphicFramePr>
        <p:xfrm>
          <a:off x="395710" y="5013474"/>
          <a:ext cx="504056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圆角矩形 18"/>
          <p:cNvSpPr/>
          <p:nvPr/>
        </p:nvSpPr>
        <p:spPr>
          <a:xfrm>
            <a:off x="5508278" y="5589538"/>
            <a:ext cx="1428760" cy="500066"/>
          </a:xfrm>
          <a:prstGeom prst="roundRect">
            <a:avLst>
              <a:gd name="adj" fmla="val 18676"/>
            </a:avLst>
          </a:prstGeom>
          <a:solidFill>
            <a:schemeClr val="tx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zh-CN" altLang="en-US" sz="2000" dirty="0" smtClean="0">
                <a:latin typeface="楷体_GB2312" pitchFamily="49" charset="-122"/>
                <a:ea typeface="楷体_GB2312" pitchFamily="49" charset="-122"/>
              </a:rPr>
              <a:t>谨慎乐观</a:t>
            </a:r>
            <a:endParaRPr lang="zh-CN" altLang="en-US" sz="2000" dirty="0">
              <a:latin typeface="楷体_GB2312" pitchFamily="49" charset="-122"/>
              <a:ea typeface="楷体_GB2312" pitchFamily="49" charset="-122"/>
            </a:endParaRPr>
          </a:p>
        </p:txBody>
      </p:sp>
      <p:sp>
        <p:nvSpPr>
          <p:cNvPr id="20" name="圆角矩形 19"/>
          <p:cNvSpPr/>
          <p:nvPr/>
        </p:nvSpPr>
        <p:spPr>
          <a:xfrm>
            <a:off x="5508278" y="7317730"/>
            <a:ext cx="1500198" cy="500066"/>
          </a:xfrm>
          <a:prstGeom prst="roundRect">
            <a:avLst>
              <a:gd name="adj" fmla="val 22695"/>
            </a:avLst>
          </a:prstGeom>
          <a:solidFill>
            <a:schemeClr val="tx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zh-CN" altLang="en-US" sz="2000" dirty="0" smtClean="0">
                <a:latin typeface="楷体_GB2312" pitchFamily="49" charset="-122"/>
                <a:ea typeface="楷体_GB2312" pitchFamily="49" charset="-122"/>
              </a:rPr>
              <a:t>安全垫</a:t>
            </a:r>
            <a:endParaRPr lang="zh-CN" altLang="en-US" sz="2000" dirty="0">
              <a:latin typeface="楷体_GB2312" pitchFamily="49" charset="-122"/>
              <a:ea typeface="楷体_GB2312" pitchFamily="49" charset="-122"/>
            </a:endParaRPr>
          </a:p>
        </p:txBody>
      </p:sp>
      <p:cxnSp>
        <p:nvCxnSpPr>
          <p:cNvPr id="21" name="直接箭头连接符 20"/>
          <p:cNvCxnSpPr>
            <a:stCxn id="15" idx="3"/>
            <a:endCxn id="28" idx="1"/>
          </p:cNvCxnSpPr>
          <p:nvPr/>
        </p:nvCxnSpPr>
        <p:spPr bwMode="auto">
          <a:xfrm>
            <a:off x="8316590" y="3471857"/>
            <a:ext cx="1080120" cy="1577621"/>
          </a:xfrm>
          <a:prstGeom prst="straightConnector1">
            <a:avLst/>
          </a:prstGeom>
          <a:noFill/>
          <a:ln w="9525" cap="flat" cmpd="sng" algn="ctr">
            <a:solidFill>
              <a:schemeClr val="tx1"/>
            </a:solidFill>
            <a:prstDash val="solid"/>
            <a:round/>
            <a:headEnd type="none" w="med" len="med"/>
            <a:tailEnd type="arrow"/>
          </a:ln>
          <a:effectLst/>
        </p:spPr>
      </p:cxnSp>
      <p:sp>
        <p:nvSpPr>
          <p:cNvPr id="22" name="圆角矩形 21"/>
          <p:cNvSpPr/>
          <p:nvPr/>
        </p:nvSpPr>
        <p:spPr>
          <a:xfrm>
            <a:off x="6876430" y="6150782"/>
            <a:ext cx="1656184" cy="806908"/>
          </a:xfrm>
          <a:prstGeom prst="roundRect">
            <a:avLst/>
          </a:prstGeom>
          <a:solidFill>
            <a:schemeClr val="tx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zh-CN" altLang="en-US" sz="1800" dirty="0" smtClean="0">
                <a:solidFill>
                  <a:schemeClr val="tx1"/>
                </a:solidFill>
                <a:latin typeface="楷体_GB2312" pitchFamily="49" charset="-122"/>
                <a:ea typeface="楷体_GB2312" pitchFamily="49" charset="-122"/>
              </a:rPr>
              <a:t>固定收益类</a:t>
            </a:r>
            <a:endParaRPr lang="en-US" altLang="zh-CN" sz="1800" dirty="0" smtClean="0">
              <a:solidFill>
                <a:schemeClr val="tx1"/>
              </a:solidFill>
              <a:latin typeface="楷体_GB2312" pitchFamily="49" charset="-122"/>
              <a:ea typeface="楷体_GB2312" pitchFamily="49" charset="-122"/>
            </a:endParaRPr>
          </a:p>
          <a:p>
            <a:pPr algn="ctr"/>
            <a:r>
              <a:rPr lang="zh-CN" altLang="en-US" sz="1800" dirty="0" smtClean="0">
                <a:solidFill>
                  <a:schemeClr val="tx1"/>
                </a:solidFill>
                <a:latin typeface="楷体_GB2312" pitchFamily="49" charset="-122"/>
                <a:ea typeface="楷体_GB2312" pitchFamily="49" charset="-122"/>
              </a:rPr>
              <a:t>降低收益预期</a:t>
            </a:r>
            <a:endParaRPr lang="zh-CN" altLang="en-US" sz="1800" dirty="0">
              <a:solidFill>
                <a:schemeClr val="tx1"/>
              </a:solidFill>
              <a:latin typeface="楷体_GB2312" pitchFamily="49" charset="-122"/>
              <a:ea typeface="楷体_GB2312" pitchFamily="49" charset="-122"/>
            </a:endParaRPr>
          </a:p>
        </p:txBody>
      </p:sp>
      <p:cxnSp>
        <p:nvCxnSpPr>
          <p:cNvPr id="23" name="直接箭头连接符 22"/>
          <p:cNvCxnSpPr>
            <a:endCxn id="22" idx="1"/>
          </p:cNvCxnSpPr>
          <p:nvPr/>
        </p:nvCxnSpPr>
        <p:spPr bwMode="auto">
          <a:xfrm>
            <a:off x="5364262" y="6021586"/>
            <a:ext cx="1512168" cy="532650"/>
          </a:xfrm>
          <a:prstGeom prst="straightConnector1">
            <a:avLst/>
          </a:prstGeom>
          <a:noFill/>
          <a:ln w="9525" cap="flat" cmpd="sng" algn="ctr">
            <a:solidFill>
              <a:schemeClr val="tx1"/>
            </a:solidFill>
            <a:prstDash val="solid"/>
            <a:round/>
            <a:headEnd type="none" w="med" len="med"/>
            <a:tailEnd type="arrow"/>
          </a:ln>
          <a:effectLst/>
        </p:spPr>
      </p:cxnSp>
      <p:cxnSp>
        <p:nvCxnSpPr>
          <p:cNvPr id="24" name="直接箭头连接符 23"/>
          <p:cNvCxnSpPr>
            <a:endCxn id="22" idx="1"/>
          </p:cNvCxnSpPr>
          <p:nvPr/>
        </p:nvCxnSpPr>
        <p:spPr bwMode="auto">
          <a:xfrm flipV="1">
            <a:off x="5364262" y="6554236"/>
            <a:ext cx="1512168" cy="907510"/>
          </a:xfrm>
          <a:prstGeom prst="straightConnector1">
            <a:avLst/>
          </a:prstGeom>
          <a:noFill/>
          <a:ln w="9525" cap="flat" cmpd="sng" algn="ctr">
            <a:solidFill>
              <a:schemeClr val="tx1"/>
            </a:solidFill>
            <a:prstDash val="solid"/>
            <a:round/>
            <a:headEnd type="none" w="med" len="med"/>
            <a:tailEnd type="arrow"/>
          </a:ln>
          <a:effectLst/>
        </p:spPr>
      </p:cxnSp>
      <p:cxnSp>
        <p:nvCxnSpPr>
          <p:cNvPr id="25" name="直接箭头连接符 24"/>
          <p:cNvCxnSpPr>
            <a:stCxn id="22" idx="3"/>
            <a:endCxn id="28" idx="1"/>
          </p:cNvCxnSpPr>
          <p:nvPr/>
        </p:nvCxnSpPr>
        <p:spPr bwMode="auto">
          <a:xfrm flipV="1">
            <a:off x="8532614" y="5049478"/>
            <a:ext cx="864096" cy="1504758"/>
          </a:xfrm>
          <a:prstGeom prst="straightConnector1">
            <a:avLst/>
          </a:prstGeom>
          <a:noFill/>
          <a:ln w="9525" cap="flat" cmpd="sng" algn="ctr">
            <a:solidFill>
              <a:schemeClr val="tx1"/>
            </a:solidFill>
            <a:prstDash val="solid"/>
            <a:round/>
            <a:headEnd type="none" w="med" len="med"/>
            <a:tailEnd type="arrow"/>
          </a:ln>
          <a:effectLst/>
        </p:spPr>
      </p:cxnSp>
      <p:grpSp>
        <p:nvGrpSpPr>
          <p:cNvPr id="3" name="组合 25"/>
          <p:cNvGrpSpPr/>
          <p:nvPr/>
        </p:nvGrpSpPr>
        <p:grpSpPr>
          <a:xfrm>
            <a:off x="9396710" y="4365402"/>
            <a:ext cx="1584176" cy="1368151"/>
            <a:chOff x="2097887" y="101598"/>
            <a:chExt cx="1639968" cy="1484570"/>
          </a:xfrm>
          <a:noFill/>
        </p:grpSpPr>
        <p:sp>
          <p:nvSpPr>
            <p:cNvPr id="27" name="圆角矩形 26"/>
            <p:cNvSpPr/>
            <p:nvPr/>
          </p:nvSpPr>
          <p:spPr>
            <a:xfrm>
              <a:off x="2160007" y="336004"/>
              <a:ext cx="1428760" cy="109389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圆角矩形 4"/>
            <p:cNvSpPr/>
            <p:nvPr/>
          </p:nvSpPr>
          <p:spPr>
            <a:xfrm>
              <a:off x="2097887" y="101598"/>
              <a:ext cx="1639968" cy="1484570"/>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latin typeface="楷体_GB2312" pitchFamily="49" charset="-122"/>
                  <a:ea typeface="楷体_GB2312" pitchFamily="49" charset="-122"/>
                </a:rPr>
                <a:t>择时增持权益类资产</a:t>
              </a:r>
              <a:endParaRPr lang="zh-CN" altLang="en-US" sz="2000" b="1" kern="1200" dirty="0">
                <a:solidFill>
                  <a:schemeClr val="tx1"/>
                </a:solidFill>
                <a:latin typeface="楷体_GB2312" pitchFamily="49" charset="-122"/>
                <a:ea typeface="楷体_GB2312" pitchFamily="49" charset="-122"/>
              </a:endParaRPr>
            </a:p>
          </p:txBody>
        </p:sp>
      </p:grpSp>
      <p:graphicFrame>
        <p:nvGraphicFramePr>
          <p:cNvPr id="26" name="图示 25"/>
          <p:cNvGraphicFramePr/>
          <p:nvPr/>
        </p:nvGraphicFramePr>
        <p:xfrm>
          <a:off x="467718" y="2277170"/>
          <a:ext cx="5256584"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2012</a:t>
            </a:r>
            <a:r>
              <a:rPr lang="zh-CN" altLang="en-US" dirty="0" smtClean="0"/>
              <a:t>年下半年推荐基金投资组合</a:t>
            </a:r>
            <a:endParaRPr lang="zh-CN" altLang="en-US" dirty="0"/>
          </a:p>
        </p:txBody>
      </p:sp>
      <p:sp>
        <p:nvSpPr>
          <p:cNvPr id="7" name="矩形 6"/>
          <p:cNvSpPr/>
          <p:nvPr/>
        </p:nvSpPr>
        <p:spPr>
          <a:xfrm>
            <a:off x="899766" y="6597650"/>
            <a:ext cx="9241627" cy="1776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113660" tIns="56830" rIns="113660" bIns="56830">
            <a:spAutoFit/>
          </a:bodyPr>
          <a:lstStyle/>
          <a:p>
            <a:pPr>
              <a:lnSpc>
                <a:spcPct val="120000"/>
              </a:lnSpc>
              <a:buClr>
                <a:srgbClr val="003399"/>
              </a:buClr>
              <a:buFont typeface="Wingdings" pitchFamily="2" charset="2"/>
              <a:buChar char="l"/>
            </a:pPr>
            <a:r>
              <a:rPr lang="en-US" altLang="zh-CN" sz="1800" dirty="0" smtClean="0">
                <a:ea typeface="仿宋_GB2312"/>
              </a:rPr>
              <a:t>2012</a:t>
            </a:r>
            <a:r>
              <a:rPr lang="zh-CN" altLang="en-US" sz="1800" dirty="0" smtClean="0">
                <a:ea typeface="仿宋_GB2312"/>
              </a:rPr>
              <a:t>年</a:t>
            </a:r>
            <a:r>
              <a:rPr lang="en-US" altLang="zh-CN" sz="1800" dirty="0" smtClean="0">
                <a:ea typeface="仿宋_GB2312"/>
              </a:rPr>
              <a:t>5-6</a:t>
            </a:r>
            <a:r>
              <a:rPr lang="zh-CN" altLang="en-US" sz="1800" dirty="0" smtClean="0">
                <a:ea typeface="仿宋_GB2312"/>
              </a:rPr>
              <a:t>月基金月度策略</a:t>
            </a:r>
            <a:r>
              <a:rPr lang="en-US" altLang="zh-CN" sz="1800" dirty="0" smtClean="0">
                <a:ea typeface="仿宋_GB2312"/>
              </a:rPr>
              <a:t>《</a:t>
            </a:r>
            <a:r>
              <a:rPr lang="zh-CN" altLang="zh-CN" sz="1800" dirty="0" smtClean="0">
                <a:ea typeface="仿宋_GB2312"/>
              </a:rPr>
              <a:t>配置策略相对灵活</a:t>
            </a:r>
            <a:r>
              <a:rPr lang="en-US" altLang="zh-CN" sz="1800" dirty="0" smtClean="0">
                <a:ea typeface="仿宋_GB2312"/>
              </a:rPr>
              <a:t> </a:t>
            </a:r>
            <a:r>
              <a:rPr lang="zh-CN" altLang="zh-CN" sz="1800" dirty="0" smtClean="0">
                <a:ea typeface="仿宋_GB2312"/>
              </a:rPr>
              <a:t>静待趋势明朗</a:t>
            </a:r>
            <a:r>
              <a:rPr lang="en-US" altLang="zh-CN" sz="1800" dirty="0" smtClean="0">
                <a:ea typeface="仿宋_GB2312"/>
              </a:rPr>
              <a:t>》</a:t>
            </a:r>
            <a:r>
              <a:rPr lang="zh-CN" altLang="en-US" sz="1800" dirty="0" smtClean="0">
                <a:ea typeface="仿宋_GB2312"/>
              </a:rPr>
              <a:t>，</a:t>
            </a:r>
            <a:r>
              <a:rPr lang="zh-CN" altLang="zh-CN" sz="1800" dirty="0" smtClean="0">
                <a:ea typeface="仿宋_GB2312"/>
              </a:rPr>
              <a:t>调低</a:t>
            </a:r>
            <a:r>
              <a:rPr lang="zh-CN" altLang="en-US" sz="1800" dirty="0" smtClean="0">
                <a:ea typeface="仿宋_GB2312"/>
              </a:rPr>
              <a:t>了</a:t>
            </a:r>
            <a:r>
              <a:rPr lang="zh-CN" altLang="zh-CN" sz="1800" dirty="0" smtClean="0">
                <a:ea typeface="仿宋_GB2312"/>
              </a:rPr>
              <a:t>各</a:t>
            </a:r>
            <a:r>
              <a:rPr lang="zh-CN" altLang="en-US" sz="1800" dirty="0" smtClean="0">
                <a:ea typeface="仿宋_GB2312"/>
              </a:rPr>
              <a:t>类型 </a:t>
            </a:r>
            <a:r>
              <a:rPr lang="zh-CN" altLang="zh-CN" sz="1800" dirty="0" smtClean="0">
                <a:ea typeface="仿宋_GB2312"/>
              </a:rPr>
              <a:t>投资组合中的权益类资产权重，同时增加</a:t>
            </a:r>
            <a:r>
              <a:rPr lang="zh-CN" altLang="en-US" sz="1800" dirty="0" smtClean="0">
                <a:ea typeface="仿宋_GB2312"/>
              </a:rPr>
              <a:t>了</a:t>
            </a:r>
            <a:r>
              <a:rPr lang="zh-CN" altLang="zh-CN" sz="1800" dirty="0" smtClean="0">
                <a:ea typeface="仿宋_GB2312"/>
              </a:rPr>
              <a:t>固定收益类资产的权重</a:t>
            </a:r>
            <a:r>
              <a:rPr lang="zh-CN" altLang="en-US" sz="1800" dirty="0" smtClean="0">
                <a:ea typeface="仿宋_GB2312"/>
              </a:rPr>
              <a:t>。</a:t>
            </a:r>
            <a:endParaRPr lang="en-US" altLang="zh-CN" sz="1800" dirty="0" smtClean="0">
              <a:ea typeface="仿宋_GB2312"/>
            </a:endParaRPr>
          </a:p>
          <a:p>
            <a:pPr>
              <a:lnSpc>
                <a:spcPct val="120000"/>
              </a:lnSpc>
              <a:buClr>
                <a:srgbClr val="003399"/>
              </a:buClr>
              <a:buFont typeface="Wingdings" pitchFamily="2" charset="2"/>
              <a:buChar char="l"/>
            </a:pPr>
            <a:r>
              <a:rPr lang="en-US" altLang="zh-CN" sz="1800" dirty="0" smtClean="0">
                <a:ea typeface="仿宋_GB2312"/>
              </a:rPr>
              <a:t>2012</a:t>
            </a:r>
            <a:r>
              <a:rPr lang="zh-CN" altLang="en-US" sz="1800" dirty="0" smtClean="0">
                <a:ea typeface="仿宋_GB2312"/>
              </a:rPr>
              <a:t>年四季度投资组合大类资产配置上，建议择机增持权益类基金。</a:t>
            </a:r>
            <a:endParaRPr lang="en-US" altLang="zh-CN" sz="1800" dirty="0" smtClean="0">
              <a:ea typeface="仿宋_GB2312"/>
            </a:endParaRPr>
          </a:p>
          <a:p>
            <a:pPr>
              <a:lnSpc>
                <a:spcPct val="120000"/>
              </a:lnSpc>
              <a:buClr>
                <a:srgbClr val="003399"/>
              </a:buClr>
              <a:buFont typeface="Wingdings" pitchFamily="2" charset="2"/>
              <a:buChar char="l"/>
            </a:pPr>
            <a:r>
              <a:rPr lang="en-US" altLang="zh-CN" sz="1800" dirty="0" smtClean="0">
                <a:ea typeface="仿宋_GB2312"/>
              </a:rPr>
              <a:t>2012</a:t>
            </a:r>
            <a:r>
              <a:rPr lang="zh-CN" altLang="en-US" sz="1800" dirty="0" smtClean="0">
                <a:ea typeface="仿宋_GB2312"/>
              </a:rPr>
              <a:t>年四季度固定收益类资产配置上，建议调低债券型基金配置，增加货币市场型基金配置。</a:t>
            </a:r>
            <a:endParaRPr lang="en-US" altLang="zh-CN" sz="1800" dirty="0" smtClean="0">
              <a:ea typeface="仿宋_GB2312"/>
            </a:endParaRPr>
          </a:p>
        </p:txBody>
      </p:sp>
      <p:graphicFrame>
        <p:nvGraphicFramePr>
          <p:cNvPr id="8" name="表格 7"/>
          <p:cNvGraphicFramePr>
            <a:graphicFrameLocks noGrp="1"/>
          </p:cNvGraphicFramePr>
          <p:nvPr/>
        </p:nvGraphicFramePr>
        <p:xfrm>
          <a:off x="1691854" y="1341066"/>
          <a:ext cx="7776864" cy="5187137"/>
        </p:xfrm>
        <a:graphic>
          <a:graphicData uri="http://schemas.openxmlformats.org/drawingml/2006/table">
            <a:tbl>
              <a:tblPr/>
              <a:tblGrid>
                <a:gridCol w="1656184"/>
                <a:gridCol w="1872208"/>
                <a:gridCol w="2160240"/>
                <a:gridCol w="2088232"/>
              </a:tblGrid>
              <a:tr h="216393">
                <a:tc gridSpan="4">
                  <a:txBody>
                    <a:bodyPr/>
                    <a:lstStyle/>
                    <a:p>
                      <a:pPr algn="ctr" rtl="0" fontAlgn="ctr"/>
                      <a:r>
                        <a:rPr lang="en-US" altLang="zh-CN" sz="2000" b="1" i="0" u="none" strike="noStrike" dirty="0">
                          <a:solidFill>
                            <a:srgbClr val="1F497D"/>
                          </a:solidFill>
                          <a:latin typeface="宋体"/>
                        </a:rPr>
                        <a:t>2012</a:t>
                      </a:r>
                      <a:r>
                        <a:rPr lang="zh-CN" altLang="en-US" sz="2000" b="1" i="0" u="none" strike="noStrike" dirty="0">
                          <a:solidFill>
                            <a:srgbClr val="1F497D"/>
                          </a:solidFill>
                          <a:latin typeface="Arial"/>
                        </a:rPr>
                        <a:t>年四季度基金投资组合调整</a:t>
                      </a:r>
                      <a:endParaRPr lang="zh-CN" altLang="en-US" sz="2000" b="1" i="0" u="none" strike="noStrike" dirty="0">
                        <a:solidFill>
                          <a:srgbClr val="1F497D"/>
                        </a:solidFill>
                        <a:latin typeface="宋体"/>
                      </a:endParaRPr>
                    </a:p>
                  </a:txBody>
                  <a:tcPr marL="3934" marR="3934" marT="3934" marB="0" anchor="ctr">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22623">
                <a:tc>
                  <a:txBody>
                    <a:bodyPr/>
                    <a:lstStyle/>
                    <a:p>
                      <a:pPr algn="ctr" rtl="0" fontAlgn="t"/>
                      <a:r>
                        <a:rPr lang="zh-CN" altLang="en-US" sz="1600" b="1" i="0" u="none" strike="noStrike" dirty="0">
                          <a:solidFill>
                            <a:srgbClr val="FFFFFF"/>
                          </a:solidFill>
                          <a:latin typeface="+mn-ea"/>
                          <a:ea typeface="+mn-ea"/>
                        </a:rPr>
                        <a:t>投资类型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zh-CN" altLang="en-US" sz="1600" b="1" i="0" u="none" strike="noStrike" dirty="0">
                          <a:solidFill>
                            <a:srgbClr val="FFFFFF"/>
                          </a:solidFill>
                          <a:latin typeface="+mn-ea"/>
                          <a:ea typeface="+mn-ea"/>
                        </a:rPr>
                        <a:t>资产配置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zh-CN" altLang="en-US" sz="1600" b="1" i="0" u="none" strike="noStrike">
                          <a:solidFill>
                            <a:srgbClr val="FFFFFF"/>
                          </a:solidFill>
                          <a:latin typeface="+mn-ea"/>
                          <a:ea typeface="+mn-ea"/>
                        </a:rPr>
                        <a:t>调整前组合</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t"/>
                      <a:r>
                        <a:rPr lang="zh-CN" altLang="en-US" sz="1600" b="1" i="0" u="none" strike="noStrike">
                          <a:solidFill>
                            <a:srgbClr val="FFFFFF"/>
                          </a:solidFill>
                          <a:latin typeface="+mn-ea"/>
                          <a:ea typeface="+mn-ea"/>
                        </a:rPr>
                        <a:t>四季度组合</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334426">
                <a:tc rowSpan="4">
                  <a:txBody>
                    <a:bodyPr/>
                    <a:lstStyle/>
                    <a:p>
                      <a:pPr algn="ctr" rtl="0" fontAlgn="ctr"/>
                      <a:r>
                        <a:rPr lang="zh-CN" altLang="en-US" sz="1600" b="1" i="0" u="none" strike="noStrike" dirty="0">
                          <a:solidFill>
                            <a:srgbClr val="FFFFFF"/>
                          </a:solidFill>
                          <a:latin typeface="+mn-ea"/>
                          <a:ea typeface="+mn-ea"/>
                        </a:rPr>
                        <a:t>主动均衡型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2">
                  <a:txBody>
                    <a:bodyPr/>
                    <a:lstStyle/>
                    <a:p>
                      <a:pPr algn="l" rtl="0" fontAlgn="ctr"/>
                      <a:r>
                        <a:rPr lang="zh-CN" altLang="en-US" sz="1600" b="0" i="0" u="none" strike="noStrike" dirty="0">
                          <a:solidFill>
                            <a:srgbClr val="000000"/>
                          </a:solidFill>
                          <a:latin typeface="+mn-ea"/>
                          <a:ea typeface="+mn-ea"/>
                        </a:rPr>
                        <a:t>权益类基金</a:t>
                      </a:r>
                      <a:r>
                        <a:rPr lang="en-US" altLang="zh-CN" sz="1600" b="0" i="0" u="none" strike="noStrike" dirty="0">
                          <a:solidFill>
                            <a:srgbClr val="000000"/>
                          </a:solidFill>
                          <a:latin typeface="+mn-ea"/>
                          <a:ea typeface="+mn-ea"/>
                        </a:rPr>
                        <a:t>60% </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t"/>
                      <a:r>
                        <a:rPr lang="zh-CN" altLang="en-US" sz="1600" b="0" i="0" u="none" strike="noStrike" dirty="0">
                          <a:solidFill>
                            <a:srgbClr val="000000"/>
                          </a:solidFill>
                          <a:latin typeface="+mn-ea"/>
                          <a:ea typeface="+mn-ea"/>
                        </a:rPr>
                        <a:t>兴全趋势</a:t>
                      </a:r>
                      <a:r>
                        <a:rPr lang="zh-CN" altLang="en-US" sz="1600" b="0" i="0" u="none" strike="noStrike" dirty="0" smtClean="0">
                          <a:solidFill>
                            <a:srgbClr val="000000"/>
                          </a:solidFill>
                          <a:latin typeface="+mn-ea"/>
                          <a:ea typeface="+mn-ea"/>
                        </a:rPr>
                        <a:t>投资</a:t>
                      </a:r>
                      <a:r>
                        <a:rPr lang="en-US" altLang="zh-CN" sz="1600" b="0" i="0" u="none" strike="noStrike" dirty="0" smtClean="0">
                          <a:solidFill>
                            <a:srgbClr val="000000"/>
                          </a:solidFill>
                          <a:latin typeface="+mn-ea"/>
                          <a:ea typeface="+mn-ea"/>
                        </a:rPr>
                        <a:t>30%</a:t>
                      </a:r>
                      <a:r>
                        <a:rPr lang="zh-CN" altLang="en-US" sz="1600" b="0" i="0" u="none" strike="noStrike" dirty="0" smtClean="0">
                          <a:solidFill>
                            <a:srgbClr val="000000"/>
                          </a:solidFill>
                          <a:latin typeface="+mn-ea"/>
                          <a:ea typeface="+mn-ea"/>
                        </a:rPr>
                        <a:t> </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t"/>
                      <a:r>
                        <a:rPr lang="zh-CN" altLang="en-US" sz="1600" b="0" i="0" u="none" strike="noStrike" dirty="0">
                          <a:solidFill>
                            <a:srgbClr val="000000"/>
                          </a:solidFill>
                          <a:latin typeface="+mn-ea"/>
                          <a:ea typeface="+mn-ea"/>
                        </a:rPr>
                        <a:t>兴全趋势投资</a:t>
                      </a:r>
                      <a:r>
                        <a:rPr lang="en-US" altLang="zh-CN" sz="1600" b="0" i="0" u="none" strike="noStrike" dirty="0">
                          <a:solidFill>
                            <a:srgbClr val="000000"/>
                          </a:solidFill>
                          <a:latin typeface="+mn-ea"/>
                          <a:ea typeface="+mn-ea"/>
                        </a:rPr>
                        <a:t>30%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0492">
                <a:tc vMerge="1">
                  <a:txBody>
                    <a:bodyPr/>
                    <a:lstStyle/>
                    <a:p>
                      <a:endParaRPr lang="zh-CN" altLang="en-US"/>
                    </a:p>
                  </a:txBody>
                  <a:tcPr/>
                </a:tc>
                <a:tc vMerge="1">
                  <a:txBody>
                    <a:bodyPr/>
                    <a:lstStyle/>
                    <a:p>
                      <a:endParaRPr lang="zh-CN" altLang="en-US"/>
                    </a:p>
                  </a:txBody>
                  <a:tcPr/>
                </a:tc>
                <a:tc>
                  <a:txBody>
                    <a:bodyPr/>
                    <a:lstStyle/>
                    <a:p>
                      <a:pPr algn="l" rtl="0" fontAlgn="t"/>
                      <a:r>
                        <a:rPr lang="zh-CN" altLang="en-US" sz="1600" b="0" i="0" u="none" strike="noStrike" dirty="0">
                          <a:solidFill>
                            <a:srgbClr val="000000"/>
                          </a:solidFill>
                          <a:latin typeface="+mn-ea"/>
                          <a:ea typeface="+mn-ea"/>
                        </a:rPr>
                        <a:t>博时平衡配置</a:t>
                      </a:r>
                      <a:r>
                        <a:rPr lang="en-US" altLang="zh-CN" sz="1600" b="0" i="0" u="none" strike="noStrike" dirty="0">
                          <a:solidFill>
                            <a:srgbClr val="000000"/>
                          </a:solidFill>
                          <a:latin typeface="+mn-ea"/>
                          <a:ea typeface="+mn-ea"/>
                        </a:rPr>
                        <a:t>30%</a:t>
                      </a:r>
                      <a:r>
                        <a:rPr lang="zh-CN" altLang="en-US" sz="1600" b="0" i="0" u="none" strike="noStrike" dirty="0">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t"/>
                      <a:r>
                        <a:rPr lang="zh-CN" altLang="en-US" sz="1600" b="0" i="0" u="none" strike="noStrike">
                          <a:solidFill>
                            <a:srgbClr val="000000"/>
                          </a:solidFill>
                          <a:latin typeface="+mn-ea"/>
                          <a:ea typeface="+mn-ea"/>
                        </a:rPr>
                        <a:t>博时平衡配置</a:t>
                      </a:r>
                      <a:r>
                        <a:rPr lang="en-US" altLang="zh-CN" sz="1600" b="0" i="0" u="none" strike="noStrike">
                          <a:solidFill>
                            <a:srgbClr val="000000"/>
                          </a:solidFill>
                          <a:latin typeface="+mn-ea"/>
                          <a:ea typeface="+mn-ea"/>
                        </a:rPr>
                        <a:t>30%</a:t>
                      </a:r>
                      <a:endParaRPr lang="zh-CN" altLang="en-US" sz="1600" b="0" i="0" u="none" strike="noStrike">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28852">
                <a:tc vMerge="1">
                  <a:txBody>
                    <a:bodyPr/>
                    <a:lstStyle/>
                    <a:p>
                      <a:endParaRPr lang="zh-CN" altLang="en-US"/>
                    </a:p>
                  </a:txBody>
                  <a:tcPr/>
                </a:tc>
                <a:tc rowSpan="2">
                  <a:txBody>
                    <a:bodyPr/>
                    <a:lstStyle/>
                    <a:p>
                      <a:pPr algn="l" rtl="0" fontAlgn="ctr"/>
                      <a:r>
                        <a:rPr lang="zh-CN" altLang="en-US" sz="1600" b="0" i="0" u="none" strike="noStrike" dirty="0">
                          <a:solidFill>
                            <a:srgbClr val="000000"/>
                          </a:solidFill>
                          <a:latin typeface="+mn-ea"/>
                          <a:ea typeface="+mn-ea"/>
                        </a:rPr>
                        <a:t>固定收益类基金</a:t>
                      </a:r>
                      <a:r>
                        <a:rPr lang="en-US" altLang="zh-CN" sz="1600" b="0" i="0" u="none" strike="noStrike" dirty="0">
                          <a:solidFill>
                            <a:srgbClr val="000000"/>
                          </a:solidFill>
                          <a:latin typeface="+mn-ea"/>
                          <a:ea typeface="+mn-ea"/>
                        </a:rPr>
                        <a:t>40% </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600" b="0" i="0" u="none" strike="noStrike" dirty="0">
                          <a:solidFill>
                            <a:srgbClr val="000000"/>
                          </a:solidFill>
                          <a:latin typeface="+mn-ea"/>
                          <a:ea typeface="+mn-ea"/>
                        </a:rPr>
                        <a:t>华夏债券</a:t>
                      </a:r>
                      <a:r>
                        <a:rPr lang="en-US" altLang="zh-CN" sz="1600" b="0" i="0" u="none" strike="noStrike" dirty="0">
                          <a:solidFill>
                            <a:srgbClr val="000000"/>
                          </a:solidFill>
                          <a:latin typeface="+mn-ea"/>
                          <a:ea typeface="+mn-ea"/>
                        </a:rPr>
                        <a:t>20%</a:t>
                      </a:r>
                      <a:r>
                        <a:rPr lang="zh-CN" altLang="en-US" sz="1600" b="0" i="0" u="none" strike="noStrike" dirty="0">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600" b="0" i="0" u="none" strike="noStrike">
                          <a:solidFill>
                            <a:srgbClr val="000000"/>
                          </a:solidFill>
                          <a:latin typeface="+mn-ea"/>
                          <a:ea typeface="+mn-ea"/>
                        </a:rPr>
                        <a:t>华夏债券</a:t>
                      </a:r>
                      <a:r>
                        <a:rPr lang="en-US" altLang="zh-CN" sz="1600" b="0" i="0" u="none" strike="noStrike">
                          <a:solidFill>
                            <a:srgbClr val="000000"/>
                          </a:solidFill>
                          <a:latin typeface="+mn-ea"/>
                          <a:ea typeface="+mn-ea"/>
                        </a:rPr>
                        <a:t>10%</a:t>
                      </a:r>
                      <a:endParaRPr lang="zh-CN" altLang="en-US" sz="1600" b="0" i="0" u="none" strike="noStrike">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4262">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600" b="0" i="0" u="none" strike="noStrike" dirty="0">
                          <a:solidFill>
                            <a:srgbClr val="000000"/>
                          </a:solidFill>
                          <a:latin typeface="+mn-ea"/>
                          <a:ea typeface="+mn-ea"/>
                        </a:rPr>
                        <a:t>中银货币</a:t>
                      </a:r>
                      <a:r>
                        <a:rPr lang="en-US" altLang="zh-CN" sz="1600" b="0" i="0" u="none" strike="noStrike" dirty="0">
                          <a:solidFill>
                            <a:srgbClr val="000000"/>
                          </a:solidFill>
                          <a:latin typeface="+mn-ea"/>
                          <a:ea typeface="+mn-ea"/>
                        </a:rPr>
                        <a:t>20%</a:t>
                      </a:r>
                      <a:r>
                        <a:rPr lang="zh-CN" altLang="en-US" sz="1600" b="0" i="0" u="none" strike="noStrike" dirty="0">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zh-CN" altLang="en-US" sz="1600" b="0" i="0" u="none" strike="noStrike">
                          <a:solidFill>
                            <a:srgbClr val="000000"/>
                          </a:solidFill>
                          <a:latin typeface="+mn-ea"/>
                          <a:ea typeface="+mn-ea"/>
                        </a:rPr>
                        <a:t>中银货币</a:t>
                      </a:r>
                      <a:r>
                        <a:rPr lang="en-US" altLang="zh-CN" sz="1600" b="0" i="0" u="none" strike="noStrike">
                          <a:solidFill>
                            <a:srgbClr val="000000"/>
                          </a:solidFill>
                          <a:latin typeface="+mn-ea"/>
                          <a:ea typeface="+mn-ea"/>
                        </a:rPr>
                        <a:t>30%</a:t>
                      </a:r>
                      <a:endParaRPr lang="zh-CN" altLang="en-US" sz="1600" b="0" i="0" u="none" strike="noStrike">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4262">
                <a:tc rowSpan="5">
                  <a:txBody>
                    <a:bodyPr/>
                    <a:lstStyle/>
                    <a:p>
                      <a:pPr algn="ctr" rtl="0" fontAlgn="ctr"/>
                      <a:r>
                        <a:rPr lang="zh-CN" altLang="en-US" sz="1600" b="1" i="0" u="none" strike="noStrike" dirty="0">
                          <a:solidFill>
                            <a:srgbClr val="FFFFFF"/>
                          </a:solidFill>
                          <a:latin typeface="+mn-ea"/>
                          <a:ea typeface="+mn-ea"/>
                        </a:rPr>
                        <a:t>稳健均衡型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2">
                  <a:txBody>
                    <a:bodyPr/>
                    <a:lstStyle/>
                    <a:p>
                      <a:pPr algn="l" rtl="0" fontAlgn="ctr"/>
                      <a:r>
                        <a:rPr lang="zh-CN" altLang="en-US" sz="1600" b="0" i="0" u="none" strike="noStrike" dirty="0">
                          <a:solidFill>
                            <a:srgbClr val="000000"/>
                          </a:solidFill>
                          <a:latin typeface="+mn-ea"/>
                          <a:ea typeface="+mn-ea"/>
                        </a:rPr>
                        <a:t>权益类基金</a:t>
                      </a:r>
                      <a:r>
                        <a:rPr lang="en-US" altLang="zh-CN" sz="1600" b="0" i="0" u="none" strike="noStrike" dirty="0">
                          <a:solidFill>
                            <a:srgbClr val="000000"/>
                          </a:solidFill>
                          <a:latin typeface="+mn-ea"/>
                          <a:ea typeface="+mn-ea"/>
                        </a:rPr>
                        <a:t>40% </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600" b="0" i="0" u="none" strike="noStrike" dirty="0">
                          <a:solidFill>
                            <a:srgbClr val="000000"/>
                          </a:solidFill>
                          <a:latin typeface="+mn-ea"/>
                          <a:ea typeface="+mn-ea"/>
                        </a:rPr>
                        <a:t>嘉实增长</a:t>
                      </a:r>
                      <a:r>
                        <a:rPr lang="en-US" altLang="zh-CN" sz="1600" b="0" i="0" u="none" strike="noStrike" dirty="0">
                          <a:solidFill>
                            <a:srgbClr val="000000"/>
                          </a:solidFill>
                          <a:latin typeface="+mn-ea"/>
                          <a:ea typeface="+mn-ea"/>
                        </a:rPr>
                        <a:t>20%</a:t>
                      </a:r>
                      <a:r>
                        <a:rPr lang="zh-CN" altLang="en-US" sz="1600" b="0" i="0" u="none" strike="noStrike" dirty="0">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600" b="0" i="0" u="none" strike="noStrike">
                          <a:solidFill>
                            <a:srgbClr val="000000"/>
                          </a:solidFill>
                          <a:latin typeface="+mn-ea"/>
                          <a:ea typeface="+mn-ea"/>
                        </a:rPr>
                        <a:t>嘉实增长</a:t>
                      </a:r>
                      <a:r>
                        <a:rPr lang="en-US" altLang="zh-CN" sz="1600" b="0" i="0" u="none" strike="noStrike">
                          <a:solidFill>
                            <a:srgbClr val="000000"/>
                          </a:solidFill>
                          <a:latin typeface="+mn-ea"/>
                          <a:ea typeface="+mn-ea"/>
                        </a:rPr>
                        <a:t>20%</a:t>
                      </a:r>
                      <a:r>
                        <a:rPr lang="zh-CN" altLang="en-US" sz="1600" b="0" i="0" u="none" strike="noStrike">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4262">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600" b="0" i="0" u="none" strike="noStrike" dirty="0">
                          <a:solidFill>
                            <a:srgbClr val="000000"/>
                          </a:solidFill>
                          <a:latin typeface="+mn-ea"/>
                          <a:ea typeface="+mn-ea"/>
                        </a:rPr>
                        <a:t>华夏回报</a:t>
                      </a:r>
                      <a:r>
                        <a:rPr lang="en-US" altLang="zh-CN" sz="1600" b="0" i="0" u="none" strike="noStrike" dirty="0">
                          <a:solidFill>
                            <a:srgbClr val="000000"/>
                          </a:solidFill>
                          <a:latin typeface="+mn-ea"/>
                          <a:ea typeface="+mn-ea"/>
                        </a:rPr>
                        <a:t>20%</a:t>
                      </a:r>
                      <a:r>
                        <a:rPr lang="zh-CN" altLang="en-US" sz="1600" b="0" i="0" u="none" strike="noStrike" dirty="0">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zh-CN" altLang="en-US" sz="1600" b="0" i="0" u="none" strike="noStrike">
                          <a:solidFill>
                            <a:srgbClr val="000000"/>
                          </a:solidFill>
                          <a:latin typeface="+mn-ea"/>
                          <a:ea typeface="+mn-ea"/>
                        </a:rPr>
                        <a:t>华夏回报</a:t>
                      </a:r>
                      <a:r>
                        <a:rPr lang="en-US" altLang="zh-CN" sz="1600" b="0" i="0" u="none" strike="noStrike">
                          <a:solidFill>
                            <a:srgbClr val="000000"/>
                          </a:solidFill>
                          <a:latin typeface="+mn-ea"/>
                          <a:ea typeface="+mn-ea"/>
                        </a:rPr>
                        <a:t>20%</a:t>
                      </a:r>
                      <a:r>
                        <a:rPr lang="zh-CN" altLang="en-US" sz="1600" b="0" i="0" u="none" strike="noStrike">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0492">
                <a:tc vMerge="1">
                  <a:txBody>
                    <a:bodyPr/>
                    <a:lstStyle/>
                    <a:p>
                      <a:endParaRPr lang="zh-CN" altLang="en-US"/>
                    </a:p>
                  </a:txBody>
                  <a:tcPr/>
                </a:tc>
                <a:tc rowSpan="3">
                  <a:txBody>
                    <a:bodyPr/>
                    <a:lstStyle/>
                    <a:p>
                      <a:pPr algn="l" rtl="0" fontAlgn="ctr"/>
                      <a:r>
                        <a:rPr lang="zh-CN" altLang="en-US" sz="1600" b="0" i="0" u="none" strike="noStrike" dirty="0">
                          <a:solidFill>
                            <a:srgbClr val="000000"/>
                          </a:solidFill>
                          <a:latin typeface="+mn-ea"/>
                          <a:ea typeface="+mn-ea"/>
                        </a:rPr>
                        <a:t>固定收益类基金</a:t>
                      </a:r>
                      <a:r>
                        <a:rPr lang="en-US" altLang="zh-CN" sz="1600" b="0" i="0" u="none" strike="noStrike" dirty="0">
                          <a:solidFill>
                            <a:srgbClr val="000000"/>
                          </a:solidFill>
                          <a:latin typeface="+mn-ea"/>
                          <a:ea typeface="+mn-ea"/>
                        </a:rPr>
                        <a:t>60% </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600" b="0" i="0" u="none" strike="noStrike" dirty="0">
                          <a:solidFill>
                            <a:srgbClr val="000000"/>
                          </a:solidFill>
                          <a:latin typeface="+mn-ea"/>
                          <a:ea typeface="+mn-ea"/>
                        </a:rPr>
                        <a:t>易方达稳健收益</a:t>
                      </a:r>
                      <a:r>
                        <a:rPr lang="en-US" altLang="zh-CN" sz="1600" b="0" i="0" u="none" strike="noStrike" dirty="0">
                          <a:solidFill>
                            <a:srgbClr val="000000"/>
                          </a:solidFill>
                          <a:latin typeface="+mn-ea"/>
                          <a:ea typeface="+mn-ea"/>
                        </a:rPr>
                        <a:t>20%</a:t>
                      </a:r>
                      <a:r>
                        <a:rPr lang="zh-CN" altLang="en-US" sz="1600" b="0" i="0" u="none" strike="noStrike" dirty="0">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600" b="0" i="0" u="none" strike="noStrike">
                          <a:solidFill>
                            <a:srgbClr val="000000"/>
                          </a:solidFill>
                          <a:latin typeface="+mn-ea"/>
                          <a:ea typeface="+mn-ea"/>
                        </a:rPr>
                        <a:t>易方达稳健收益</a:t>
                      </a:r>
                      <a:r>
                        <a:rPr lang="en-US" altLang="zh-CN" sz="1600" b="0" i="0" u="none" strike="noStrike">
                          <a:solidFill>
                            <a:srgbClr val="000000"/>
                          </a:solidFill>
                          <a:latin typeface="+mn-ea"/>
                          <a:ea typeface="+mn-ea"/>
                        </a:rPr>
                        <a:t>20%</a:t>
                      </a:r>
                      <a:endParaRPr lang="zh-CN" altLang="en-US" sz="1600" b="0" i="0" u="none" strike="noStrike">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0492">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600" b="0" i="0" u="none" strike="noStrike" dirty="0">
                          <a:solidFill>
                            <a:srgbClr val="000000"/>
                          </a:solidFill>
                          <a:latin typeface="+mn-ea"/>
                          <a:ea typeface="+mn-ea"/>
                        </a:rPr>
                        <a:t>建信稳定增利</a:t>
                      </a:r>
                      <a:r>
                        <a:rPr lang="en-US" altLang="zh-CN" sz="1600" b="0" i="0" u="none" strike="noStrike" dirty="0">
                          <a:solidFill>
                            <a:srgbClr val="000000"/>
                          </a:solidFill>
                          <a:latin typeface="+mn-ea"/>
                          <a:ea typeface="+mn-ea"/>
                        </a:rPr>
                        <a:t>20%</a:t>
                      </a:r>
                      <a:r>
                        <a:rPr lang="zh-CN" altLang="en-US" sz="1600" b="0" i="0" u="none" strike="noStrike" dirty="0">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zh-CN" altLang="en-US" sz="1600" b="0" i="0" u="none" strike="noStrike" dirty="0">
                          <a:solidFill>
                            <a:srgbClr val="000000"/>
                          </a:solidFill>
                          <a:latin typeface="+mn-ea"/>
                          <a:ea typeface="+mn-ea"/>
                        </a:rPr>
                        <a:t>建信货币</a:t>
                      </a:r>
                      <a:r>
                        <a:rPr lang="en-US" altLang="zh-CN" sz="1600" b="0" i="0" u="none" strike="noStrike" dirty="0">
                          <a:solidFill>
                            <a:srgbClr val="000000"/>
                          </a:solidFill>
                          <a:latin typeface="+mn-ea"/>
                          <a:ea typeface="+mn-ea"/>
                        </a:rPr>
                        <a:t>20%</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265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600" b="0" i="0" u="none" strike="noStrike" dirty="0">
                          <a:solidFill>
                            <a:srgbClr val="000000"/>
                          </a:solidFill>
                          <a:latin typeface="+mn-ea"/>
                          <a:ea typeface="+mn-ea"/>
                        </a:rPr>
                        <a:t>富国天时货币</a:t>
                      </a:r>
                      <a:r>
                        <a:rPr lang="en-US" altLang="zh-CN" sz="1600" b="0" i="0" u="none" strike="noStrike" dirty="0">
                          <a:solidFill>
                            <a:srgbClr val="000000"/>
                          </a:solidFill>
                          <a:latin typeface="+mn-ea"/>
                          <a:ea typeface="+mn-ea"/>
                        </a:rPr>
                        <a:t>20%</a:t>
                      </a:r>
                      <a:r>
                        <a:rPr lang="zh-CN" altLang="en-US" sz="1600" b="0" i="0" u="none" strike="noStrike" dirty="0">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600" b="0" i="0" u="none" strike="noStrike" dirty="0">
                          <a:solidFill>
                            <a:srgbClr val="000000"/>
                          </a:solidFill>
                          <a:latin typeface="+mn-ea"/>
                          <a:ea typeface="+mn-ea"/>
                        </a:rPr>
                        <a:t>富国天时货币</a:t>
                      </a:r>
                      <a:r>
                        <a:rPr lang="en-US" altLang="zh-CN" sz="1600" b="0" i="0" u="none" strike="noStrike" dirty="0">
                          <a:solidFill>
                            <a:srgbClr val="000000"/>
                          </a:solidFill>
                          <a:latin typeface="+mn-ea"/>
                          <a:ea typeface="+mn-ea"/>
                        </a:rPr>
                        <a:t>20%</a:t>
                      </a:r>
                      <a:r>
                        <a:rPr lang="zh-CN" altLang="en-US" sz="1600" b="0" i="0" u="none" strike="noStrike" dirty="0">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28852">
                <a:tc rowSpan="5">
                  <a:txBody>
                    <a:bodyPr/>
                    <a:lstStyle/>
                    <a:p>
                      <a:pPr algn="ctr" rtl="0" fontAlgn="ctr"/>
                      <a:r>
                        <a:rPr lang="zh-CN" altLang="en-US" sz="1600" b="1" i="0" u="none" strike="noStrike">
                          <a:solidFill>
                            <a:srgbClr val="FFFFFF"/>
                          </a:solidFill>
                          <a:latin typeface="+mn-ea"/>
                          <a:ea typeface="+mn-ea"/>
                        </a:rPr>
                        <a:t>保守收益型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5">
                  <a:txBody>
                    <a:bodyPr/>
                    <a:lstStyle/>
                    <a:p>
                      <a:pPr algn="l" rtl="0" fontAlgn="ctr"/>
                      <a:r>
                        <a:rPr lang="zh-CN" altLang="en-US" sz="1600" b="0" i="0" u="none" strike="noStrike" dirty="0">
                          <a:solidFill>
                            <a:srgbClr val="000000"/>
                          </a:solidFill>
                          <a:latin typeface="+mn-ea"/>
                          <a:ea typeface="+mn-ea"/>
                        </a:rPr>
                        <a:t>固定收益类基金</a:t>
                      </a:r>
                      <a:r>
                        <a:rPr lang="en-US" altLang="zh-CN" sz="1600" b="0" i="0" u="none" strike="noStrike" dirty="0">
                          <a:solidFill>
                            <a:srgbClr val="000000"/>
                          </a:solidFill>
                          <a:latin typeface="+mn-ea"/>
                          <a:ea typeface="+mn-ea"/>
                        </a:rPr>
                        <a:t>100% </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l" rtl="0" fontAlgn="ctr"/>
                      <a:r>
                        <a:rPr lang="zh-CN" altLang="en-US" sz="1600" b="0" i="0" u="none" strike="noStrike" dirty="0">
                          <a:solidFill>
                            <a:srgbClr val="000000"/>
                          </a:solidFill>
                          <a:latin typeface="+mn-ea"/>
                          <a:ea typeface="+mn-ea"/>
                        </a:rPr>
                        <a:t>工银瑞信增强收益</a:t>
                      </a:r>
                      <a:r>
                        <a:rPr lang="en-US" altLang="zh-CN" sz="1600" b="0" i="0" u="none" strike="noStrike" dirty="0">
                          <a:solidFill>
                            <a:srgbClr val="000000"/>
                          </a:solidFill>
                          <a:latin typeface="+mn-ea"/>
                          <a:ea typeface="+mn-ea"/>
                        </a:rPr>
                        <a:t>10% </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zh-CN" altLang="en-US" sz="1600" b="0" i="0" u="none" strike="noStrike" dirty="0">
                          <a:solidFill>
                            <a:srgbClr val="000000"/>
                          </a:solidFill>
                          <a:latin typeface="+mn-ea"/>
                          <a:ea typeface="+mn-ea"/>
                        </a:rPr>
                        <a:t>工银瑞信增强收益</a:t>
                      </a:r>
                      <a:r>
                        <a:rPr lang="en-US" altLang="zh-CN" sz="1600" b="0" i="0" u="none" strike="noStrike" dirty="0">
                          <a:solidFill>
                            <a:srgbClr val="000000"/>
                          </a:solidFill>
                          <a:latin typeface="+mn-ea"/>
                          <a:ea typeface="+mn-ea"/>
                        </a:rPr>
                        <a:t>10%</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265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600" b="0" i="0" u="none" strike="noStrike" dirty="0">
                          <a:solidFill>
                            <a:srgbClr val="000000"/>
                          </a:solidFill>
                          <a:latin typeface="+mn-ea"/>
                          <a:ea typeface="+mn-ea"/>
                        </a:rPr>
                        <a:t>易方达增强回报</a:t>
                      </a:r>
                      <a:r>
                        <a:rPr lang="en-US" altLang="zh-CN" sz="1600" b="0" i="0" u="none" strike="noStrike" dirty="0">
                          <a:solidFill>
                            <a:srgbClr val="000000"/>
                          </a:solidFill>
                          <a:latin typeface="+mn-ea"/>
                          <a:ea typeface="+mn-ea"/>
                        </a:rPr>
                        <a:t>25% </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600" b="0" i="0" u="none" strike="noStrike" dirty="0">
                          <a:solidFill>
                            <a:srgbClr val="000000"/>
                          </a:solidFill>
                          <a:latin typeface="+mn-ea"/>
                          <a:ea typeface="+mn-ea"/>
                        </a:rPr>
                        <a:t>易方达增强回报</a:t>
                      </a:r>
                      <a:r>
                        <a:rPr lang="en-US" altLang="zh-CN" sz="1600" b="0" i="0" u="none" strike="noStrike" dirty="0">
                          <a:solidFill>
                            <a:srgbClr val="000000"/>
                          </a:solidFill>
                          <a:latin typeface="+mn-ea"/>
                          <a:ea typeface="+mn-ea"/>
                        </a:rPr>
                        <a:t>20%</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22623">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600" b="0" i="0" u="none" strike="noStrike">
                          <a:solidFill>
                            <a:srgbClr val="000000"/>
                          </a:solidFill>
                          <a:latin typeface="+mn-ea"/>
                          <a:ea typeface="+mn-ea"/>
                        </a:rPr>
                        <a:t>嘉实超短债</a:t>
                      </a:r>
                      <a:r>
                        <a:rPr lang="en-US" altLang="zh-CN" sz="1600" b="0" i="0" u="none" strike="noStrike">
                          <a:solidFill>
                            <a:srgbClr val="000000"/>
                          </a:solidFill>
                          <a:latin typeface="+mn-ea"/>
                          <a:ea typeface="+mn-ea"/>
                        </a:rPr>
                        <a:t>25% </a:t>
                      </a:r>
                      <a:endParaRPr lang="zh-CN" altLang="en-US" sz="1600" b="0" i="0" u="none" strike="noStrike">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zh-CN" altLang="en-US" sz="1600" b="0" i="0" u="none" strike="noStrike" dirty="0">
                          <a:solidFill>
                            <a:srgbClr val="000000"/>
                          </a:solidFill>
                          <a:latin typeface="+mn-ea"/>
                          <a:ea typeface="+mn-ea"/>
                        </a:rPr>
                        <a:t>嘉实货币</a:t>
                      </a:r>
                      <a:r>
                        <a:rPr lang="en-US" altLang="zh-CN" sz="1600" b="0" i="0" u="none" strike="noStrike" dirty="0">
                          <a:solidFill>
                            <a:srgbClr val="000000"/>
                          </a:solidFill>
                          <a:latin typeface="+mn-ea"/>
                          <a:ea typeface="+mn-ea"/>
                        </a:rPr>
                        <a:t>20%</a:t>
                      </a:r>
                      <a:endParaRPr lang="zh-CN" altLang="en-US" sz="1600" b="0" i="0" u="none" strike="noStrike" dirty="0">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22623">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600" b="0" i="0" u="none" strike="noStrike">
                          <a:solidFill>
                            <a:srgbClr val="000000"/>
                          </a:solidFill>
                          <a:latin typeface="+mn-ea"/>
                          <a:ea typeface="+mn-ea"/>
                        </a:rPr>
                        <a:t>南方现金增利</a:t>
                      </a:r>
                      <a:r>
                        <a:rPr lang="en-US" altLang="zh-CN" sz="1600" b="0" i="0" u="none" strike="noStrike">
                          <a:solidFill>
                            <a:srgbClr val="000000"/>
                          </a:solidFill>
                          <a:latin typeface="+mn-ea"/>
                          <a:ea typeface="+mn-ea"/>
                        </a:rPr>
                        <a:t>20% </a:t>
                      </a:r>
                      <a:endParaRPr lang="zh-CN" altLang="en-US" sz="1600" b="0" i="0" u="none" strike="noStrike">
                        <a:solidFill>
                          <a:srgbClr val="000000"/>
                        </a:solidFill>
                        <a:latin typeface="+mn-ea"/>
                        <a:ea typeface="+mn-ea"/>
                      </a:endParaRP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600" b="0" i="0" u="none" strike="noStrike" dirty="0">
                          <a:solidFill>
                            <a:srgbClr val="000000"/>
                          </a:solidFill>
                          <a:latin typeface="+mn-ea"/>
                          <a:ea typeface="+mn-ea"/>
                        </a:rPr>
                        <a:t>南方现金增利</a:t>
                      </a:r>
                      <a:r>
                        <a:rPr lang="en-US" altLang="zh-CN" sz="1600" b="0" i="0" u="none" strike="noStrike" dirty="0">
                          <a:solidFill>
                            <a:srgbClr val="000000"/>
                          </a:solidFill>
                          <a:latin typeface="+mn-ea"/>
                          <a:ea typeface="+mn-ea"/>
                        </a:rPr>
                        <a:t>25%</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0492">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600" b="0" i="0" u="none" strike="noStrike">
                          <a:solidFill>
                            <a:srgbClr val="000000"/>
                          </a:solidFill>
                          <a:latin typeface="+mn-ea"/>
                          <a:ea typeface="+mn-ea"/>
                        </a:rPr>
                        <a:t>博时现金收益</a:t>
                      </a:r>
                      <a:r>
                        <a:rPr lang="en-US" altLang="zh-CN" sz="1600" b="0" i="0" u="none" strike="noStrike">
                          <a:solidFill>
                            <a:srgbClr val="000000"/>
                          </a:solidFill>
                          <a:latin typeface="+mn-ea"/>
                          <a:ea typeface="+mn-ea"/>
                        </a:rPr>
                        <a:t>20%</a:t>
                      </a:r>
                      <a:r>
                        <a:rPr lang="zh-CN" altLang="en-US" sz="1600" b="0" i="0" u="none" strike="noStrike">
                          <a:solidFill>
                            <a:srgbClr val="000000"/>
                          </a:solidFill>
                          <a:latin typeface="+mn-ea"/>
                          <a:ea typeface="+mn-ea"/>
                        </a:rPr>
                        <a:t> </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c>
                  <a:txBody>
                    <a:bodyPr/>
                    <a:lstStyle/>
                    <a:p>
                      <a:pPr algn="l" rtl="0" fontAlgn="ctr"/>
                      <a:r>
                        <a:rPr lang="zh-CN" altLang="en-US" sz="1600" b="0" i="0" u="none" strike="noStrike" dirty="0">
                          <a:solidFill>
                            <a:srgbClr val="000000"/>
                          </a:solidFill>
                          <a:latin typeface="+mn-ea"/>
                          <a:ea typeface="+mn-ea"/>
                        </a:rPr>
                        <a:t>博时现金收益</a:t>
                      </a:r>
                      <a:r>
                        <a:rPr lang="en-US" altLang="zh-CN" sz="1600" b="0" i="0" u="none" strike="noStrike" dirty="0">
                          <a:solidFill>
                            <a:srgbClr val="000000"/>
                          </a:solidFill>
                          <a:latin typeface="+mn-ea"/>
                          <a:ea typeface="+mn-ea"/>
                        </a:rPr>
                        <a:t>25%</a:t>
                      </a:r>
                    </a:p>
                  </a:txBody>
                  <a:tcPr marL="3934" marR="3934" marT="39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DF4"/>
                    </a:solidFill>
                  </a:tcPr>
                </a:tc>
              </a:tr>
            </a:tbl>
          </a:graphicData>
        </a:graphic>
      </p:graphicFrame>
    </p:spTree>
    <p:extLst>
      <p:ext uri="{BB962C8B-B14F-4D97-AF65-F5344CB8AC3E}">
        <p14:creationId xmlns:p14="http://schemas.microsoft.com/office/powerpoint/2010/main" xmlns="" val="2197704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950" y="260946"/>
            <a:ext cx="10174129" cy="1081920"/>
          </a:xfrm>
        </p:spPr>
        <p:txBody>
          <a:bodyPr/>
          <a:lstStyle/>
          <a:p>
            <a:r>
              <a:rPr lang="zh-CN" altLang="en-US" dirty="0" smtClean="0"/>
              <a:t>推荐基金组合</a:t>
            </a:r>
            <a:endParaRPr lang="zh-CN" altLang="en-US" dirty="0"/>
          </a:p>
        </p:txBody>
      </p:sp>
      <p:sp>
        <p:nvSpPr>
          <p:cNvPr id="11" name="TextBox 10"/>
          <p:cNvSpPr txBox="1"/>
          <p:nvPr/>
        </p:nvSpPr>
        <p:spPr>
          <a:xfrm>
            <a:off x="323702" y="1485083"/>
            <a:ext cx="10593665" cy="576435"/>
          </a:xfrm>
          <a:prstGeom prst="rect">
            <a:avLst/>
          </a:prstGeom>
          <a:noFill/>
        </p:spPr>
        <p:txBody>
          <a:bodyPr wrap="square" lIns="113660" tIns="56830" rIns="113660" bIns="56830" rtlCol="0">
            <a:spAutoFit/>
          </a:bodyPr>
          <a:lstStyle/>
          <a:p>
            <a:pPr>
              <a:lnSpc>
                <a:spcPct val="150000"/>
              </a:lnSpc>
              <a:buClr>
                <a:srgbClr val="003399"/>
              </a:buClr>
              <a:buFont typeface="Wingdings" pitchFamily="2" charset="2"/>
              <a:buChar char="l"/>
            </a:pPr>
            <a:r>
              <a:rPr lang="zh-CN" altLang="en-US" sz="2000" b="1" dirty="0" smtClean="0">
                <a:latin typeface="仿宋_GB2312" pitchFamily="49" charset="-122"/>
                <a:ea typeface="仿宋_GB2312" pitchFamily="49" charset="-122"/>
              </a:rPr>
              <a:t> 长期投资组合</a:t>
            </a:r>
            <a:r>
              <a:rPr lang="en-US" altLang="zh-CN" sz="2000" b="1" dirty="0" smtClean="0">
                <a:latin typeface="仿宋_GB2312" pitchFamily="49" charset="-122"/>
                <a:ea typeface="仿宋_GB2312" pitchFamily="49" charset="-122"/>
              </a:rPr>
              <a:t>---2010</a:t>
            </a:r>
            <a:r>
              <a:rPr lang="zh-CN" altLang="en-US" sz="2000" b="1" dirty="0" smtClean="0">
                <a:latin typeface="仿宋_GB2312" pitchFamily="49" charset="-122"/>
                <a:ea typeface="仿宋_GB2312" pitchFamily="49" charset="-122"/>
              </a:rPr>
              <a:t>年以来年度投资组合业绩回顾</a:t>
            </a:r>
            <a:endParaRPr lang="zh-CN" altLang="en-US" sz="2500" dirty="0">
              <a:latin typeface="仿宋_GB2312" pitchFamily="49" charset="-122"/>
              <a:ea typeface="仿宋_GB2312" pitchFamily="49" charset="-122"/>
            </a:endParaRPr>
          </a:p>
        </p:txBody>
      </p:sp>
      <p:sp>
        <p:nvSpPr>
          <p:cNvPr id="29" name="TextBox 28"/>
          <p:cNvSpPr txBox="1"/>
          <p:nvPr/>
        </p:nvSpPr>
        <p:spPr>
          <a:xfrm>
            <a:off x="1835870" y="2637210"/>
            <a:ext cx="8001056" cy="430887"/>
          </a:xfrm>
          <a:prstGeom prst="rect">
            <a:avLst/>
          </a:prstGeom>
          <a:noFill/>
        </p:spPr>
        <p:txBody>
          <a:bodyPr wrap="square" rtlCol="0">
            <a:spAutoFit/>
          </a:bodyPr>
          <a:lstStyle/>
          <a:p>
            <a:pPr algn="ctr"/>
            <a:r>
              <a:rPr lang="zh-CN" altLang="en-US" b="1" dirty="0" smtClean="0">
                <a:solidFill>
                  <a:srgbClr val="003399"/>
                </a:solidFill>
                <a:latin typeface="仿宋_GB2312" pitchFamily="49" charset="-122"/>
                <a:ea typeface="仿宋_GB2312" pitchFamily="49" charset="-122"/>
              </a:rPr>
              <a:t>主动均衡型与稳健均衡型投资组合年度收益率 （</a:t>
            </a:r>
            <a:r>
              <a:rPr lang="en-US" altLang="zh-CN" b="1" dirty="0" smtClean="0">
                <a:solidFill>
                  <a:srgbClr val="003399"/>
                </a:solidFill>
                <a:latin typeface="仿宋_GB2312" pitchFamily="49" charset="-122"/>
                <a:ea typeface="仿宋_GB2312" pitchFamily="49" charset="-122"/>
              </a:rPr>
              <a:t>%</a:t>
            </a:r>
            <a:r>
              <a:rPr lang="zh-CN" altLang="en-US" b="1" dirty="0" smtClean="0">
                <a:solidFill>
                  <a:srgbClr val="003399"/>
                </a:solidFill>
                <a:latin typeface="仿宋_GB2312" pitchFamily="49" charset="-122"/>
                <a:ea typeface="仿宋_GB2312" pitchFamily="49" charset="-122"/>
              </a:rPr>
              <a:t>）</a:t>
            </a:r>
            <a:endParaRPr lang="zh-CN" altLang="en-US" b="1" dirty="0">
              <a:solidFill>
                <a:srgbClr val="003399"/>
              </a:solidFill>
              <a:latin typeface="仿宋_GB2312" pitchFamily="49" charset="-122"/>
              <a:ea typeface="仿宋_GB2312" pitchFamily="49" charset="-122"/>
            </a:endParaRPr>
          </a:p>
        </p:txBody>
      </p:sp>
      <p:sp>
        <p:nvSpPr>
          <p:cNvPr id="30" name="矩形 29"/>
          <p:cNvSpPr/>
          <p:nvPr/>
        </p:nvSpPr>
        <p:spPr>
          <a:xfrm>
            <a:off x="1331814" y="6237610"/>
            <a:ext cx="5705398"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长城证券研究所，保守收益型组合从</a:t>
            </a:r>
            <a:r>
              <a:rPr lang="en-US" altLang="zh-CN" sz="1400" dirty="0" smtClean="0">
                <a:latin typeface="仿宋_GB2312" pitchFamily="49" charset="-122"/>
                <a:ea typeface="仿宋_GB2312" pitchFamily="49" charset="-122"/>
                <a:cs typeface="Times New Roman" pitchFamily="18" charset="0"/>
              </a:rPr>
              <a:t>2</a:t>
            </a:r>
            <a:r>
              <a:rPr lang="zh-CN" altLang="en-US" sz="1400" dirty="0" smtClean="0">
                <a:latin typeface="仿宋_GB2312" pitchFamily="49" charset="-122"/>
                <a:ea typeface="仿宋_GB2312" pitchFamily="49" charset="-122"/>
                <a:cs typeface="Times New Roman" pitchFamily="18" charset="0"/>
              </a:rPr>
              <a:t>季度开始计算</a:t>
            </a:r>
            <a:endParaRPr lang="zh-CN" altLang="en-US" sz="1400" dirty="0">
              <a:latin typeface="仿宋_GB2312" pitchFamily="49" charset="-122"/>
              <a:ea typeface="仿宋_GB2312" pitchFamily="49" charset="-122"/>
            </a:endParaRPr>
          </a:p>
        </p:txBody>
      </p:sp>
      <p:sp>
        <p:nvSpPr>
          <p:cNvPr id="7" name="灯片编号占位符 6"/>
          <p:cNvSpPr>
            <a:spLocks noGrp="1"/>
          </p:cNvSpPr>
          <p:nvPr>
            <p:ph type="sldNum" sz="quarter" idx="12"/>
          </p:nvPr>
        </p:nvSpPr>
        <p:spPr/>
        <p:txBody>
          <a:bodyPr/>
          <a:lstStyle/>
          <a:p>
            <a:fld id="{28D0B990-E398-4D49-9CD2-BA6F246F8330}" type="slidenum">
              <a:rPr lang="zh-CN" altLang="en-US" smtClean="0"/>
              <a:pPr/>
              <a:t>12</a:t>
            </a:fld>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xmlns="" val="780409154"/>
              </p:ext>
            </p:extLst>
          </p:nvPr>
        </p:nvGraphicFramePr>
        <p:xfrm>
          <a:off x="1331813" y="3285282"/>
          <a:ext cx="8712969" cy="2664297"/>
        </p:xfrm>
        <a:graphic>
          <a:graphicData uri="http://schemas.openxmlformats.org/drawingml/2006/table">
            <a:tbl>
              <a:tblPr/>
              <a:tblGrid>
                <a:gridCol w="1432071"/>
                <a:gridCol w="1215090"/>
                <a:gridCol w="1195804"/>
                <a:gridCol w="1200624"/>
                <a:gridCol w="1118655"/>
                <a:gridCol w="1200624"/>
                <a:gridCol w="1350101"/>
              </a:tblGrid>
              <a:tr h="823238">
                <a:tc>
                  <a:txBody>
                    <a:bodyPr/>
                    <a:lstStyle/>
                    <a:p>
                      <a:pPr algn="ctr" rtl="0" fontAlgn="ctr"/>
                      <a:r>
                        <a:rPr lang="zh-CN" altLang="en-US" sz="1600" b="1" i="0" u="none" strike="noStrike" dirty="0">
                          <a:solidFill>
                            <a:srgbClr val="FFFFFF"/>
                          </a:solidFill>
                          <a:effectLst/>
                          <a:latin typeface="Arial"/>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600" b="1" i="0" u="none" strike="noStrike">
                          <a:solidFill>
                            <a:srgbClr val="FFFFFF"/>
                          </a:solidFill>
                          <a:effectLst/>
                          <a:latin typeface="Arial"/>
                        </a:rPr>
                        <a:t>主动均衡型</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600" b="1" i="0" u="none" strike="noStrike">
                          <a:solidFill>
                            <a:srgbClr val="FFFFFF"/>
                          </a:solidFill>
                          <a:effectLst/>
                          <a:latin typeface="Arial"/>
                        </a:rPr>
                        <a:t>稳健均衡型</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600" b="1" i="0" u="none" strike="noStrike">
                          <a:solidFill>
                            <a:srgbClr val="FFFFFF"/>
                          </a:solidFill>
                          <a:effectLst/>
                          <a:latin typeface="宋体"/>
                        </a:rPr>
                        <a:t>保守收益型</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600" b="1" i="0" u="none" strike="noStrike">
                          <a:solidFill>
                            <a:srgbClr val="FFFFFF"/>
                          </a:solidFill>
                          <a:effectLst/>
                          <a:latin typeface="Arial"/>
                        </a:rPr>
                        <a:t>深证成指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600" b="1" i="0" u="none" strike="noStrike">
                          <a:solidFill>
                            <a:srgbClr val="FFFFFF"/>
                          </a:solidFill>
                          <a:effectLst/>
                          <a:latin typeface="Arial"/>
                        </a:rPr>
                        <a:t>沪深</a:t>
                      </a:r>
                      <a:r>
                        <a:rPr lang="en-US" altLang="zh-CN" sz="1600" b="1" i="0" u="none" strike="noStrike">
                          <a:solidFill>
                            <a:srgbClr val="FFFFFF"/>
                          </a:solidFill>
                          <a:effectLst/>
                          <a:latin typeface="Arial"/>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600" b="1" i="0" u="none" strike="noStrike">
                          <a:solidFill>
                            <a:srgbClr val="FFFFFF"/>
                          </a:solidFill>
                          <a:effectLst/>
                          <a:latin typeface="Arial"/>
                        </a:rPr>
                        <a:t>上证指数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493942">
                <a:tc>
                  <a:txBody>
                    <a:bodyPr/>
                    <a:lstStyle/>
                    <a:p>
                      <a:pPr algn="ctr" rtl="0" fontAlgn="ctr"/>
                      <a:r>
                        <a:rPr lang="en-US" altLang="zh-CN" sz="1600" b="1" i="0" u="none" strike="noStrike">
                          <a:solidFill>
                            <a:srgbClr val="FFFFFF"/>
                          </a:solidFill>
                          <a:effectLst/>
                          <a:latin typeface="Calibri"/>
                        </a:rPr>
                        <a:t>2010</a:t>
                      </a:r>
                      <a:r>
                        <a:rPr lang="zh-CN" altLang="en-US" sz="1600" b="1" i="0" u="none" strike="noStrike">
                          <a:solidFill>
                            <a:srgbClr val="FFFFFF"/>
                          </a:solidFill>
                          <a:effectLst/>
                          <a:latin typeface="Calibri"/>
                        </a:rPr>
                        <a:t>年度</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600" b="0" i="0" u="none" strike="noStrike" dirty="0">
                          <a:solidFill>
                            <a:srgbClr val="000000"/>
                          </a:solidFill>
                          <a:effectLst/>
                          <a:latin typeface="Calibri"/>
                        </a:rPr>
                        <a:t>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600" b="0" i="0" u="none" strike="noStrike">
                          <a:solidFill>
                            <a:srgbClr val="000000"/>
                          </a:solidFill>
                          <a:effectLst/>
                          <a:latin typeface="Calibri"/>
                        </a:rPr>
                        <a:t>8.10%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zh-CN" altLang="en-US" sz="1800" b="0" i="0" u="none" strike="noStrike">
                          <a:solidFill>
                            <a:srgbClr val="000000"/>
                          </a:solidFill>
                          <a:effectLst/>
                          <a:latin typeface="Arial"/>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600" b="0" i="0" u="none" strike="noStrike">
                          <a:solidFill>
                            <a:srgbClr val="000000"/>
                          </a:solidFill>
                          <a:effectLst/>
                          <a:latin typeface="Calibri"/>
                        </a:rPr>
                        <a:t>-9.06%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600" b="0" i="0" u="none" strike="noStrike">
                          <a:solidFill>
                            <a:srgbClr val="000000"/>
                          </a:solidFill>
                          <a:effectLst/>
                          <a:latin typeface="Calibri"/>
                        </a:rPr>
                        <a:t>-12.51%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600" b="0" i="0" u="none" strike="noStrike">
                          <a:solidFill>
                            <a:srgbClr val="000000"/>
                          </a:solidFill>
                          <a:effectLst/>
                          <a:latin typeface="Calibri"/>
                        </a:rPr>
                        <a:t>-14.31%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78975">
                <a:tc>
                  <a:txBody>
                    <a:bodyPr/>
                    <a:lstStyle/>
                    <a:p>
                      <a:pPr algn="ctr" rtl="0" fontAlgn="ctr"/>
                      <a:r>
                        <a:rPr lang="en-US" altLang="zh-CN" sz="1600" b="1" i="0" u="none" strike="noStrike">
                          <a:solidFill>
                            <a:srgbClr val="FFFFFF"/>
                          </a:solidFill>
                          <a:effectLst/>
                          <a:latin typeface="Calibri"/>
                        </a:rPr>
                        <a:t>2011</a:t>
                      </a:r>
                      <a:r>
                        <a:rPr lang="zh-CN" altLang="en-US" sz="1600" b="1" i="0" u="none" strike="noStrike">
                          <a:solidFill>
                            <a:srgbClr val="FFFFFF"/>
                          </a:solidFill>
                          <a:effectLst/>
                          <a:latin typeface="Calibri"/>
                        </a:rPr>
                        <a:t>年度</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600" b="0" i="0" u="none" strike="noStrike">
                          <a:solidFill>
                            <a:srgbClr val="000000"/>
                          </a:solidFill>
                          <a:effectLst/>
                          <a:latin typeface="Calibri"/>
                        </a:rPr>
                        <a:t>-17.99%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600" b="0" i="0" u="none" strike="noStrike">
                          <a:solidFill>
                            <a:srgbClr val="000000"/>
                          </a:solidFill>
                          <a:effectLst/>
                          <a:latin typeface="Calibri"/>
                        </a:rPr>
                        <a:t>-7.42%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zh-CN" altLang="en-US" sz="1800" b="0" i="0" u="none" strike="noStrike">
                          <a:solidFill>
                            <a:srgbClr val="000000"/>
                          </a:solidFill>
                          <a:effectLst/>
                          <a:latin typeface="Arial"/>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600" b="0" i="0" u="none" strike="noStrike">
                          <a:solidFill>
                            <a:srgbClr val="000000"/>
                          </a:solidFill>
                          <a:effectLst/>
                          <a:latin typeface="Calibri"/>
                        </a:rPr>
                        <a:t>-28.41%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600" b="0" i="0" u="none" strike="noStrike">
                          <a:solidFill>
                            <a:srgbClr val="000000"/>
                          </a:solidFill>
                          <a:effectLst/>
                          <a:latin typeface="Calibri"/>
                        </a:rPr>
                        <a:t>-25.01%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600" b="0" i="0" u="none" strike="noStrike">
                          <a:solidFill>
                            <a:srgbClr val="000000"/>
                          </a:solidFill>
                          <a:effectLst/>
                          <a:latin typeface="Calibri"/>
                        </a:rPr>
                        <a:t>-21.68%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34071">
                <a:tc>
                  <a:txBody>
                    <a:bodyPr/>
                    <a:lstStyle/>
                    <a:p>
                      <a:pPr algn="ctr" rtl="0" fontAlgn="ctr"/>
                      <a:r>
                        <a:rPr lang="en-US" altLang="zh-CN" sz="1600" b="1" i="0" u="none" strike="noStrike">
                          <a:solidFill>
                            <a:srgbClr val="FFFFFF"/>
                          </a:solidFill>
                          <a:effectLst/>
                          <a:latin typeface="Calibri"/>
                        </a:rPr>
                        <a:t>2012-9-28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600" b="0" i="0" u="none" strike="noStrike">
                          <a:solidFill>
                            <a:srgbClr val="000000"/>
                          </a:solidFill>
                          <a:effectLst/>
                          <a:latin typeface="Calibri"/>
                        </a:rPr>
                        <a:t>1.49%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600" b="0" i="0" u="none" strike="noStrike">
                          <a:solidFill>
                            <a:srgbClr val="000000"/>
                          </a:solidFill>
                          <a:effectLst/>
                          <a:latin typeface="Calibri"/>
                        </a:rPr>
                        <a:t>4.41%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600" b="0" i="0" u="none" strike="noStrike">
                          <a:solidFill>
                            <a:srgbClr val="000000"/>
                          </a:solidFill>
                          <a:effectLst/>
                          <a:latin typeface="Calibri"/>
                        </a:rPr>
                        <a:t>2.72%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600" b="0" i="0" u="none" strike="noStrike">
                          <a:solidFill>
                            <a:srgbClr val="000000"/>
                          </a:solidFill>
                          <a:effectLst/>
                          <a:latin typeface="Calibri"/>
                        </a:rPr>
                        <a:t>-3.89%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600" b="0" i="0" u="none" strike="noStrike">
                          <a:solidFill>
                            <a:srgbClr val="000000"/>
                          </a:solidFill>
                          <a:effectLst/>
                          <a:latin typeface="Calibri"/>
                        </a:rPr>
                        <a:t>-3.67%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600" b="0" i="0" u="none" strike="noStrike">
                          <a:solidFill>
                            <a:srgbClr val="000000"/>
                          </a:solidFill>
                          <a:effectLst/>
                          <a:latin typeface="Calibri"/>
                        </a:rPr>
                        <a:t>-6.41%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34071">
                <a:tc>
                  <a:txBody>
                    <a:bodyPr/>
                    <a:lstStyle/>
                    <a:p>
                      <a:pPr algn="ctr" rtl="0" fontAlgn="ctr"/>
                      <a:r>
                        <a:rPr lang="zh-CN" altLang="en-US" sz="1600" b="1" i="0" u="none" strike="noStrike">
                          <a:solidFill>
                            <a:srgbClr val="FFFFFF"/>
                          </a:solidFill>
                          <a:effectLst/>
                          <a:latin typeface="Arial"/>
                        </a:rPr>
                        <a:t>全部累计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600" b="0" i="0" u="none" strike="noStrike">
                          <a:solidFill>
                            <a:srgbClr val="000000"/>
                          </a:solidFill>
                          <a:effectLst/>
                          <a:latin typeface="Calibri"/>
                        </a:rPr>
                        <a:t>-15.78%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600" b="0" i="0" u="none" strike="noStrike">
                          <a:solidFill>
                            <a:srgbClr val="000000"/>
                          </a:solidFill>
                          <a:effectLst/>
                          <a:latin typeface="Calibri"/>
                        </a:rPr>
                        <a:t>4.49%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600" b="0" i="0" u="none" strike="noStrike">
                          <a:solidFill>
                            <a:srgbClr val="000000"/>
                          </a:solidFill>
                          <a:effectLst/>
                          <a:latin typeface="Calibri"/>
                        </a:rPr>
                        <a:t>2.72%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600" b="0" i="0" u="none" strike="noStrike">
                          <a:solidFill>
                            <a:srgbClr val="000000"/>
                          </a:solidFill>
                          <a:effectLst/>
                          <a:latin typeface="Calibri"/>
                        </a:rPr>
                        <a:t>-37.43%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600" b="0" i="0" u="none" strike="noStrike">
                          <a:solidFill>
                            <a:srgbClr val="000000"/>
                          </a:solidFill>
                          <a:effectLst/>
                          <a:latin typeface="Calibri"/>
                        </a:rPr>
                        <a:t>-36.80%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600" b="0" i="0" u="none" strike="noStrike" dirty="0">
                          <a:solidFill>
                            <a:srgbClr val="000000"/>
                          </a:solidFill>
                          <a:effectLst/>
                          <a:latin typeface="Calibri"/>
                        </a:rPr>
                        <a:t>-37.19%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950" y="260946"/>
            <a:ext cx="10174129" cy="1081920"/>
          </a:xfrm>
        </p:spPr>
        <p:txBody>
          <a:bodyPr/>
          <a:lstStyle/>
          <a:p>
            <a:r>
              <a:rPr lang="zh-CN" altLang="en-US" dirty="0" smtClean="0"/>
              <a:t>十只值得长期持有基金业绩回顾</a:t>
            </a:r>
            <a:endParaRPr lang="zh-CN" altLang="en-US" dirty="0"/>
          </a:p>
        </p:txBody>
      </p:sp>
      <p:sp>
        <p:nvSpPr>
          <p:cNvPr id="11" name="TextBox 10"/>
          <p:cNvSpPr txBox="1"/>
          <p:nvPr/>
        </p:nvSpPr>
        <p:spPr>
          <a:xfrm>
            <a:off x="323702" y="5877570"/>
            <a:ext cx="10593665" cy="1361265"/>
          </a:xfrm>
          <a:prstGeom prst="rect">
            <a:avLst/>
          </a:prstGeom>
          <a:noFill/>
        </p:spPr>
        <p:txBody>
          <a:bodyPr wrap="square" lIns="113660" tIns="56830" rIns="113660" bIns="56830" rtlCol="0">
            <a:spAutoFit/>
          </a:bodyPr>
          <a:lstStyle/>
          <a:p>
            <a:pPr>
              <a:lnSpc>
                <a:spcPct val="150000"/>
              </a:lnSpc>
              <a:buClr>
                <a:srgbClr val="003399"/>
              </a:buClr>
              <a:buFont typeface="Wingdings" pitchFamily="2" charset="2"/>
              <a:buChar char="l"/>
            </a:pPr>
            <a:r>
              <a:rPr lang="zh-CN" altLang="en-US" sz="1800" dirty="0" smtClean="0">
                <a:latin typeface="仿宋_GB2312" pitchFamily="49" charset="-122"/>
                <a:ea typeface="仿宋_GB2312" pitchFamily="49" charset="-122"/>
              </a:rPr>
              <a:t> 从</a:t>
            </a:r>
            <a:r>
              <a:rPr lang="en-US" altLang="zh-CN" sz="1800" dirty="0" smtClean="0">
                <a:latin typeface="仿宋_GB2312" pitchFamily="49" charset="-122"/>
                <a:ea typeface="仿宋_GB2312" pitchFamily="49" charset="-122"/>
              </a:rPr>
              <a:t>08</a:t>
            </a:r>
            <a:r>
              <a:rPr lang="zh-CN" altLang="en-US" sz="1800" dirty="0" smtClean="0">
                <a:latin typeface="仿宋_GB2312" pitchFamily="49" charset="-122"/>
                <a:ea typeface="仿宋_GB2312" pitchFamily="49" charset="-122"/>
              </a:rPr>
              <a:t>年以来，我们在年度策略报告中均推荐十只值得长期持有的基金（排名不分先后）。</a:t>
            </a:r>
            <a:endParaRPr lang="en-US" altLang="zh-CN" sz="1800" dirty="0" smtClean="0">
              <a:latin typeface="仿宋_GB2312" pitchFamily="49" charset="-122"/>
              <a:ea typeface="仿宋_GB2312" pitchFamily="49" charset="-122"/>
            </a:endParaRPr>
          </a:p>
          <a:p>
            <a:pPr>
              <a:lnSpc>
                <a:spcPct val="150000"/>
              </a:lnSpc>
              <a:buClr>
                <a:srgbClr val="003399"/>
              </a:buClr>
              <a:buFont typeface="Wingdings" pitchFamily="2" charset="2"/>
              <a:buChar char="l"/>
            </a:pPr>
            <a:r>
              <a:rPr lang="zh-CN" altLang="en-US" sz="1800" dirty="0" smtClean="0">
                <a:latin typeface="仿宋_GB2312" pitchFamily="49" charset="-122"/>
                <a:ea typeface="仿宋_GB2312" pitchFamily="49" charset="-122"/>
              </a:rPr>
              <a:t> 基金筛选路径：基金长期业绩</a:t>
            </a:r>
            <a:r>
              <a:rPr lang="en-US" altLang="zh-CN" sz="1800" dirty="0" smtClean="0">
                <a:latin typeface="仿宋_GB2312" pitchFamily="49" charset="-122"/>
                <a:ea typeface="仿宋_GB2312" pitchFamily="49" charset="-122"/>
              </a:rPr>
              <a:t>—</a:t>
            </a:r>
            <a:r>
              <a:rPr lang="zh-CN" altLang="en-US" sz="1800" dirty="0" smtClean="0">
                <a:latin typeface="仿宋_GB2312" pitchFamily="49" charset="-122"/>
                <a:ea typeface="仿宋_GB2312" pitchFamily="49" charset="-122"/>
              </a:rPr>
              <a:t>基金公司整体实力</a:t>
            </a:r>
            <a:r>
              <a:rPr lang="en-US" altLang="zh-CN" sz="1800" dirty="0" smtClean="0">
                <a:latin typeface="仿宋_GB2312" pitchFamily="49" charset="-122"/>
                <a:ea typeface="仿宋_GB2312" pitchFamily="49" charset="-122"/>
              </a:rPr>
              <a:t>—</a:t>
            </a:r>
            <a:r>
              <a:rPr lang="zh-CN" altLang="en-US" sz="1800" dirty="0" smtClean="0">
                <a:latin typeface="仿宋_GB2312" pitchFamily="49" charset="-122"/>
                <a:ea typeface="仿宋_GB2312" pitchFamily="49" charset="-122"/>
              </a:rPr>
              <a:t>基金经理投资风格与业绩</a:t>
            </a:r>
            <a:r>
              <a:rPr lang="en-US" altLang="zh-CN" sz="1800" dirty="0" smtClean="0">
                <a:latin typeface="仿宋_GB2312" pitchFamily="49" charset="-122"/>
                <a:ea typeface="仿宋_GB2312" pitchFamily="49" charset="-122"/>
              </a:rPr>
              <a:t>—</a:t>
            </a:r>
            <a:r>
              <a:rPr lang="zh-CN" altLang="en-US" sz="1800" dirty="0" smtClean="0">
                <a:latin typeface="仿宋_GB2312" pitchFamily="49" charset="-122"/>
                <a:ea typeface="仿宋_GB2312" pitchFamily="49" charset="-122"/>
              </a:rPr>
              <a:t>评级机构评价参考。</a:t>
            </a:r>
            <a:endParaRPr lang="en-US" altLang="zh-CN" sz="1800" dirty="0" smtClean="0">
              <a:latin typeface="仿宋_GB2312" pitchFamily="49" charset="-122"/>
              <a:ea typeface="仿宋_GB2312" pitchFamily="49" charset="-122"/>
            </a:endParaRPr>
          </a:p>
          <a:p>
            <a:pPr>
              <a:lnSpc>
                <a:spcPct val="150000"/>
              </a:lnSpc>
              <a:buClr>
                <a:srgbClr val="003399"/>
              </a:buClr>
              <a:buFont typeface="Wingdings" pitchFamily="2" charset="2"/>
              <a:buChar char="l"/>
            </a:pPr>
            <a:r>
              <a:rPr lang="zh-CN" altLang="en-US" sz="1800" dirty="0" smtClean="0">
                <a:latin typeface="仿宋_GB2312" pitchFamily="49" charset="-122"/>
                <a:ea typeface="仿宋_GB2312" pitchFamily="49" charset="-122"/>
              </a:rPr>
              <a:t> 本期不做调整</a:t>
            </a:r>
            <a:endParaRPr lang="zh-CN" altLang="en-US" sz="1800" dirty="0">
              <a:latin typeface="仿宋_GB2312" pitchFamily="49" charset="-122"/>
              <a:ea typeface="仿宋_GB2312" pitchFamily="49" charset="-122"/>
            </a:endParaRPr>
          </a:p>
        </p:txBody>
      </p:sp>
      <p:sp>
        <p:nvSpPr>
          <p:cNvPr id="30" name="矩形 29"/>
          <p:cNvSpPr/>
          <p:nvPr/>
        </p:nvSpPr>
        <p:spPr>
          <a:xfrm>
            <a:off x="467718" y="5301506"/>
            <a:ext cx="2922585"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a:t>
            </a:r>
            <a:endParaRPr lang="zh-CN" altLang="en-US" sz="1400" dirty="0">
              <a:latin typeface="仿宋_GB2312" pitchFamily="49" charset="-122"/>
              <a:ea typeface="仿宋_GB2312" pitchFamily="49" charset="-122"/>
            </a:endParaRPr>
          </a:p>
        </p:txBody>
      </p:sp>
      <p:sp>
        <p:nvSpPr>
          <p:cNvPr id="7" name="灯片编号占位符 6"/>
          <p:cNvSpPr>
            <a:spLocks noGrp="1"/>
          </p:cNvSpPr>
          <p:nvPr>
            <p:ph type="sldNum" sz="quarter" idx="12"/>
          </p:nvPr>
        </p:nvSpPr>
        <p:spPr/>
        <p:txBody>
          <a:bodyPr/>
          <a:lstStyle/>
          <a:p>
            <a:fld id="{28D0B990-E398-4D49-9CD2-BA6F246F8330}" type="slidenum">
              <a:rPr lang="zh-CN" altLang="en-US" smtClean="0"/>
              <a:pPr/>
              <a:t>13</a:t>
            </a:fld>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xmlns="" val="1351428291"/>
              </p:ext>
            </p:extLst>
          </p:nvPr>
        </p:nvGraphicFramePr>
        <p:xfrm>
          <a:off x="940014" y="1407856"/>
          <a:ext cx="9361040" cy="3893650"/>
        </p:xfrm>
        <a:graphic>
          <a:graphicData uri="http://schemas.openxmlformats.org/drawingml/2006/table">
            <a:tbl>
              <a:tblPr/>
              <a:tblGrid>
                <a:gridCol w="1031625"/>
                <a:gridCol w="1241771"/>
                <a:gridCol w="1241771"/>
                <a:gridCol w="1031625"/>
                <a:gridCol w="1031625"/>
                <a:gridCol w="1031625"/>
                <a:gridCol w="1375499"/>
                <a:gridCol w="1375499"/>
              </a:tblGrid>
              <a:tr h="375512">
                <a:tc rowSpan="2">
                  <a:txBody>
                    <a:bodyPr/>
                    <a:lstStyle/>
                    <a:p>
                      <a:pPr algn="l" rtl="0" fontAlgn="ctr"/>
                      <a:r>
                        <a:rPr lang="zh-CN" altLang="en-US" sz="1400" b="1" i="0" u="none" strike="noStrike" dirty="0">
                          <a:solidFill>
                            <a:srgbClr val="FFFFFF"/>
                          </a:solidFill>
                          <a:effectLst/>
                          <a:latin typeface="Arial"/>
                        </a:rPr>
                        <a:t>名称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400" b="1" i="0" u="none" strike="noStrike">
                          <a:solidFill>
                            <a:srgbClr val="FFFFFF"/>
                          </a:solidFill>
                          <a:effectLst/>
                          <a:latin typeface="Calibri"/>
                        </a:rPr>
                        <a:t>2012</a:t>
                      </a:r>
                      <a:r>
                        <a:rPr lang="zh-CN" altLang="en-US" sz="1400" b="1" i="0" u="none" strike="noStrike">
                          <a:solidFill>
                            <a:srgbClr val="FFFFFF"/>
                          </a:solidFill>
                          <a:effectLst/>
                          <a:latin typeface="Arial"/>
                        </a:rPr>
                        <a:t>年以来</a:t>
                      </a:r>
                      <a:endParaRPr lang="zh-CN" altLang="en-US" sz="1400" b="1" i="0" u="none" strike="noStrike">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en-US" altLang="zh-CN" sz="1400" b="1" i="0" u="none" strike="noStrike">
                          <a:solidFill>
                            <a:srgbClr val="FFFFFF"/>
                          </a:solidFill>
                          <a:effectLst/>
                          <a:latin typeface="Calibri"/>
                        </a:rPr>
                        <a:t>2011</a:t>
                      </a:r>
                      <a:r>
                        <a:rPr lang="zh-CN" altLang="en-US" sz="1400" b="1" i="0" u="none" strike="noStrike">
                          <a:solidFill>
                            <a:srgbClr val="FFFFFF"/>
                          </a:solidFill>
                          <a:effectLst/>
                          <a:latin typeface="Arial"/>
                        </a:rPr>
                        <a:t>年</a:t>
                      </a:r>
                      <a:endParaRPr lang="zh-CN" altLang="en-US" sz="1400" b="1" i="0" u="none" strike="noStrike">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zh-CN" altLang="en-US" sz="1400" b="1" i="0" u="none" strike="noStrike">
                          <a:solidFill>
                            <a:srgbClr val="FFFFFF"/>
                          </a:solidFill>
                          <a:effectLst/>
                          <a:latin typeface="Arial"/>
                        </a:rPr>
                        <a:t>设立日期</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zh-CN" altLang="en-US" sz="1400" b="1" i="0" u="none" strike="noStrike">
                          <a:solidFill>
                            <a:srgbClr val="FFFFFF"/>
                          </a:solidFill>
                          <a:effectLst/>
                          <a:latin typeface="Arial"/>
                        </a:rPr>
                        <a:t>资产净值</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zh-CN" altLang="en-US" sz="1400" b="1" i="0" u="none" strike="noStrike">
                          <a:solidFill>
                            <a:srgbClr val="FFFFFF"/>
                          </a:solidFill>
                          <a:effectLst/>
                          <a:latin typeface="Arial"/>
                        </a:rPr>
                        <a:t>上季度末</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zh-CN" altLang="en-US" sz="1400" b="1" i="0" u="none" strike="noStrike">
                          <a:solidFill>
                            <a:srgbClr val="FFFFFF"/>
                          </a:solidFill>
                          <a:effectLst/>
                          <a:latin typeface="Arial"/>
                        </a:rPr>
                        <a:t>基金经理</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zh-CN" altLang="en-US" sz="1400" b="1" i="0" u="none" strike="noStrike">
                          <a:solidFill>
                            <a:srgbClr val="FFFFFF"/>
                          </a:solidFill>
                          <a:effectLst/>
                          <a:latin typeface="Arial"/>
                        </a:rPr>
                        <a:t>基金公司</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r>
              <a:tr h="375512">
                <a:tc vMerge="1">
                  <a:txBody>
                    <a:bodyPr/>
                    <a:lstStyle/>
                    <a:p>
                      <a:endParaRPr lang="zh-CN" altLang="en-US"/>
                    </a:p>
                  </a:txBody>
                  <a:tcPr/>
                </a:tc>
                <a:tc>
                  <a:txBody>
                    <a:bodyPr/>
                    <a:lstStyle/>
                    <a:p>
                      <a:pPr algn="ctr" rtl="0" fontAlgn="ctr"/>
                      <a:r>
                        <a:rPr lang="zh-CN" altLang="en-US" sz="1400" b="1" i="0" u="none" strike="noStrike">
                          <a:solidFill>
                            <a:srgbClr val="FFFFFF"/>
                          </a:solidFill>
                          <a:effectLst/>
                          <a:latin typeface="Arial"/>
                        </a:rPr>
                        <a:t>净值增长率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400" b="1" i="0" u="none" strike="noStrike">
                          <a:solidFill>
                            <a:srgbClr val="FFFFFF"/>
                          </a:solidFill>
                          <a:effectLst/>
                          <a:latin typeface="Arial"/>
                        </a:rPr>
                        <a:t>净值增长率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400" b="1" i="0" u="none" strike="noStrike" dirty="0">
                          <a:solidFill>
                            <a:srgbClr val="FFFFFF"/>
                          </a:solidFill>
                          <a:effectLst/>
                          <a:latin typeface="Arial"/>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400" b="1" i="0" u="none" strike="noStrike">
                          <a:solidFill>
                            <a:srgbClr val="FFFFFF"/>
                          </a:solidFill>
                          <a:effectLst/>
                          <a:latin typeface="Calibri"/>
                        </a:rPr>
                        <a:t>[</a:t>
                      </a:r>
                      <a:r>
                        <a:rPr lang="zh-CN" altLang="en-US" sz="1400" b="1" i="0" u="none" strike="noStrike">
                          <a:solidFill>
                            <a:srgbClr val="FFFFFF"/>
                          </a:solidFill>
                          <a:effectLst/>
                          <a:latin typeface="Arial"/>
                        </a:rPr>
                        <a:t>亿元</a:t>
                      </a:r>
                      <a:r>
                        <a:rPr lang="en-US" altLang="zh-CN" sz="1400" b="1" i="0" u="none" strike="noStrike">
                          <a:solidFill>
                            <a:srgbClr val="FFFFFF"/>
                          </a:solidFill>
                          <a:effectLst/>
                          <a:latin typeface="Calibri"/>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400" b="1" i="0" u="none" strike="noStrike">
                          <a:solidFill>
                            <a:srgbClr val="FFFFFF"/>
                          </a:solidFill>
                          <a:effectLst/>
                          <a:latin typeface="Arial"/>
                        </a:rPr>
                        <a:t>持股仓位</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400" b="1" i="0" u="none" strike="noStrike">
                          <a:solidFill>
                            <a:srgbClr val="FFFFFF"/>
                          </a:solidFill>
                          <a:effectLst/>
                          <a:latin typeface="Arial"/>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400" b="1" i="0" u="none" strike="noStrike">
                          <a:solidFill>
                            <a:srgbClr val="FFFFFF"/>
                          </a:solidFill>
                          <a:effectLst/>
                          <a:latin typeface="Arial"/>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168597">
                <a:tc>
                  <a:txBody>
                    <a:bodyPr/>
                    <a:lstStyle/>
                    <a:p>
                      <a:pPr algn="l" rtl="0" fontAlgn="ctr"/>
                      <a:r>
                        <a:rPr lang="zh-CN" altLang="en-US" sz="1200" b="0" i="0" u="none" strike="noStrike">
                          <a:solidFill>
                            <a:srgbClr val="000000"/>
                          </a:solidFill>
                          <a:effectLst/>
                          <a:latin typeface="Arial"/>
                        </a:rPr>
                        <a:t>嘉实增长</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6.70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-18.72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仿宋_GB2312"/>
                        </a:rPr>
                        <a:t>43.1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73.9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邵健</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宋体"/>
                        </a:rPr>
                        <a:t>嘉实</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r>
              <a:tr h="321867">
                <a:tc>
                  <a:txBody>
                    <a:bodyPr/>
                    <a:lstStyle/>
                    <a:p>
                      <a:pPr algn="l" rtl="0" fontAlgn="ctr"/>
                      <a:r>
                        <a:rPr lang="zh-CN" altLang="en-US" sz="1200" b="0" i="0" u="none" strike="noStrike">
                          <a:solidFill>
                            <a:srgbClr val="000000"/>
                          </a:solidFill>
                          <a:effectLst/>
                          <a:latin typeface="Arial"/>
                        </a:rPr>
                        <a:t>广发策略优选</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5.48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-24.55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91.8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70.7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冯永欢</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宋体"/>
                        </a:rPr>
                        <a:t>广发</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21867">
                <a:tc>
                  <a:txBody>
                    <a:bodyPr/>
                    <a:lstStyle/>
                    <a:p>
                      <a:pPr algn="l" rtl="0" fontAlgn="ctr"/>
                      <a:r>
                        <a:rPr lang="zh-CN" altLang="en-US" sz="1200" b="0" i="0" u="none" strike="noStrike">
                          <a:solidFill>
                            <a:srgbClr val="000000"/>
                          </a:solidFill>
                          <a:effectLst/>
                          <a:latin typeface="Arial"/>
                        </a:rPr>
                        <a:t>富国天惠精选成长</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1.71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-25.36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仿宋_GB2312"/>
                        </a:rPr>
                        <a:t>48.1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94.1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朱少醒</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富国</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21867">
                <a:tc>
                  <a:txBody>
                    <a:bodyPr/>
                    <a:lstStyle/>
                    <a:p>
                      <a:pPr algn="l" rtl="0" fontAlgn="ctr"/>
                      <a:r>
                        <a:rPr lang="zh-CN" altLang="en-US" sz="1200" b="0" i="0" u="none" strike="noStrike">
                          <a:solidFill>
                            <a:srgbClr val="000000"/>
                          </a:solidFill>
                          <a:effectLst/>
                          <a:latin typeface="Arial"/>
                        </a:rPr>
                        <a:t>博时主题行业</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0.58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-9.50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108.2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92.3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邓晓峰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博时</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21867">
                <a:tc>
                  <a:txBody>
                    <a:bodyPr/>
                    <a:lstStyle/>
                    <a:p>
                      <a:pPr algn="l" rtl="0" fontAlgn="ctr"/>
                      <a:r>
                        <a:rPr lang="zh-CN" altLang="en-US" sz="1200" b="0" i="0" u="none" strike="noStrike">
                          <a:solidFill>
                            <a:srgbClr val="000000"/>
                          </a:solidFill>
                          <a:effectLst/>
                          <a:latin typeface="Arial"/>
                        </a:rPr>
                        <a:t>易方达中小盘</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-27.27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仿宋_GB2312"/>
                        </a:rPr>
                        <a:t>25.3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85.3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何云峰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易方达</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21867">
                <a:tc>
                  <a:txBody>
                    <a:bodyPr/>
                    <a:lstStyle/>
                    <a:p>
                      <a:pPr algn="l" rtl="0" fontAlgn="ctr"/>
                      <a:r>
                        <a:rPr lang="zh-CN" altLang="en-US" sz="1200" b="0" i="0" u="none" strike="noStrike">
                          <a:solidFill>
                            <a:srgbClr val="000000"/>
                          </a:solidFill>
                          <a:effectLst/>
                          <a:latin typeface="Arial"/>
                        </a:rPr>
                        <a:t>富国天益价值</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-1.15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-21.23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82.3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85.2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陈戈</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富国</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21867">
                <a:tc>
                  <a:txBody>
                    <a:bodyPr/>
                    <a:lstStyle/>
                    <a:p>
                      <a:pPr algn="l" rtl="0" fontAlgn="ctr"/>
                      <a:r>
                        <a:rPr lang="zh-CN" altLang="en-US" sz="1200" b="0" i="0" u="none" strike="noStrike">
                          <a:solidFill>
                            <a:srgbClr val="000000"/>
                          </a:solidFill>
                          <a:effectLst/>
                          <a:latin typeface="Arial"/>
                        </a:rPr>
                        <a:t>兴全全球视野</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-0.53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-13.89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仿宋_GB2312"/>
                        </a:rPr>
                        <a:t>43.4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72.6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董承非</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兴业全球</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21867">
                <a:tc>
                  <a:txBody>
                    <a:bodyPr/>
                    <a:lstStyle/>
                    <a:p>
                      <a:pPr algn="l" rtl="0" fontAlgn="ctr"/>
                      <a:r>
                        <a:rPr lang="zh-CN" altLang="en-US" sz="1200" b="0" i="0" u="none" strike="noStrike">
                          <a:solidFill>
                            <a:srgbClr val="000000"/>
                          </a:solidFill>
                          <a:effectLst/>
                          <a:latin typeface="Arial"/>
                        </a:rPr>
                        <a:t>华夏回报</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2.25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-11.79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99.5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45.7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胡建平</a:t>
                      </a:r>
                      <a:r>
                        <a:rPr lang="en-US" altLang="zh-CN" sz="1200" b="0" i="0" u="none" strike="noStrike">
                          <a:solidFill>
                            <a:srgbClr val="000000"/>
                          </a:solidFill>
                          <a:effectLst/>
                          <a:latin typeface="仿宋_GB2312"/>
                        </a:rPr>
                        <a:t>,</a:t>
                      </a:r>
                      <a:r>
                        <a:rPr lang="zh-CN" altLang="en-US" sz="1200" b="0" i="0" u="none" strike="noStrike">
                          <a:solidFill>
                            <a:srgbClr val="000000"/>
                          </a:solidFill>
                          <a:effectLst/>
                          <a:latin typeface="Arial"/>
                        </a:rPr>
                        <a:t>张剑</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华夏</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21867">
                <a:tc>
                  <a:txBody>
                    <a:bodyPr/>
                    <a:lstStyle/>
                    <a:p>
                      <a:pPr algn="l" rtl="0" fontAlgn="ctr"/>
                      <a:r>
                        <a:rPr lang="zh-CN" altLang="en-US" sz="1200" b="0" i="0" u="none" strike="noStrike">
                          <a:solidFill>
                            <a:srgbClr val="000000"/>
                          </a:solidFill>
                          <a:effectLst/>
                          <a:latin typeface="Arial"/>
                        </a:rPr>
                        <a:t>兴全趋势投资</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-0.21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-18.14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仿宋_GB2312"/>
                        </a:rPr>
                        <a:t>106.8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74.7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杨岳斌</a:t>
                      </a:r>
                      <a:r>
                        <a:rPr lang="en-US" altLang="zh-CN" sz="1200" b="0" i="0" u="none" strike="noStrike">
                          <a:solidFill>
                            <a:srgbClr val="000000"/>
                          </a:solidFill>
                          <a:effectLst/>
                          <a:latin typeface="仿宋_GB2312"/>
                        </a:rPr>
                        <a:t>,</a:t>
                      </a:r>
                      <a:r>
                        <a:rPr lang="zh-CN" altLang="en-US" sz="1200" b="0" i="0" u="none" strike="noStrike">
                          <a:solidFill>
                            <a:srgbClr val="000000"/>
                          </a:solidFill>
                          <a:effectLst/>
                          <a:latin typeface="Arial"/>
                        </a:rPr>
                        <a:t>王晓明</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兴业全球</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21867">
                <a:tc>
                  <a:txBody>
                    <a:bodyPr/>
                    <a:lstStyle/>
                    <a:p>
                      <a:pPr algn="l" rtl="0" fontAlgn="ctr"/>
                      <a:r>
                        <a:rPr lang="zh-CN" altLang="en-US" sz="1200" b="0" i="0" u="none" strike="noStrike">
                          <a:solidFill>
                            <a:srgbClr val="000000"/>
                          </a:solidFill>
                          <a:effectLst/>
                          <a:latin typeface="Arial"/>
                        </a:rPr>
                        <a:t>华安宝利配置</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1.03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-15.09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dirty="0">
                          <a:solidFill>
                            <a:srgbClr val="000000"/>
                          </a:solidFill>
                          <a:effectLst/>
                          <a:latin typeface="仿宋_GB2312"/>
                        </a:rPr>
                        <a:t>44.1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54.4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康平</a:t>
                      </a:r>
                      <a:r>
                        <a:rPr lang="en-US" altLang="zh-CN" sz="1200" b="0" i="0" u="none" strike="noStrike">
                          <a:solidFill>
                            <a:srgbClr val="000000"/>
                          </a:solidFill>
                          <a:effectLst/>
                          <a:latin typeface="仿宋_GB2312"/>
                        </a:rPr>
                        <a:t>,</a:t>
                      </a:r>
                      <a:r>
                        <a:rPr lang="zh-CN" altLang="en-US" sz="1200" b="0" i="0" u="none" strike="noStrike">
                          <a:solidFill>
                            <a:srgbClr val="000000"/>
                          </a:solidFill>
                          <a:effectLst/>
                          <a:latin typeface="Arial"/>
                        </a:rPr>
                        <a:t>陆从珍</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dirty="0">
                          <a:solidFill>
                            <a:srgbClr val="000000"/>
                          </a:solidFill>
                          <a:effectLst/>
                          <a:latin typeface="Arial"/>
                        </a:rPr>
                        <a:t>华安</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950" y="2411463"/>
            <a:ext cx="10174129" cy="1431131"/>
          </a:xfrm>
        </p:spPr>
        <p:txBody>
          <a:bodyPr/>
          <a:lstStyle/>
          <a:p>
            <a:r>
              <a:rPr lang="zh-CN" altLang="en-US" dirty="0" smtClean="0"/>
              <a:t>权益类基金投资策略：工欲善其事</a:t>
            </a:r>
            <a:r>
              <a:rPr lang="en-US" altLang="zh-CN" dirty="0" smtClean="0"/>
              <a:t>,</a:t>
            </a:r>
            <a:r>
              <a:rPr lang="zh-CN" altLang="en-US" dirty="0" smtClean="0"/>
              <a:t>必先利其器</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权益类基金投资策略</a:t>
            </a:r>
            <a:endParaRPr lang="zh-CN" altLang="en-US" dirty="0"/>
          </a:p>
        </p:txBody>
      </p:sp>
      <p:sp>
        <p:nvSpPr>
          <p:cNvPr id="9" name="圆角矩形 8"/>
          <p:cNvSpPr/>
          <p:nvPr/>
        </p:nvSpPr>
        <p:spPr>
          <a:xfrm>
            <a:off x="7308478" y="2359438"/>
            <a:ext cx="1800200" cy="928694"/>
          </a:xfrm>
          <a:prstGeom prst="roundRect">
            <a:avLst/>
          </a:prstGeom>
          <a:solidFill>
            <a:schemeClr val="tx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zh-CN" altLang="en-US" sz="1800" dirty="0" smtClean="0">
                <a:solidFill>
                  <a:schemeClr val="tx1"/>
                </a:solidFill>
                <a:latin typeface="楷体_GB2312" pitchFamily="49" charset="-122"/>
                <a:ea typeface="楷体_GB2312" pitchFamily="49" charset="-122"/>
              </a:rPr>
              <a:t>兼顾估值与</a:t>
            </a:r>
            <a:endParaRPr lang="en-US" altLang="zh-CN" sz="1800" dirty="0" smtClean="0">
              <a:solidFill>
                <a:schemeClr val="tx1"/>
              </a:solidFill>
              <a:latin typeface="楷体_GB2312" pitchFamily="49" charset="-122"/>
              <a:ea typeface="楷体_GB2312" pitchFamily="49" charset="-122"/>
            </a:endParaRPr>
          </a:p>
          <a:p>
            <a:pPr algn="ctr"/>
            <a:r>
              <a:rPr lang="zh-CN" altLang="en-US" sz="1800" dirty="0" smtClean="0">
                <a:solidFill>
                  <a:schemeClr val="tx1"/>
                </a:solidFill>
                <a:latin typeface="楷体_GB2312" pitchFamily="49" charset="-122"/>
                <a:ea typeface="楷体_GB2312" pitchFamily="49" charset="-122"/>
              </a:rPr>
              <a:t>成长</a:t>
            </a:r>
            <a:endParaRPr lang="zh-CN" altLang="en-US" sz="1800" dirty="0">
              <a:solidFill>
                <a:schemeClr val="tx1"/>
              </a:solidFill>
              <a:latin typeface="楷体_GB2312" pitchFamily="49" charset="-122"/>
              <a:ea typeface="楷体_GB2312" pitchFamily="49" charset="-122"/>
            </a:endParaRPr>
          </a:p>
        </p:txBody>
      </p:sp>
      <p:cxnSp>
        <p:nvCxnSpPr>
          <p:cNvPr id="10" name="直接箭头连接符 9"/>
          <p:cNvCxnSpPr>
            <a:endCxn id="9" idx="1"/>
          </p:cNvCxnSpPr>
          <p:nvPr/>
        </p:nvCxnSpPr>
        <p:spPr bwMode="auto">
          <a:xfrm>
            <a:off x="6156350" y="2349178"/>
            <a:ext cx="1152128" cy="474607"/>
          </a:xfrm>
          <a:prstGeom prst="straightConnector1">
            <a:avLst/>
          </a:prstGeom>
          <a:noFill/>
          <a:ln w="9525" cap="flat" cmpd="sng" algn="ctr">
            <a:solidFill>
              <a:schemeClr val="tx1"/>
            </a:solidFill>
            <a:prstDash val="solid"/>
            <a:round/>
            <a:headEnd type="none" w="med" len="med"/>
            <a:tailEnd type="arrow"/>
          </a:ln>
          <a:effectLst/>
        </p:spPr>
      </p:cxnSp>
      <p:cxnSp>
        <p:nvCxnSpPr>
          <p:cNvPr id="12" name="直接箭头连接符 11"/>
          <p:cNvCxnSpPr>
            <a:endCxn id="9" idx="1"/>
          </p:cNvCxnSpPr>
          <p:nvPr/>
        </p:nvCxnSpPr>
        <p:spPr bwMode="auto">
          <a:xfrm flipV="1">
            <a:off x="6156350" y="2823785"/>
            <a:ext cx="1152128" cy="605513"/>
          </a:xfrm>
          <a:prstGeom prst="straightConnector1">
            <a:avLst/>
          </a:prstGeom>
          <a:noFill/>
          <a:ln w="9525" cap="flat" cmpd="sng" algn="ctr">
            <a:solidFill>
              <a:schemeClr val="tx1"/>
            </a:solidFill>
            <a:prstDash val="solid"/>
            <a:round/>
            <a:headEnd type="none" w="med" len="med"/>
            <a:tailEnd type="arrow"/>
          </a:ln>
          <a:effectLst/>
        </p:spPr>
      </p:cxnSp>
      <p:sp>
        <p:nvSpPr>
          <p:cNvPr id="8" name="TextBox 7"/>
          <p:cNvSpPr txBox="1"/>
          <p:nvPr/>
        </p:nvSpPr>
        <p:spPr>
          <a:xfrm>
            <a:off x="539726" y="4725442"/>
            <a:ext cx="10449649" cy="2423094"/>
          </a:xfrm>
          <a:prstGeom prst="rect">
            <a:avLst/>
          </a:prstGeom>
          <a:noFill/>
        </p:spPr>
        <p:txBody>
          <a:bodyPr wrap="square" lIns="113660" tIns="56830" rIns="113660" bIns="56830" rtlCol="0">
            <a:spAutoFit/>
          </a:bodyPr>
          <a:lstStyle/>
          <a:p>
            <a:pPr marL="0" lvl="1">
              <a:lnSpc>
                <a:spcPct val="150000"/>
              </a:lnSpc>
              <a:buClr>
                <a:srgbClr val="003399"/>
              </a:buClr>
              <a:buFont typeface="Wingdings" pitchFamily="2" charset="2"/>
              <a:buChar char="l"/>
            </a:pPr>
            <a:r>
              <a:rPr lang="zh-CN" altLang="en-US" sz="2000" b="1" dirty="0" smtClean="0">
                <a:latin typeface="仿宋_GB2312" pitchFamily="49" charset="-122"/>
                <a:ea typeface="仿宋_GB2312" pitchFamily="49" charset="-122"/>
              </a:rPr>
              <a:t>  权益类资产有望迎来投资机会  </a:t>
            </a:r>
            <a:endParaRPr lang="en-US" altLang="zh-CN" sz="2000" b="1" dirty="0" smtClean="0">
              <a:latin typeface="仿宋_GB2312" pitchFamily="49" charset="-122"/>
              <a:ea typeface="仿宋_GB2312" pitchFamily="49" charset="-122"/>
            </a:endParaRPr>
          </a:p>
          <a:p>
            <a:pPr marL="925200" lvl="1" indent="-457200">
              <a:lnSpc>
                <a:spcPct val="150000"/>
              </a:lnSpc>
              <a:buClr>
                <a:srgbClr val="003399"/>
              </a:buClr>
              <a:buFont typeface="Arial" pitchFamily="34" charset="0"/>
              <a:buChar char="•"/>
            </a:pPr>
            <a:r>
              <a:rPr lang="zh-CN" altLang="en-US" sz="2000" dirty="0" smtClean="0"/>
              <a:t>库存周期底部区域，</a:t>
            </a:r>
            <a:r>
              <a:rPr lang="en-US" altLang="zh-CN" sz="2000" dirty="0" smtClean="0"/>
              <a:t>A</a:t>
            </a:r>
            <a:r>
              <a:rPr lang="zh-CN" altLang="en-US" sz="2000" dirty="0" smtClean="0"/>
              <a:t>股系统风险不断下降。估值处于历史底部区域。维稳环境迭加供求预期修正， </a:t>
            </a:r>
            <a:r>
              <a:rPr lang="en-US" altLang="zh-CN" sz="2000" dirty="0" smtClean="0"/>
              <a:t>4</a:t>
            </a:r>
            <a:r>
              <a:rPr lang="zh-CN" altLang="en-US" sz="2000" dirty="0" smtClean="0"/>
              <a:t>季度指数有望在风险溢价回归与盈利企稳弱回升双重动力下反弹。</a:t>
            </a:r>
            <a:endParaRPr lang="en-US" altLang="zh-CN" sz="2000" dirty="0" smtClean="0"/>
          </a:p>
          <a:p>
            <a:pPr marL="925200" lvl="1" indent="-457200">
              <a:lnSpc>
                <a:spcPct val="150000"/>
              </a:lnSpc>
              <a:buClr>
                <a:srgbClr val="003399"/>
              </a:buClr>
              <a:buFont typeface="Arial" pitchFamily="34" charset="0"/>
              <a:buChar char="•"/>
            </a:pPr>
            <a:r>
              <a:rPr lang="zh-CN" altLang="en-US" sz="2000" dirty="0" smtClean="0">
                <a:latin typeface="仿宋_GB2312" pitchFamily="49" charset="-122"/>
                <a:ea typeface="仿宋_GB2312" pitchFamily="49" charset="-122"/>
              </a:rPr>
              <a:t>权益类资产配置兼顾估值与成长。</a:t>
            </a:r>
            <a:endParaRPr lang="zh-CN" altLang="en-US" sz="2000" dirty="0">
              <a:latin typeface="仿宋_GB2312" pitchFamily="49" charset="-122"/>
              <a:ea typeface="仿宋_GB2312" pitchFamily="49" charset="-122"/>
            </a:endParaRPr>
          </a:p>
        </p:txBody>
      </p:sp>
      <p:graphicFrame>
        <p:nvGraphicFramePr>
          <p:cNvPr id="11" name="图示 10"/>
          <p:cNvGraphicFramePr/>
          <p:nvPr/>
        </p:nvGraphicFramePr>
        <p:xfrm>
          <a:off x="971774" y="1701106"/>
          <a:ext cx="5256584"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950" y="260946"/>
            <a:ext cx="10174129" cy="1081920"/>
          </a:xfrm>
        </p:spPr>
        <p:txBody>
          <a:bodyPr/>
          <a:lstStyle/>
          <a:p>
            <a:r>
              <a:rPr lang="zh-CN" altLang="en-US" dirty="0" smtClean="0"/>
              <a:t>分风险等级权益类基金池</a:t>
            </a:r>
            <a:endParaRPr lang="zh-CN" altLang="en-US" dirty="0"/>
          </a:p>
        </p:txBody>
      </p:sp>
      <p:sp>
        <p:nvSpPr>
          <p:cNvPr id="11" name="TextBox 10"/>
          <p:cNvSpPr txBox="1"/>
          <p:nvPr/>
        </p:nvSpPr>
        <p:spPr>
          <a:xfrm>
            <a:off x="467718" y="2637210"/>
            <a:ext cx="10305633" cy="2469261"/>
          </a:xfrm>
          <a:prstGeom prst="rect">
            <a:avLst/>
          </a:prstGeom>
          <a:noFill/>
        </p:spPr>
        <p:txBody>
          <a:bodyPr wrap="square" lIns="113660" tIns="56830" rIns="113660" bIns="56830" rtlCol="0">
            <a:spAutoFit/>
          </a:bodyPr>
          <a:lstStyle/>
          <a:p>
            <a:pPr>
              <a:lnSpc>
                <a:spcPct val="150000"/>
              </a:lnSpc>
              <a:buClr>
                <a:srgbClr val="003399"/>
              </a:buClr>
              <a:buFont typeface="Wingdings" pitchFamily="2" charset="2"/>
              <a:buChar char="l"/>
            </a:pPr>
            <a:r>
              <a:rPr lang="zh-CN" altLang="en-US" sz="1800" dirty="0" smtClean="0">
                <a:latin typeface="仿宋_GB2312" pitchFamily="49" charset="-122"/>
                <a:ea typeface="仿宋_GB2312" pitchFamily="49" charset="-122"/>
              </a:rPr>
              <a:t>预期</a:t>
            </a:r>
            <a:r>
              <a:rPr lang="en-US" altLang="zh-CN" sz="1800" dirty="0" smtClean="0">
                <a:latin typeface="仿宋_GB2312" pitchFamily="49" charset="-122"/>
                <a:ea typeface="仿宋_GB2312" pitchFamily="49" charset="-122"/>
              </a:rPr>
              <a:t>2012</a:t>
            </a:r>
            <a:r>
              <a:rPr lang="zh-CN" altLang="en-US" sz="1800" dirty="0" smtClean="0">
                <a:latin typeface="仿宋_GB2312" pitchFamily="49" charset="-122"/>
                <a:ea typeface="仿宋_GB2312" pitchFamily="49" charset="-122"/>
              </a:rPr>
              <a:t>年四季度</a:t>
            </a:r>
            <a:r>
              <a:rPr lang="en-US" altLang="zh-CN" sz="1800" dirty="0" smtClean="0">
                <a:latin typeface="仿宋_GB2312" pitchFamily="49" charset="-122"/>
                <a:ea typeface="仿宋_GB2312" pitchFamily="49" charset="-122"/>
              </a:rPr>
              <a:t>A</a:t>
            </a:r>
            <a:r>
              <a:rPr lang="zh-CN" altLang="en-US" sz="1800" dirty="0" smtClean="0">
                <a:latin typeface="仿宋_GB2312" pitchFamily="49" charset="-122"/>
                <a:ea typeface="仿宋_GB2312" pitchFamily="49" charset="-122"/>
              </a:rPr>
              <a:t>股市场将展开反弹，不同风险偏好的市场参与者各自选择趁手利器。</a:t>
            </a:r>
            <a:endParaRPr lang="en-US" altLang="zh-CN" sz="1800" dirty="0" smtClean="0">
              <a:latin typeface="仿宋_GB2312" pitchFamily="49" charset="-122"/>
              <a:ea typeface="仿宋_GB2312" pitchFamily="49" charset="-122"/>
            </a:endParaRPr>
          </a:p>
          <a:p>
            <a:pPr>
              <a:lnSpc>
                <a:spcPct val="150000"/>
              </a:lnSpc>
              <a:buClr>
                <a:srgbClr val="003399"/>
              </a:buClr>
              <a:buFont typeface="Wingdings" pitchFamily="2" charset="2"/>
              <a:buChar char="l"/>
            </a:pPr>
            <a:r>
              <a:rPr lang="zh-CN" altLang="en-US" sz="1800" dirty="0" smtClean="0">
                <a:latin typeface="仿宋_GB2312" pitchFamily="49" charset="-122"/>
                <a:ea typeface="仿宋_GB2312" pitchFamily="49" charset="-122"/>
              </a:rPr>
              <a:t>各类被动配置股票型基金，具有反弹参与程度高，替代选股等功能。对于择时能力强的投资者可谓博反弹利器。</a:t>
            </a:r>
            <a:endParaRPr lang="en-US" altLang="zh-CN" sz="1800" dirty="0" smtClean="0">
              <a:latin typeface="仿宋_GB2312" pitchFamily="49" charset="-122"/>
              <a:ea typeface="仿宋_GB2312" pitchFamily="49" charset="-122"/>
            </a:endParaRPr>
          </a:p>
          <a:p>
            <a:pPr>
              <a:buClr>
                <a:srgbClr val="003399"/>
              </a:buClr>
              <a:buFont typeface="Wingdings" pitchFamily="2" charset="2"/>
              <a:buChar char="l"/>
            </a:pPr>
            <a:r>
              <a:rPr lang="en-US" altLang="zh-CN" sz="1800" dirty="0" smtClean="0">
                <a:latin typeface="仿宋_GB2312" pitchFamily="49" charset="-122"/>
                <a:ea typeface="仿宋_GB2312" pitchFamily="49" charset="-122"/>
              </a:rPr>
              <a:t>2012</a:t>
            </a:r>
            <a:r>
              <a:rPr lang="zh-CN" altLang="en-US" sz="1800" dirty="0" smtClean="0">
                <a:latin typeface="仿宋_GB2312" pitchFamily="49" charset="-122"/>
                <a:ea typeface="仿宋_GB2312" pitchFamily="49" charset="-122"/>
              </a:rPr>
              <a:t>年，我们为不同风险偏好的投资者筛选了基金池。基金筛选路径：主动配置型基金：基金公司整体实力</a:t>
            </a:r>
            <a:r>
              <a:rPr lang="en-US" altLang="zh-CN" sz="1800" dirty="0" smtClean="0">
                <a:latin typeface="仿宋_GB2312" pitchFamily="49" charset="-122"/>
                <a:ea typeface="仿宋_GB2312" pitchFamily="49" charset="-122"/>
              </a:rPr>
              <a:t>---</a:t>
            </a:r>
            <a:r>
              <a:rPr lang="zh-CN" altLang="en-US" sz="1800" dirty="0" smtClean="0">
                <a:latin typeface="仿宋_GB2312" pitchFamily="49" charset="-122"/>
                <a:ea typeface="仿宋_GB2312" pitchFamily="49" charset="-122"/>
              </a:rPr>
              <a:t>基金长期业绩</a:t>
            </a:r>
            <a:r>
              <a:rPr lang="en-US" altLang="zh-CN" sz="1800" dirty="0" smtClean="0">
                <a:latin typeface="仿宋_GB2312" pitchFamily="49" charset="-122"/>
                <a:ea typeface="仿宋_GB2312" pitchFamily="49" charset="-122"/>
              </a:rPr>
              <a:t>——</a:t>
            </a:r>
            <a:r>
              <a:rPr lang="zh-CN" altLang="en-US" sz="1800" dirty="0" smtClean="0">
                <a:latin typeface="仿宋_GB2312" pitchFamily="49" charset="-122"/>
                <a:ea typeface="仿宋_GB2312" pitchFamily="49" charset="-122"/>
              </a:rPr>
              <a:t>基金的选股选时能力</a:t>
            </a:r>
            <a:r>
              <a:rPr lang="en-US" altLang="zh-CN" sz="1800" dirty="0" smtClean="0">
                <a:latin typeface="仿宋_GB2312" pitchFamily="49" charset="-122"/>
                <a:ea typeface="仿宋_GB2312" pitchFamily="49" charset="-122"/>
              </a:rPr>
              <a:t>---</a:t>
            </a:r>
            <a:r>
              <a:rPr lang="zh-CN" altLang="en-US" sz="1800" dirty="0" smtClean="0">
                <a:latin typeface="仿宋_GB2312" pitchFamily="49" charset="-122"/>
                <a:ea typeface="仿宋_GB2312" pitchFamily="49" charset="-122"/>
              </a:rPr>
              <a:t>基金的风险收益特征。被动指数型：基金资产配置状况</a:t>
            </a:r>
            <a:r>
              <a:rPr lang="en-US" altLang="zh-CN" sz="1800" dirty="0" smtClean="0">
                <a:latin typeface="仿宋_GB2312" pitchFamily="49" charset="-122"/>
                <a:ea typeface="仿宋_GB2312" pitchFamily="49" charset="-122"/>
              </a:rPr>
              <a:t>---</a:t>
            </a:r>
            <a:r>
              <a:rPr lang="zh-CN" altLang="en-US" sz="1800" dirty="0" smtClean="0">
                <a:latin typeface="仿宋_GB2312" pitchFamily="49" charset="-122"/>
                <a:ea typeface="仿宋_GB2312" pitchFamily="49" charset="-122"/>
              </a:rPr>
              <a:t>基金规模</a:t>
            </a:r>
            <a:r>
              <a:rPr lang="en-US" altLang="zh-CN" sz="1800" dirty="0" smtClean="0">
                <a:latin typeface="仿宋_GB2312" pitchFamily="49" charset="-122"/>
                <a:ea typeface="仿宋_GB2312" pitchFamily="49" charset="-122"/>
              </a:rPr>
              <a:t>---</a:t>
            </a:r>
            <a:r>
              <a:rPr lang="zh-CN" altLang="en-US" sz="1800" dirty="0" smtClean="0">
                <a:latin typeface="仿宋_GB2312" pitchFamily="49" charset="-122"/>
                <a:ea typeface="仿宋_GB2312" pitchFamily="49" charset="-122"/>
              </a:rPr>
              <a:t>基金交易活跃度。筛选出</a:t>
            </a:r>
            <a:r>
              <a:rPr lang="en-US" altLang="zh-CN" sz="1800" dirty="0" smtClean="0">
                <a:latin typeface="仿宋_GB2312" pitchFamily="49" charset="-122"/>
                <a:ea typeface="仿宋_GB2312" pitchFamily="49" charset="-122"/>
              </a:rPr>
              <a:t>5</a:t>
            </a:r>
            <a:r>
              <a:rPr lang="zh-CN" altLang="en-US" sz="1800" dirty="0" smtClean="0">
                <a:latin typeface="仿宋_GB2312" pitchFamily="49" charset="-122"/>
                <a:ea typeface="仿宋_GB2312" pitchFamily="49" charset="-122"/>
              </a:rPr>
              <a:t>类不同风险收益水平的权益类基金池，供不同风险偏好的投资者挑选。</a:t>
            </a:r>
            <a:endParaRPr lang="zh-CN" altLang="en-US" sz="1800" dirty="0">
              <a:latin typeface="仿宋_GB2312" pitchFamily="49" charset="-122"/>
              <a:ea typeface="仿宋_GB2312" pitchFamily="49" charset="-122"/>
            </a:endParaRPr>
          </a:p>
        </p:txBody>
      </p:sp>
      <p:sp>
        <p:nvSpPr>
          <p:cNvPr id="29" name="TextBox 28"/>
          <p:cNvSpPr txBox="1"/>
          <p:nvPr/>
        </p:nvSpPr>
        <p:spPr>
          <a:xfrm>
            <a:off x="611734" y="5445522"/>
            <a:ext cx="8001056" cy="430887"/>
          </a:xfrm>
          <a:prstGeom prst="rect">
            <a:avLst/>
          </a:prstGeom>
          <a:noFill/>
        </p:spPr>
        <p:txBody>
          <a:bodyPr wrap="square" rtlCol="0">
            <a:spAutoFit/>
          </a:bodyPr>
          <a:lstStyle/>
          <a:p>
            <a:r>
              <a:rPr lang="zh-CN" altLang="en-US" b="1" dirty="0" smtClean="0">
                <a:solidFill>
                  <a:srgbClr val="003399"/>
                </a:solidFill>
                <a:latin typeface="仿宋_GB2312" pitchFamily="49" charset="-122"/>
                <a:ea typeface="仿宋_GB2312" pitchFamily="49" charset="-122"/>
              </a:rPr>
              <a:t>基金池类型：</a:t>
            </a:r>
          </a:p>
        </p:txBody>
      </p:sp>
      <p:graphicFrame>
        <p:nvGraphicFramePr>
          <p:cNvPr id="6" name="图示 5"/>
          <p:cNvGraphicFramePr/>
          <p:nvPr/>
        </p:nvGraphicFramePr>
        <p:xfrm>
          <a:off x="539726" y="5733554"/>
          <a:ext cx="6143668" cy="135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图示 6"/>
          <p:cNvGraphicFramePr/>
          <p:nvPr/>
        </p:nvGraphicFramePr>
        <p:xfrm>
          <a:off x="6516390" y="5949578"/>
          <a:ext cx="4214842" cy="857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图示 7"/>
          <p:cNvGraphicFramePr/>
          <p:nvPr/>
        </p:nvGraphicFramePr>
        <p:xfrm>
          <a:off x="539726" y="7317730"/>
          <a:ext cx="9897774" cy="7920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TextBox 8"/>
          <p:cNvSpPr txBox="1"/>
          <p:nvPr/>
        </p:nvSpPr>
        <p:spPr>
          <a:xfrm>
            <a:off x="539726" y="7173714"/>
            <a:ext cx="4816152" cy="439271"/>
          </a:xfrm>
          <a:prstGeom prst="rect">
            <a:avLst/>
          </a:prstGeom>
          <a:noFill/>
        </p:spPr>
        <p:txBody>
          <a:bodyPr wrap="square" rtlCol="0">
            <a:spAutoFit/>
          </a:bodyPr>
          <a:lstStyle/>
          <a:p>
            <a:r>
              <a:rPr lang="zh-CN" altLang="en-US" b="1" dirty="0" smtClean="0">
                <a:solidFill>
                  <a:srgbClr val="003399"/>
                </a:solidFill>
                <a:latin typeface="仿宋_GB2312" pitchFamily="49" charset="-122"/>
                <a:ea typeface="仿宋_GB2312" pitchFamily="49" charset="-122"/>
              </a:rPr>
              <a:t>风险与收益水平：</a:t>
            </a:r>
          </a:p>
        </p:txBody>
      </p:sp>
      <p:sp>
        <p:nvSpPr>
          <p:cNvPr id="10" name="灯片编号占位符 9"/>
          <p:cNvSpPr>
            <a:spLocks noGrp="1"/>
          </p:cNvSpPr>
          <p:nvPr>
            <p:ph type="sldNum" sz="quarter" idx="12"/>
          </p:nvPr>
        </p:nvSpPr>
        <p:spPr/>
        <p:txBody>
          <a:bodyPr/>
          <a:lstStyle/>
          <a:p>
            <a:fld id="{28D0B990-E398-4D49-9CD2-BA6F246F8330}" type="slidenum">
              <a:rPr lang="zh-CN" altLang="en-US" smtClean="0"/>
              <a:pPr/>
              <a:t>16</a:t>
            </a:fld>
            <a:endParaRPr lang="zh-CN" altLang="en-US"/>
          </a:p>
        </p:txBody>
      </p:sp>
      <p:sp>
        <p:nvSpPr>
          <p:cNvPr id="12" name="矩形 11"/>
          <p:cNvSpPr/>
          <p:nvPr/>
        </p:nvSpPr>
        <p:spPr>
          <a:xfrm>
            <a:off x="3060006" y="1341066"/>
            <a:ext cx="5651500" cy="1138773"/>
          </a:xfrm>
          <a:prstGeom prst="rect">
            <a:avLst/>
          </a:prstGeom>
        </p:spPr>
        <p:txBody>
          <a:bodyPr>
            <a:spAutoFit/>
          </a:bodyPr>
          <a:lstStyle/>
          <a:p>
            <a:r>
              <a:rPr lang="zh-CN" altLang="en-US" sz="2800" b="1" dirty="0" smtClean="0">
                <a:solidFill>
                  <a:schemeClr val="accent2">
                    <a:lumMod val="75000"/>
                  </a:schemeClr>
                </a:solidFill>
                <a:latin typeface="楷体" pitchFamily="49" charset="-122"/>
                <a:ea typeface="楷体" pitchFamily="49" charset="-122"/>
              </a:rPr>
              <a:t>工欲善其事，必先</a:t>
            </a:r>
            <a:r>
              <a:rPr lang="zh-CN" altLang="en-US" sz="2800" b="1" i="1" dirty="0" smtClean="0">
                <a:solidFill>
                  <a:schemeClr val="accent2">
                    <a:lumMod val="75000"/>
                  </a:schemeClr>
                </a:solidFill>
                <a:latin typeface="楷体" pitchFamily="49" charset="-122"/>
                <a:ea typeface="楷体" pitchFamily="49" charset="-122"/>
              </a:rPr>
              <a:t>利其器</a:t>
            </a:r>
            <a:r>
              <a:rPr lang="zh-CN" altLang="en-US" sz="2800" b="1" dirty="0" smtClean="0">
                <a:solidFill>
                  <a:schemeClr val="accent2">
                    <a:lumMod val="75000"/>
                  </a:schemeClr>
                </a:solidFill>
                <a:latin typeface="楷体" pitchFamily="49" charset="-122"/>
                <a:ea typeface="楷体" pitchFamily="49" charset="-122"/>
              </a:rPr>
              <a:t> </a:t>
            </a:r>
            <a:endParaRPr lang="en-US" altLang="zh-CN" sz="2800" b="1" dirty="0" smtClean="0">
              <a:solidFill>
                <a:schemeClr val="accent2">
                  <a:lumMod val="75000"/>
                </a:schemeClr>
              </a:solidFill>
              <a:latin typeface="楷体" pitchFamily="49" charset="-122"/>
              <a:ea typeface="楷体" pitchFamily="49" charset="-122"/>
            </a:endParaRPr>
          </a:p>
          <a:p>
            <a:pPr algn="r"/>
            <a:r>
              <a:rPr lang="en-US" altLang="zh-CN" sz="2000" b="1" dirty="0" smtClean="0">
                <a:solidFill>
                  <a:schemeClr val="accent2">
                    <a:lumMod val="75000"/>
                  </a:schemeClr>
                </a:solidFill>
                <a:latin typeface="楷体" pitchFamily="49" charset="-122"/>
                <a:ea typeface="楷体" pitchFamily="49" charset="-122"/>
              </a:rPr>
              <a:t>                                                      -------</a:t>
            </a:r>
            <a:r>
              <a:rPr lang="zh-CN" altLang="en-US" sz="2000" b="1" dirty="0" smtClean="0">
                <a:solidFill>
                  <a:schemeClr val="accent2">
                    <a:lumMod val="75000"/>
                  </a:schemeClr>
                </a:solidFill>
                <a:latin typeface="楷体" pitchFamily="49" charset="-122"/>
                <a:ea typeface="楷体" pitchFamily="49" charset="-122"/>
              </a:rPr>
              <a:t>    </a:t>
            </a:r>
            <a:r>
              <a:rPr lang="en-US" altLang="zh-CN" sz="2000" b="1" dirty="0" smtClean="0">
                <a:solidFill>
                  <a:schemeClr val="accent2">
                    <a:lumMod val="75000"/>
                  </a:schemeClr>
                </a:solidFill>
                <a:latin typeface="楷体" pitchFamily="49" charset="-122"/>
                <a:ea typeface="楷体" pitchFamily="49" charset="-122"/>
              </a:rPr>
              <a:t>《</a:t>
            </a:r>
            <a:r>
              <a:rPr lang="zh-CN" altLang="en-US" sz="2000" b="1" dirty="0" smtClean="0">
                <a:solidFill>
                  <a:schemeClr val="accent2">
                    <a:lumMod val="75000"/>
                  </a:schemeClr>
                </a:solidFill>
                <a:latin typeface="楷体" pitchFamily="49" charset="-122"/>
                <a:ea typeface="楷体" pitchFamily="49" charset="-122"/>
              </a:rPr>
              <a:t>论语</a:t>
            </a:r>
            <a:r>
              <a:rPr lang="en-US" altLang="zh-CN" sz="2000" b="1" dirty="0" smtClean="0">
                <a:solidFill>
                  <a:schemeClr val="accent2">
                    <a:lumMod val="75000"/>
                  </a:schemeClr>
                </a:solidFill>
                <a:latin typeface="楷体" pitchFamily="49" charset="-122"/>
                <a:ea typeface="楷体" pitchFamily="49" charset="-122"/>
              </a:rPr>
              <a:t>·</a:t>
            </a:r>
            <a:r>
              <a:rPr lang="zh-CN" altLang="en-US" sz="2000" b="1" dirty="0" smtClean="0">
                <a:solidFill>
                  <a:schemeClr val="accent2">
                    <a:lumMod val="75000"/>
                  </a:schemeClr>
                </a:solidFill>
                <a:latin typeface="楷体" pitchFamily="49" charset="-122"/>
                <a:ea typeface="楷体" pitchFamily="49" charset="-122"/>
              </a:rPr>
              <a:t>魏灵公</a:t>
            </a:r>
            <a:r>
              <a:rPr lang="en-US" altLang="zh-CN" sz="2000" b="1" dirty="0" smtClean="0">
                <a:solidFill>
                  <a:schemeClr val="accent2">
                    <a:lumMod val="75000"/>
                  </a:schemeClr>
                </a:solidFill>
                <a:latin typeface="楷体" pitchFamily="49" charset="-122"/>
                <a:ea typeface="楷体" pitchFamily="49" charset="-122"/>
              </a:rPr>
              <a:t>》</a:t>
            </a:r>
            <a:endParaRPr lang="zh-CN" altLang="en-US" sz="2000" b="1" dirty="0">
              <a:solidFill>
                <a:schemeClr val="accent2">
                  <a:lumMod val="75000"/>
                </a:schemeClr>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833529" y="7533754"/>
            <a:ext cx="2922585"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a:t>
            </a:r>
            <a:endParaRPr lang="zh-CN" altLang="en-US" sz="1400" dirty="0">
              <a:latin typeface="仿宋_GB2312" pitchFamily="49" charset="-122"/>
              <a:ea typeface="仿宋_GB2312" pitchFamily="49" charset="-122"/>
            </a:endParaRPr>
          </a:p>
        </p:txBody>
      </p:sp>
      <p:grpSp>
        <p:nvGrpSpPr>
          <p:cNvPr id="3" name="组合 8"/>
          <p:cNvGrpSpPr/>
          <p:nvPr/>
        </p:nvGrpSpPr>
        <p:grpSpPr>
          <a:xfrm>
            <a:off x="1034822" y="1593154"/>
            <a:ext cx="1260000" cy="540000"/>
            <a:chOff x="0" y="0"/>
            <a:chExt cx="1147437" cy="458975"/>
          </a:xfrm>
        </p:grpSpPr>
        <p:sp>
          <p:nvSpPr>
            <p:cNvPr id="10" name="燕尾形 9"/>
            <p:cNvSpPr/>
            <p:nvPr/>
          </p:nvSpPr>
          <p:spPr>
            <a:xfrm>
              <a:off x="0" y="0"/>
              <a:ext cx="1147437" cy="45897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燕尾形 4"/>
            <p:cNvSpPr/>
            <p:nvPr/>
          </p:nvSpPr>
          <p:spPr>
            <a:xfrm>
              <a:off x="229488" y="0"/>
              <a:ext cx="688462" cy="458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仿宋_GB2312" pitchFamily="49" charset="-122"/>
                  <a:ea typeface="仿宋_GB2312" pitchFamily="49" charset="-122"/>
                </a:rPr>
                <a:t>积极</a:t>
              </a:r>
              <a:endParaRPr lang="zh-CN" altLang="en-US" sz="2200" b="1" kern="1200" dirty="0">
                <a:latin typeface="仿宋_GB2312" pitchFamily="49" charset="-122"/>
                <a:ea typeface="仿宋_GB2312" pitchFamily="49" charset="-122"/>
              </a:endParaRPr>
            </a:p>
          </p:txBody>
        </p:sp>
      </p:grpSp>
      <p:sp>
        <p:nvSpPr>
          <p:cNvPr id="13" name="TextBox 12"/>
          <p:cNvSpPr txBox="1"/>
          <p:nvPr/>
        </p:nvSpPr>
        <p:spPr>
          <a:xfrm>
            <a:off x="2438724" y="1557090"/>
            <a:ext cx="7678066" cy="769441"/>
          </a:xfrm>
          <a:prstGeom prst="rect">
            <a:avLst/>
          </a:prstGeom>
          <a:noFill/>
        </p:spPr>
        <p:txBody>
          <a:bodyPr wrap="square" rtlCol="0">
            <a:spAutoFit/>
          </a:bodyPr>
          <a:lstStyle/>
          <a:p>
            <a:r>
              <a:rPr lang="zh-CN" altLang="en-US" b="1" dirty="0" smtClean="0">
                <a:solidFill>
                  <a:srgbClr val="003399"/>
                </a:solidFill>
                <a:latin typeface="仿宋_GB2312" pitchFamily="49" charset="-122"/>
                <a:ea typeface="仿宋_GB2312" pitchFamily="49" charset="-122"/>
              </a:rPr>
              <a:t>选股能力强，资产配置激进的股票型</a:t>
            </a:r>
            <a:r>
              <a:rPr lang="en-US" altLang="zh-CN" b="1" dirty="0" smtClean="0">
                <a:solidFill>
                  <a:srgbClr val="003399"/>
                </a:solidFill>
                <a:latin typeface="仿宋_GB2312" pitchFamily="49" charset="-122"/>
                <a:ea typeface="仿宋_GB2312" pitchFamily="49" charset="-122"/>
              </a:rPr>
              <a:t>/</a:t>
            </a:r>
            <a:r>
              <a:rPr lang="zh-CN" altLang="en-US" b="1" dirty="0" smtClean="0">
                <a:solidFill>
                  <a:srgbClr val="003399"/>
                </a:solidFill>
                <a:latin typeface="仿宋_GB2312" pitchFamily="49" charset="-122"/>
                <a:ea typeface="仿宋_GB2312" pitchFamily="49" charset="-122"/>
              </a:rPr>
              <a:t>混合型基金；资产配置均衡的综合指数型基金</a:t>
            </a:r>
            <a:endParaRPr lang="zh-CN" altLang="en-US" b="1" dirty="0">
              <a:solidFill>
                <a:srgbClr val="003399"/>
              </a:solidFill>
              <a:latin typeface="仿宋_GB2312" pitchFamily="49" charset="-122"/>
              <a:ea typeface="仿宋_GB2312" pitchFamily="49" charset="-122"/>
            </a:endParaRPr>
          </a:p>
        </p:txBody>
      </p:sp>
      <p:sp>
        <p:nvSpPr>
          <p:cNvPr id="8" name="TextBox 7"/>
          <p:cNvSpPr txBox="1"/>
          <p:nvPr/>
        </p:nvSpPr>
        <p:spPr>
          <a:xfrm>
            <a:off x="900862" y="2269619"/>
            <a:ext cx="9864000" cy="1015663"/>
          </a:xfrm>
          <a:prstGeom prst="rect">
            <a:avLst/>
          </a:prstGeom>
          <a:noFill/>
        </p:spPr>
        <p:txBody>
          <a:bodyPr wrap="square" rtlCol="0">
            <a:spAutoFit/>
          </a:bodyPr>
          <a:lstStyle/>
          <a:p>
            <a:r>
              <a:rPr lang="zh-CN" altLang="en-US" sz="2000" b="1" dirty="0" smtClean="0">
                <a:solidFill>
                  <a:srgbClr val="003399"/>
                </a:solidFill>
                <a:latin typeface="仿宋_GB2312" pitchFamily="49" charset="-122"/>
                <a:ea typeface="仿宋_GB2312" pitchFamily="49" charset="-122"/>
                <a:cs typeface="+mj-cs"/>
              </a:rPr>
              <a:t>周期型：</a:t>
            </a:r>
            <a:r>
              <a:rPr lang="zh-CN" altLang="en-US" sz="2000" b="0" dirty="0" smtClean="0">
                <a:latin typeface="仿宋_GB2312" pitchFamily="49" charset="-122"/>
                <a:ea typeface="仿宋_GB2312" pitchFamily="49" charset="-122"/>
              </a:rPr>
              <a:t>华夏上证</a:t>
            </a:r>
            <a:r>
              <a:rPr lang="en-US" altLang="zh-CN" sz="2000" b="0" dirty="0" smtClean="0">
                <a:latin typeface="仿宋_GB2312" pitchFamily="49" charset="-122"/>
                <a:ea typeface="仿宋_GB2312" pitchFamily="49" charset="-122"/>
              </a:rPr>
              <a:t>50ETF</a:t>
            </a:r>
            <a:r>
              <a:rPr lang="zh-CN" altLang="en-US" sz="2000" b="0" dirty="0" smtClean="0">
                <a:latin typeface="仿宋_GB2312" pitchFamily="49" charset="-122"/>
                <a:ea typeface="仿宋_GB2312" pitchFamily="49" charset="-122"/>
              </a:rPr>
              <a:t>，博时超大盘</a:t>
            </a:r>
            <a:r>
              <a:rPr lang="en-US" altLang="zh-CN" sz="2000" b="0" dirty="0" smtClean="0">
                <a:latin typeface="仿宋_GB2312" pitchFamily="49" charset="-122"/>
                <a:ea typeface="仿宋_GB2312" pitchFamily="49" charset="-122"/>
              </a:rPr>
              <a:t>ETF</a:t>
            </a:r>
            <a:r>
              <a:rPr lang="zh-CN" altLang="en-US" sz="2000" dirty="0" smtClean="0">
                <a:latin typeface="仿宋_GB2312" pitchFamily="49" charset="-122"/>
                <a:ea typeface="仿宋_GB2312" pitchFamily="49" charset="-122"/>
              </a:rPr>
              <a:t>，</a:t>
            </a:r>
            <a:endParaRPr lang="en-US" altLang="zh-CN" sz="2000" b="0" dirty="0" smtClean="0">
              <a:latin typeface="仿宋_GB2312" pitchFamily="49" charset="-122"/>
              <a:ea typeface="仿宋_GB2312" pitchFamily="49" charset="-122"/>
            </a:endParaRPr>
          </a:p>
          <a:p>
            <a:r>
              <a:rPr lang="zh-CN" altLang="en-US" sz="2000" b="1" dirty="0" smtClean="0">
                <a:solidFill>
                  <a:srgbClr val="003399"/>
                </a:solidFill>
                <a:latin typeface="仿宋_GB2312" pitchFamily="49" charset="-122"/>
                <a:ea typeface="仿宋_GB2312" pitchFamily="49" charset="-122"/>
                <a:cs typeface="+mj-cs"/>
              </a:rPr>
              <a:t>均衡型：</a:t>
            </a:r>
            <a:r>
              <a:rPr lang="zh-CN" altLang="en-US" sz="2000" b="0" dirty="0" smtClean="0">
                <a:latin typeface="仿宋_GB2312" pitchFamily="49" charset="-122"/>
                <a:ea typeface="仿宋_GB2312" pitchFamily="49" charset="-122"/>
              </a:rPr>
              <a:t>易方达深证</a:t>
            </a:r>
            <a:r>
              <a:rPr lang="en-US" altLang="zh-CN" sz="2000" b="0" dirty="0" smtClean="0">
                <a:latin typeface="仿宋_GB2312" pitchFamily="49" charset="-122"/>
                <a:ea typeface="仿宋_GB2312" pitchFamily="49" charset="-122"/>
              </a:rPr>
              <a:t>100ETF</a:t>
            </a:r>
            <a:r>
              <a:rPr lang="zh-CN" altLang="en-US" sz="2000" b="0" dirty="0" smtClean="0">
                <a:latin typeface="仿宋_GB2312" pitchFamily="49" charset="-122"/>
                <a:ea typeface="仿宋_GB2312" pitchFamily="49" charset="-122"/>
              </a:rPr>
              <a:t>，</a:t>
            </a:r>
            <a:r>
              <a:rPr lang="zh-CN" altLang="en-US" sz="2000" dirty="0" smtClean="0">
                <a:latin typeface="仿宋_GB2312" pitchFamily="49" charset="-122"/>
                <a:ea typeface="仿宋_GB2312" pitchFamily="49" charset="-122"/>
              </a:rPr>
              <a:t>华泰柏瑞</a:t>
            </a:r>
            <a:r>
              <a:rPr lang="zh-CN" altLang="en-US" sz="2000" b="0" dirty="0" smtClean="0">
                <a:latin typeface="仿宋_GB2312" pitchFamily="49" charset="-122"/>
                <a:ea typeface="仿宋_GB2312" pitchFamily="49" charset="-122"/>
              </a:rPr>
              <a:t>沪深</a:t>
            </a:r>
            <a:r>
              <a:rPr lang="en-US" altLang="zh-CN" sz="2000" b="0" dirty="0" smtClean="0">
                <a:latin typeface="仿宋_GB2312" pitchFamily="49" charset="-122"/>
                <a:ea typeface="仿宋_GB2312" pitchFamily="49" charset="-122"/>
              </a:rPr>
              <a:t>300ETF</a:t>
            </a:r>
            <a:r>
              <a:rPr lang="zh-CN" altLang="en-US" sz="2000" b="0" dirty="0" smtClean="0">
                <a:latin typeface="仿宋_GB2312" pitchFamily="49" charset="-122"/>
                <a:ea typeface="仿宋_GB2312" pitchFamily="49" charset="-122"/>
              </a:rPr>
              <a:t>，华安上证</a:t>
            </a:r>
            <a:r>
              <a:rPr lang="en-US" altLang="zh-CN" sz="2000" b="0" dirty="0" smtClean="0">
                <a:latin typeface="仿宋_GB2312" pitchFamily="49" charset="-122"/>
                <a:ea typeface="仿宋_GB2312" pitchFamily="49" charset="-122"/>
              </a:rPr>
              <a:t>180ETF</a:t>
            </a:r>
          </a:p>
          <a:p>
            <a:r>
              <a:rPr lang="zh-CN" altLang="en-US" sz="2000" b="1" dirty="0" smtClean="0">
                <a:solidFill>
                  <a:srgbClr val="003399"/>
                </a:solidFill>
                <a:latin typeface="仿宋_GB2312" pitchFamily="49" charset="-122"/>
                <a:ea typeface="仿宋_GB2312" pitchFamily="49" charset="-122"/>
                <a:cs typeface="+mj-cs"/>
              </a:rPr>
              <a:t>成长型：</a:t>
            </a:r>
            <a:r>
              <a:rPr lang="zh-CN" altLang="en-US" sz="2000" b="0" dirty="0" smtClean="0">
                <a:latin typeface="仿宋_GB2312" pitchFamily="49" charset="-122"/>
                <a:ea typeface="仿宋_GB2312" pitchFamily="49" charset="-122"/>
              </a:rPr>
              <a:t>南方中证</a:t>
            </a:r>
            <a:r>
              <a:rPr lang="en-US" altLang="zh-CN" sz="2000" b="0" dirty="0" smtClean="0">
                <a:latin typeface="仿宋_GB2312" pitchFamily="49" charset="-122"/>
                <a:ea typeface="仿宋_GB2312" pitchFamily="49" charset="-122"/>
              </a:rPr>
              <a:t>500</a:t>
            </a:r>
            <a:r>
              <a:rPr lang="zh-CN" altLang="en-US" sz="2000" b="0" dirty="0" smtClean="0">
                <a:latin typeface="仿宋_GB2312" pitchFamily="49" charset="-122"/>
                <a:ea typeface="仿宋_GB2312" pitchFamily="49" charset="-122"/>
              </a:rPr>
              <a:t>，华夏中小板</a:t>
            </a:r>
            <a:r>
              <a:rPr lang="en-US" altLang="zh-CN" sz="2000" b="0" dirty="0" smtClean="0">
                <a:latin typeface="仿宋_GB2312" pitchFamily="49" charset="-122"/>
                <a:ea typeface="仿宋_GB2312" pitchFamily="49" charset="-122"/>
              </a:rPr>
              <a:t>ETF</a:t>
            </a:r>
            <a:r>
              <a:rPr lang="zh-CN" altLang="en-US" sz="2000" b="0" dirty="0" smtClean="0">
                <a:latin typeface="仿宋_GB2312" pitchFamily="49" charset="-122"/>
                <a:ea typeface="仿宋_GB2312" pitchFamily="49" charset="-122"/>
              </a:rPr>
              <a:t>，易方达创业板</a:t>
            </a:r>
            <a:r>
              <a:rPr lang="en-US" altLang="zh-CN" sz="2000" b="0" dirty="0" smtClean="0">
                <a:latin typeface="仿宋_GB2312" pitchFamily="49" charset="-122"/>
                <a:ea typeface="仿宋_GB2312" pitchFamily="49" charset="-122"/>
              </a:rPr>
              <a:t>ETF</a:t>
            </a:r>
            <a:endParaRPr lang="zh-CN" altLang="en-US" sz="2000" b="0" dirty="0">
              <a:latin typeface="仿宋_GB2312" pitchFamily="49" charset="-122"/>
              <a:ea typeface="仿宋_GB2312" pitchFamily="49" charset="-122"/>
            </a:endParaRPr>
          </a:p>
        </p:txBody>
      </p:sp>
      <p:sp>
        <p:nvSpPr>
          <p:cNvPr id="15" name="灯片编号占位符 14"/>
          <p:cNvSpPr>
            <a:spLocks noGrp="1"/>
          </p:cNvSpPr>
          <p:nvPr>
            <p:ph type="sldNum" sz="quarter" idx="12"/>
          </p:nvPr>
        </p:nvSpPr>
        <p:spPr/>
        <p:txBody>
          <a:bodyPr/>
          <a:lstStyle/>
          <a:p>
            <a:fld id="{28D0B990-E398-4D49-9CD2-BA6F246F8330}" type="slidenum">
              <a:rPr lang="zh-CN" altLang="en-US" smtClean="0"/>
              <a:pPr/>
              <a:t>17</a:t>
            </a:fld>
            <a:endParaRPr lang="zh-CN" altLang="en-US"/>
          </a:p>
        </p:txBody>
      </p:sp>
      <p:sp>
        <p:nvSpPr>
          <p:cNvPr id="17" name="标题 1"/>
          <p:cNvSpPr txBox="1">
            <a:spLocks/>
          </p:cNvSpPr>
          <p:nvPr/>
        </p:nvSpPr>
        <p:spPr>
          <a:xfrm>
            <a:off x="310950" y="260946"/>
            <a:ext cx="10174129" cy="1081920"/>
          </a:xfrm>
          <a:prstGeom prst="rect">
            <a:avLst/>
          </a:prstGeom>
        </p:spPr>
        <p:txBody>
          <a:bodyPr vert="horz" lIns="113660" tIns="56830" rIns="113660" bIns="56830" rtlCol="0" anchor="ctr">
            <a:normAutofit/>
          </a:bodyPr>
          <a:lstStyle/>
          <a:p>
            <a:pPr marL="0" marR="0" lvl="0" indent="0" algn="l" defTabSz="1136599" rtl="0" eaLnBrk="1" fontAlgn="auto" latinLnBrk="0" hangingPunct="1">
              <a:lnSpc>
                <a:spcPct val="100000"/>
              </a:lnSpc>
              <a:spcBef>
                <a:spcPct val="0"/>
              </a:spcBef>
              <a:spcAft>
                <a:spcPts val="0"/>
              </a:spcAft>
              <a:buClrTx/>
              <a:buSzTx/>
              <a:buFontTx/>
              <a:buNone/>
              <a:tabLst/>
              <a:defRPr/>
            </a:pPr>
            <a:r>
              <a:rPr lang="zh-CN" altLang="en-US" sz="3200" b="1" dirty="0" smtClean="0">
                <a:solidFill>
                  <a:srgbClr val="003399"/>
                </a:solidFill>
                <a:latin typeface="仿宋_GB2312" pitchFamily="49" charset="-122"/>
                <a:ea typeface="仿宋_GB2312" pitchFamily="49" charset="-122"/>
                <a:cs typeface="+mj-cs"/>
              </a:rPr>
              <a:t>博反弹利器</a:t>
            </a:r>
            <a:r>
              <a:rPr kumimoji="0" lang="en-US" altLang="zh-CN" sz="3200" b="1" i="0" u="none" strike="noStrike" kern="1200" cap="none" spc="0" normalizeH="0" baseline="0" noProof="0" dirty="0" smtClean="0">
                <a:ln>
                  <a:noFill/>
                </a:ln>
                <a:solidFill>
                  <a:srgbClr val="003399"/>
                </a:solidFill>
                <a:effectLst/>
                <a:uLnTx/>
                <a:uFillTx/>
                <a:latin typeface="仿宋_GB2312" pitchFamily="49" charset="-122"/>
                <a:ea typeface="仿宋_GB2312" pitchFamily="49" charset="-122"/>
                <a:cs typeface="+mj-cs"/>
              </a:rPr>
              <a:t>—</a:t>
            </a:r>
            <a:r>
              <a:rPr kumimoji="0" lang="zh-CN" altLang="en-US" sz="3200" b="1" i="0" u="none" strike="noStrike" kern="1200" cap="none" spc="0" normalizeH="0" baseline="0" noProof="0" dirty="0" smtClean="0">
                <a:ln>
                  <a:noFill/>
                </a:ln>
                <a:solidFill>
                  <a:srgbClr val="003399"/>
                </a:solidFill>
                <a:effectLst/>
                <a:uLnTx/>
                <a:uFillTx/>
                <a:latin typeface="仿宋_GB2312" pitchFamily="49" charset="-122"/>
                <a:ea typeface="仿宋_GB2312" pitchFamily="49" charset="-122"/>
                <a:cs typeface="+mj-cs"/>
              </a:rPr>
              <a:t>积极型指数基金</a:t>
            </a:r>
            <a:endParaRPr kumimoji="0" lang="zh-CN" altLang="en-US" sz="3200" b="1" i="0" u="none" strike="noStrike" kern="1200" cap="none" spc="0" normalizeH="0" baseline="0" noProof="0" dirty="0">
              <a:ln>
                <a:noFill/>
              </a:ln>
              <a:solidFill>
                <a:srgbClr val="003399"/>
              </a:solidFill>
              <a:effectLst/>
              <a:uLnTx/>
              <a:uFillTx/>
              <a:latin typeface="仿宋_GB2312" pitchFamily="49" charset="-122"/>
              <a:ea typeface="仿宋_GB2312" pitchFamily="49" charset="-122"/>
              <a:cs typeface="+mj-cs"/>
            </a:endParaRPr>
          </a:p>
        </p:txBody>
      </p:sp>
      <p:graphicFrame>
        <p:nvGraphicFramePr>
          <p:cNvPr id="20" name="图表 19"/>
          <p:cNvGraphicFramePr>
            <a:graphicFrameLocks/>
          </p:cNvGraphicFramePr>
          <p:nvPr>
            <p:extLst>
              <p:ext uri="{D42A27DB-BD31-4B8C-83A1-F6EECF244321}">
                <p14:modId xmlns:p14="http://schemas.microsoft.com/office/powerpoint/2010/main" xmlns="" val="760480168"/>
              </p:ext>
            </p:extLst>
          </p:nvPr>
        </p:nvGraphicFramePr>
        <p:xfrm>
          <a:off x="6084342" y="5877570"/>
          <a:ext cx="468052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图表 20"/>
          <p:cNvGraphicFramePr>
            <a:graphicFrameLocks/>
          </p:cNvGraphicFramePr>
          <p:nvPr>
            <p:extLst>
              <p:ext uri="{D42A27DB-BD31-4B8C-83A1-F6EECF244321}">
                <p14:modId xmlns:p14="http://schemas.microsoft.com/office/powerpoint/2010/main" xmlns="" val="4104810013"/>
              </p:ext>
            </p:extLst>
          </p:nvPr>
        </p:nvGraphicFramePr>
        <p:xfrm>
          <a:off x="6181265" y="3285282"/>
          <a:ext cx="4583597" cy="2818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格 1"/>
          <p:cNvGraphicFramePr>
            <a:graphicFrameLocks noGrp="1"/>
          </p:cNvGraphicFramePr>
          <p:nvPr>
            <p:extLst>
              <p:ext uri="{D42A27DB-BD31-4B8C-83A1-F6EECF244321}">
                <p14:modId xmlns:p14="http://schemas.microsoft.com/office/powerpoint/2010/main" xmlns="" val="3034847086"/>
              </p:ext>
            </p:extLst>
          </p:nvPr>
        </p:nvGraphicFramePr>
        <p:xfrm>
          <a:off x="833529" y="3429298"/>
          <a:ext cx="5250813" cy="3960440"/>
        </p:xfrm>
        <a:graphic>
          <a:graphicData uri="http://schemas.openxmlformats.org/drawingml/2006/table">
            <a:tbl>
              <a:tblPr/>
              <a:tblGrid>
                <a:gridCol w="1190934"/>
                <a:gridCol w="887787"/>
                <a:gridCol w="867836"/>
                <a:gridCol w="658725"/>
                <a:gridCol w="768694"/>
                <a:gridCol w="876837"/>
              </a:tblGrid>
              <a:tr h="264365">
                <a:tc rowSpan="2">
                  <a:txBody>
                    <a:bodyPr/>
                    <a:lstStyle/>
                    <a:p>
                      <a:pPr algn="l" rtl="0" fontAlgn="ctr"/>
                      <a:r>
                        <a:rPr lang="zh-CN" altLang="en-US" sz="1200" b="1" i="0" u="none" strike="noStrike" dirty="0">
                          <a:solidFill>
                            <a:srgbClr val="FFFFFF"/>
                          </a:solidFill>
                          <a:effectLst/>
                          <a:latin typeface="Arial"/>
                        </a:rPr>
                        <a:t>名称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1" i="0" u="none" strike="noStrike">
                          <a:solidFill>
                            <a:srgbClr val="FFFFFF"/>
                          </a:solidFill>
                          <a:effectLst/>
                          <a:latin typeface="Calibri"/>
                        </a:rPr>
                        <a:t>2012</a:t>
                      </a:r>
                      <a:r>
                        <a:rPr lang="zh-CN" altLang="en-US" sz="1200" b="1" i="0" u="none" strike="noStrike">
                          <a:solidFill>
                            <a:srgbClr val="FFFFFF"/>
                          </a:solidFill>
                          <a:effectLst/>
                          <a:latin typeface="Arial"/>
                        </a:rPr>
                        <a:t>年以来</a:t>
                      </a:r>
                      <a:endParaRPr lang="zh-CN" altLang="en-US" sz="1200" b="1" i="0" u="none" strike="noStrike">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l" rtl="0" fontAlgn="ctr"/>
                      <a:r>
                        <a:rPr lang="zh-CN" altLang="en-US" sz="1200" b="1" i="0" u="none" strike="noStrike">
                          <a:solidFill>
                            <a:srgbClr val="FFFFFF"/>
                          </a:solidFill>
                          <a:effectLst/>
                          <a:latin typeface="Arial"/>
                        </a:rPr>
                        <a:t>设立日期</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zh-CN" altLang="en-US" sz="1200" b="1" i="0" u="none" strike="noStrike">
                          <a:solidFill>
                            <a:srgbClr val="FFFFFF"/>
                          </a:solidFill>
                          <a:effectLst/>
                          <a:latin typeface="Arial"/>
                        </a:rPr>
                        <a:t>资产净值</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l" rtl="0" fontAlgn="ctr"/>
                      <a:r>
                        <a:rPr lang="en-US" altLang="zh-CN" sz="1200" b="1" i="0" u="none" strike="noStrike">
                          <a:solidFill>
                            <a:srgbClr val="FFFFFF"/>
                          </a:solidFill>
                          <a:effectLst/>
                          <a:latin typeface="Calibri"/>
                        </a:rPr>
                        <a:t>2</a:t>
                      </a:r>
                      <a:r>
                        <a:rPr lang="zh-CN" altLang="en-US" sz="1200" b="1" i="0" u="none" strike="noStrike">
                          <a:solidFill>
                            <a:srgbClr val="FFFFFF"/>
                          </a:solidFill>
                          <a:effectLst/>
                          <a:latin typeface="宋体"/>
                        </a:rPr>
                        <a:t>季度末</a:t>
                      </a:r>
                      <a:endParaRPr lang="zh-CN" altLang="en-US" sz="1200" b="1" i="0" u="none" strike="noStrike">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l" rtl="0" fontAlgn="ctr"/>
                      <a:r>
                        <a:rPr lang="zh-CN" altLang="en-US" sz="1200" b="1" i="0" u="none" strike="noStrike">
                          <a:solidFill>
                            <a:srgbClr val="FFFFFF"/>
                          </a:solidFill>
                          <a:effectLst/>
                          <a:latin typeface="Arial"/>
                        </a:rPr>
                        <a:t>基金经理</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495999">
                <a:tc vMerge="1">
                  <a:txBody>
                    <a:bodyPr/>
                    <a:lstStyle/>
                    <a:p>
                      <a:endParaRPr lang="zh-CN" altLang="en-US"/>
                    </a:p>
                  </a:txBody>
                  <a:tcPr/>
                </a:tc>
                <a:tc>
                  <a:txBody>
                    <a:bodyPr/>
                    <a:lstStyle/>
                    <a:p>
                      <a:pPr algn="ctr" rtl="0" fontAlgn="ctr"/>
                      <a:r>
                        <a:rPr lang="zh-CN" altLang="en-US" sz="1200" b="1" i="0" u="none" strike="noStrike">
                          <a:solidFill>
                            <a:srgbClr val="FFFFFF"/>
                          </a:solidFill>
                          <a:effectLst/>
                          <a:latin typeface="宋体"/>
                        </a:rPr>
                        <a:t>净值增长率</a:t>
                      </a:r>
                      <a:r>
                        <a:rPr lang="en-US" altLang="zh-CN" sz="1200" b="1" i="0" u="none" strike="noStrike">
                          <a:solidFill>
                            <a:srgbClr val="FFFFFF"/>
                          </a:solidFill>
                          <a:effectLst/>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c>
                  <a:txBody>
                    <a:bodyPr/>
                    <a:lstStyle/>
                    <a:p>
                      <a:pPr algn="l" rtl="0" fontAlgn="ctr"/>
                      <a:r>
                        <a:rPr lang="en-US" altLang="zh-CN" sz="1200" b="1" i="0" u="none" strike="noStrike">
                          <a:solidFill>
                            <a:srgbClr val="FFFFFF"/>
                          </a:solidFill>
                          <a:effectLst/>
                          <a:latin typeface="Calibri"/>
                        </a:rPr>
                        <a:t>[</a:t>
                      </a:r>
                      <a:r>
                        <a:rPr lang="zh-CN" altLang="en-US" sz="1200" b="1" i="0" u="none" strike="noStrike">
                          <a:solidFill>
                            <a:srgbClr val="FFFFFF"/>
                          </a:solidFill>
                          <a:effectLst/>
                          <a:latin typeface="Arial"/>
                        </a:rPr>
                        <a:t>亿元</a:t>
                      </a:r>
                      <a:r>
                        <a:rPr lang="en-US" altLang="zh-CN" sz="1200" b="1" i="0" u="none" strike="noStrike">
                          <a:solidFill>
                            <a:srgbClr val="FFFFFF"/>
                          </a:solidFill>
                          <a:effectLst/>
                          <a:latin typeface="Calibri"/>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zh-CN" altLang="en-US" sz="1200" b="1" i="0" u="none" strike="noStrike">
                          <a:solidFill>
                            <a:srgbClr val="FFFFFF"/>
                          </a:solidFill>
                          <a:effectLst/>
                          <a:latin typeface="宋体"/>
                        </a:rPr>
                        <a:t>持股仓位</a:t>
                      </a:r>
                      <a:r>
                        <a:rPr lang="en-US" altLang="zh-CN" sz="1200" b="1" i="0" u="none" strike="noStrike">
                          <a:solidFill>
                            <a:srgbClr val="FFFFFF"/>
                          </a:solidFill>
                          <a:effectLst/>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r>
              <a:tr h="289543">
                <a:tc>
                  <a:txBody>
                    <a:bodyPr/>
                    <a:lstStyle/>
                    <a:p>
                      <a:pPr algn="l" rtl="0" fontAlgn="ctr"/>
                      <a:r>
                        <a:rPr lang="zh-CN" altLang="en-US" sz="1200" b="1" i="0" u="none" strike="noStrike">
                          <a:solidFill>
                            <a:srgbClr val="FFFFFF"/>
                          </a:solidFill>
                          <a:effectLst/>
                          <a:latin typeface="Arial"/>
                        </a:rPr>
                        <a:t>华夏上证</a:t>
                      </a:r>
                      <a:r>
                        <a:rPr lang="en-US" altLang="zh-CN" sz="1200" b="1" i="0" u="none" strike="noStrike">
                          <a:solidFill>
                            <a:srgbClr val="FFFFFF"/>
                          </a:solidFill>
                          <a:effectLst/>
                          <a:latin typeface="Calibri"/>
                        </a:rPr>
                        <a:t>50</a:t>
                      </a:r>
                      <a:r>
                        <a:rPr lang="en-US" sz="1200" b="1" i="0" u="none" strike="noStrike">
                          <a:solidFill>
                            <a:srgbClr val="FFFFFF"/>
                          </a:solidFill>
                          <a:effectLst/>
                          <a:latin typeface="Calibri"/>
                        </a:rPr>
                        <a:t>ETF</a:t>
                      </a:r>
                      <a:endParaRPr 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1.90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2004-12-30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199.4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98.28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方军</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89543">
                <a:tc>
                  <a:txBody>
                    <a:bodyPr/>
                    <a:lstStyle/>
                    <a:p>
                      <a:pPr algn="l" rtl="0" fontAlgn="ctr"/>
                      <a:r>
                        <a:rPr lang="zh-CN" altLang="en-US" sz="1200" b="1" i="0" u="none" strike="noStrike">
                          <a:solidFill>
                            <a:srgbClr val="FFFFFF"/>
                          </a:solidFill>
                          <a:effectLst/>
                          <a:latin typeface="Arial"/>
                        </a:rPr>
                        <a:t>博时超大盘</a:t>
                      </a:r>
                      <a:r>
                        <a:rPr lang="en-US" sz="1200" b="1" i="0" u="none" strike="noStrike">
                          <a:solidFill>
                            <a:srgbClr val="FFFFFF"/>
                          </a:solidFill>
                          <a:effectLst/>
                          <a:latin typeface="Calibri"/>
                        </a:rPr>
                        <a:t>ETF</a:t>
                      </a:r>
                      <a:endParaRPr 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5.55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2009-12-29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10.9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98.79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王政</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95999">
                <a:tc>
                  <a:txBody>
                    <a:bodyPr/>
                    <a:lstStyle/>
                    <a:p>
                      <a:pPr algn="l" rtl="0" fontAlgn="ctr"/>
                      <a:r>
                        <a:rPr lang="zh-CN" altLang="en-US" sz="1200" b="1" i="0" u="none" strike="noStrike">
                          <a:solidFill>
                            <a:srgbClr val="FFFFFF"/>
                          </a:solidFill>
                          <a:effectLst/>
                          <a:latin typeface="Arial"/>
                        </a:rPr>
                        <a:t>易方达深证</a:t>
                      </a:r>
                      <a:r>
                        <a:rPr lang="en-US" altLang="zh-CN" sz="1200" b="1" i="0" u="none" strike="noStrike">
                          <a:solidFill>
                            <a:srgbClr val="FFFFFF"/>
                          </a:solidFill>
                          <a:effectLst/>
                          <a:latin typeface="Calibri"/>
                        </a:rPr>
                        <a:t>100</a:t>
                      </a:r>
                      <a:r>
                        <a:rPr lang="en-US" sz="1200" b="1" i="0" u="none" strike="noStrike">
                          <a:solidFill>
                            <a:srgbClr val="FFFFFF"/>
                          </a:solidFill>
                          <a:effectLst/>
                          <a:latin typeface="Calibri"/>
                        </a:rPr>
                        <a:t>ETF</a:t>
                      </a:r>
                      <a:endParaRPr 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dirty="0">
                          <a:solidFill>
                            <a:srgbClr val="000000"/>
                          </a:solidFill>
                          <a:effectLst/>
                          <a:latin typeface="Calibri"/>
                        </a:rPr>
                        <a:t>-2.31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2006-03-24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207.3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99.42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林飞</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王建军</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53907">
                <a:tc>
                  <a:txBody>
                    <a:bodyPr/>
                    <a:lstStyle/>
                    <a:p>
                      <a:pPr algn="l" rtl="0" fontAlgn="ctr"/>
                      <a:r>
                        <a:rPr lang="zh-CN" altLang="en-US" sz="1200" b="1" i="0" u="none" strike="noStrike">
                          <a:solidFill>
                            <a:srgbClr val="FFFFFF"/>
                          </a:solidFill>
                          <a:effectLst/>
                          <a:latin typeface="Arial"/>
                        </a:rPr>
                        <a:t>华泰柏瑞沪深</a:t>
                      </a:r>
                      <a:r>
                        <a:rPr lang="en-US" altLang="zh-CN" sz="1200" b="1" i="0" u="none" strike="noStrike">
                          <a:solidFill>
                            <a:srgbClr val="FFFFFF"/>
                          </a:solidFill>
                          <a:effectLst/>
                          <a:latin typeface="Calibri"/>
                        </a:rPr>
                        <a:t>300ETF</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-13.57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2012-05-04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238.6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张娅</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柳军</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95999">
                <a:tc>
                  <a:txBody>
                    <a:bodyPr/>
                    <a:lstStyle/>
                    <a:p>
                      <a:pPr algn="l" rtl="0" fontAlgn="ctr"/>
                      <a:r>
                        <a:rPr lang="zh-CN" altLang="en-US" sz="1200" b="1" i="0" u="none" strike="noStrike">
                          <a:solidFill>
                            <a:srgbClr val="FFFFFF"/>
                          </a:solidFill>
                          <a:effectLst/>
                          <a:latin typeface="Arial"/>
                        </a:rPr>
                        <a:t>华安上证</a:t>
                      </a:r>
                      <a:r>
                        <a:rPr lang="en-US" altLang="zh-CN" sz="1200" b="1" i="0" u="none" strike="noStrike">
                          <a:solidFill>
                            <a:srgbClr val="FFFFFF"/>
                          </a:solidFill>
                          <a:effectLst/>
                          <a:latin typeface="Calibri"/>
                        </a:rPr>
                        <a:t>180</a:t>
                      </a:r>
                      <a:r>
                        <a:rPr lang="en-US" sz="1200" b="1" i="0" u="none" strike="noStrike">
                          <a:solidFill>
                            <a:srgbClr val="FFFFFF"/>
                          </a:solidFill>
                          <a:effectLst/>
                          <a:latin typeface="Calibri"/>
                        </a:rPr>
                        <a:t>ETF</a:t>
                      </a:r>
                      <a:endParaRPr 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0.20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2006-04-13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95.3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98.93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许之彦</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牛勇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95999">
                <a:tc>
                  <a:txBody>
                    <a:bodyPr/>
                    <a:lstStyle/>
                    <a:p>
                      <a:pPr algn="l" rtl="0" fontAlgn="ctr"/>
                      <a:r>
                        <a:rPr lang="zh-CN" altLang="en-US" sz="1200" b="1" i="0" u="none" strike="noStrike">
                          <a:solidFill>
                            <a:srgbClr val="FFFFFF"/>
                          </a:solidFill>
                          <a:effectLst/>
                          <a:latin typeface="Arial"/>
                        </a:rPr>
                        <a:t>南方中证</a:t>
                      </a:r>
                      <a:r>
                        <a:rPr lang="en-US" altLang="zh-CN" sz="1200" b="1" i="0" u="none" strike="noStrike">
                          <a:solidFill>
                            <a:srgbClr val="FFFFFF"/>
                          </a:solidFill>
                          <a:effectLst/>
                          <a:latin typeface="Calibri"/>
                        </a:rPr>
                        <a:t>500</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-2.16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2009-09-25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48.8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94.88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张原</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潘海宁</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89543">
                <a:tc>
                  <a:txBody>
                    <a:bodyPr/>
                    <a:lstStyle/>
                    <a:p>
                      <a:pPr algn="l" rtl="0" fontAlgn="ctr"/>
                      <a:r>
                        <a:rPr lang="zh-CN" altLang="en-US" sz="1200" b="1" i="0" u="none" strike="noStrike">
                          <a:solidFill>
                            <a:srgbClr val="FFFFFF"/>
                          </a:solidFill>
                          <a:effectLst/>
                          <a:latin typeface="Arial"/>
                        </a:rPr>
                        <a:t>华夏中小板</a:t>
                      </a:r>
                      <a:r>
                        <a:rPr lang="en-US" sz="1200" b="1" i="0" u="none" strike="noStrike">
                          <a:solidFill>
                            <a:srgbClr val="FFFFFF"/>
                          </a:solidFill>
                          <a:effectLst/>
                          <a:latin typeface="Calibri"/>
                        </a:rPr>
                        <a:t>ETF</a:t>
                      </a:r>
                      <a:endParaRPr 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-0.55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2006-06-08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45.0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98.47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方军</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89543">
                <a:tc>
                  <a:txBody>
                    <a:bodyPr/>
                    <a:lstStyle/>
                    <a:p>
                      <a:pPr algn="l" rtl="0" fontAlgn="ctr"/>
                      <a:r>
                        <a:rPr lang="zh-CN" altLang="en-US" sz="1200" b="1" i="0" u="none" strike="noStrike">
                          <a:solidFill>
                            <a:srgbClr val="FFFFFF"/>
                          </a:solidFill>
                          <a:effectLst/>
                          <a:latin typeface="Arial"/>
                        </a:rPr>
                        <a:t>易方达创业板</a:t>
                      </a:r>
                      <a:r>
                        <a:rPr lang="en-US" altLang="zh-CN" sz="1200" b="1" i="0" u="none" strike="noStrike">
                          <a:solidFill>
                            <a:srgbClr val="FFFFFF"/>
                          </a:solidFill>
                          <a:effectLst/>
                          <a:latin typeface="Calibri"/>
                        </a:rPr>
                        <a:t>ETF</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-6.82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2011-09-20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4.5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98.99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dirty="0">
                          <a:solidFill>
                            <a:srgbClr val="000000"/>
                          </a:solidFill>
                          <a:effectLst/>
                          <a:latin typeface="Arial"/>
                        </a:rPr>
                        <a:t>王建军</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899766" y="8067636"/>
            <a:ext cx="2922585"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a:t>
            </a:r>
            <a:endParaRPr lang="zh-CN" altLang="en-US" sz="1400" dirty="0">
              <a:latin typeface="仿宋_GB2312" pitchFamily="49" charset="-122"/>
              <a:ea typeface="仿宋_GB2312" pitchFamily="49" charset="-122"/>
            </a:endParaRPr>
          </a:p>
        </p:txBody>
      </p:sp>
      <p:grpSp>
        <p:nvGrpSpPr>
          <p:cNvPr id="3" name="组合 8"/>
          <p:cNvGrpSpPr/>
          <p:nvPr/>
        </p:nvGrpSpPr>
        <p:grpSpPr>
          <a:xfrm>
            <a:off x="1034822" y="1593154"/>
            <a:ext cx="1260000" cy="540000"/>
            <a:chOff x="0" y="0"/>
            <a:chExt cx="1147437" cy="458975"/>
          </a:xfrm>
        </p:grpSpPr>
        <p:sp>
          <p:nvSpPr>
            <p:cNvPr id="10" name="燕尾形 9"/>
            <p:cNvSpPr/>
            <p:nvPr/>
          </p:nvSpPr>
          <p:spPr>
            <a:xfrm>
              <a:off x="0" y="0"/>
              <a:ext cx="1147437" cy="45897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燕尾形 4"/>
            <p:cNvSpPr/>
            <p:nvPr/>
          </p:nvSpPr>
          <p:spPr>
            <a:xfrm>
              <a:off x="229488" y="0"/>
              <a:ext cx="688462" cy="458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仿宋_GB2312" pitchFamily="49" charset="-122"/>
                  <a:ea typeface="仿宋_GB2312" pitchFamily="49" charset="-122"/>
                </a:rPr>
                <a:t>激进</a:t>
              </a:r>
              <a:endParaRPr lang="zh-CN" altLang="en-US" sz="2200" b="1" kern="1200" dirty="0">
                <a:latin typeface="仿宋_GB2312" pitchFamily="49" charset="-122"/>
                <a:ea typeface="仿宋_GB2312" pitchFamily="49" charset="-122"/>
              </a:endParaRPr>
            </a:p>
          </p:txBody>
        </p:sp>
      </p:grpSp>
      <p:sp>
        <p:nvSpPr>
          <p:cNvPr id="13" name="TextBox 12"/>
          <p:cNvSpPr txBox="1"/>
          <p:nvPr/>
        </p:nvSpPr>
        <p:spPr>
          <a:xfrm>
            <a:off x="2438724" y="1638236"/>
            <a:ext cx="7678066" cy="430887"/>
          </a:xfrm>
          <a:prstGeom prst="rect">
            <a:avLst/>
          </a:prstGeom>
          <a:noFill/>
        </p:spPr>
        <p:txBody>
          <a:bodyPr wrap="square" rtlCol="0">
            <a:spAutoFit/>
          </a:bodyPr>
          <a:lstStyle/>
          <a:p>
            <a:r>
              <a:rPr lang="zh-CN" altLang="en-US" b="1" dirty="0" smtClean="0">
                <a:solidFill>
                  <a:srgbClr val="003399"/>
                </a:solidFill>
                <a:latin typeface="仿宋_GB2312" pitchFamily="49" charset="-122"/>
                <a:ea typeface="仿宋_GB2312" pitchFamily="49" charset="-122"/>
              </a:rPr>
              <a:t>资产配置集中的行业与主题基金</a:t>
            </a:r>
            <a:endParaRPr lang="zh-CN" altLang="en-US" b="1" dirty="0">
              <a:solidFill>
                <a:srgbClr val="003399"/>
              </a:solidFill>
              <a:latin typeface="仿宋_GB2312" pitchFamily="49" charset="-122"/>
              <a:ea typeface="仿宋_GB2312" pitchFamily="49" charset="-122"/>
            </a:endParaRPr>
          </a:p>
        </p:txBody>
      </p:sp>
      <p:sp>
        <p:nvSpPr>
          <p:cNvPr id="8" name="TextBox 7"/>
          <p:cNvSpPr txBox="1"/>
          <p:nvPr/>
        </p:nvSpPr>
        <p:spPr>
          <a:xfrm>
            <a:off x="323702" y="2485643"/>
            <a:ext cx="10585176" cy="1323439"/>
          </a:xfrm>
          <a:prstGeom prst="rect">
            <a:avLst/>
          </a:prstGeom>
          <a:noFill/>
        </p:spPr>
        <p:txBody>
          <a:bodyPr wrap="square" rtlCol="0">
            <a:spAutoFit/>
          </a:bodyPr>
          <a:lstStyle/>
          <a:p>
            <a:r>
              <a:rPr lang="zh-CN" altLang="en-US" sz="2000" b="1" dirty="0" smtClean="0">
                <a:solidFill>
                  <a:srgbClr val="003399"/>
                </a:solidFill>
                <a:latin typeface="仿宋_GB2312" pitchFamily="49" charset="-122"/>
                <a:ea typeface="仿宋_GB2312" pitchFamily="49" charset="-122"/>
                <a:cs typeface="+mj-cs"/>
              </a:rPr>
              <a:t>周期型</a:t>
            </a:r>
            <a:r>
              <a:rPr lang="zh-CN" altLang="en-US" sz="2000" b="1" dirty="0" smtClean="0">
                <a:solidFill>
                  <a:srgbClr val="003399"/>
                </a:solidFill>
                <a:latin typeface="仿宋_GB2312" pitchFamily="49" charset="-122"/>
                <a:ea typeface="仿宋_GB2312"/>
                <a:cs typeface="+mj-cs"/>
              </a:rPr>
              <a:t>：</a:t>
            </a:r>
            <a:r>
              <a:rPr lang="zh-CN" altLang="en-US" sz="2000" dirty="0" smtClean="0">
                <a:latin typeface="仿宋_GB2312" pitchFamily="49" charset="-122"/>
                <a:ea typeface="仿宋_GB2312"/>
              </a:rPr>
              <a:t>国联安上证</a:t>
            </a:r>
            <a:r>
              <a:rPr lang="zh-CN" altLang="en-US" sz="2000" b="0" dirty="0" smtClean="0">
                <a:latin typeface="仿宋_GB2312" pitchFamily="49" charset="-122"/>
                <a:ea typeface="仿宋_GB2312"/>
              </a:rPr>
              <a:t>商品</a:t>
            </a:r>
            <a:r>
              <a:rPr lang="en-US" sz="2000" b="0" dirty="0" smtClean="0">
                <a:latin typeface="仿宋_GB2312" pitchFamily="49" charset="-122"/>
                <a:ea typeface="仿宋_GB2312"/>
              </a:rPr>
              <a:t>ETF</a:t>
            </a:r>
            <a:r>
              <a:rPr lang="zh-CN" altLang="en-US" sz="2000" b="0" dirty="0" smtClean="0">
                <a:latin typeface="仿宋_GB2312" pitchFamily="49" charset="-122"/>
                <a:ea typeface="仿宋_GB2312"/>
              </a:rPr>
              <a:t>，易方达资源行业，上证</a:t>
            </a:r>
            <a:r>
              <a:rPr lang="en-US" sz="2000" b="0" dirty="0" smtClean="0">
                <a:latin typeface="仿宋_GB2312" pitchFamily="49" charset="-122"/>
                <a:ea typeface="仿宋_GB2312"/>
              </a:rPr>
              <a:t>180</a:t>
            </a:r>
            <a:r>
              <a:rPr lang="zh-CN" altLang="en-US" sz="2000" b="0" dirty="0" smtClean="0">
                <a:latin typeface="仿宋_GB2312" pitchFamily="49" charset="-122"/>
                <a:ea typeface="仿宋_GB2312"/>
              </a:rPr>
              <a:t>金融</a:t>
            </a:r>
            <a:r>
              <a:rPr lang="en-US" sz="2000" b="0" dirty="0" smtClean="0">
                <a:latin typeface="仿宋_GB2312" pitchFamily="49" charset="-122"/>
                <a:ea typeface="仿宋_GB2312"/>
              </a:rPr>
              <a:t>ETF</a:t>
            </a:r>
            <a:r>
              <a:rPr lang="zh-CN" altLang="en-US" sz="2000" b="0" dirty="0" smtClean="0">
                <a:latin typeface="仿宋_GB2312" pitchFamily="49" charset="-122"/>
                <a:ea typeface="仿宋_GB2312"/>
              </a:rPr>
              <a:t>，诺安全球黄金，</a:t>
            </a:r>
            <a:r>
              <a:rPr lang="zh-CN" altLang="en-US" sz="2000" dirty="0" smtClean="0">
                <a:latin typeface="仿宋_GB2312" pitchFamily="49" charset="-122"/>
                <a:ea typeface="仿宋_GB2312"/>
              </a:rPr>
              <a:t>博时自然资源</a:t>
            </a:r>
            <a:r>
              <a:rPr lang="en-US" altLang="zh-CN" sz="2000" dirty="0" smtClean="0">
                <a:latin typeface="仿宋_GB2312" pitchFamily="49" charset="-122"/>
                <a:ea typeface="仿宋_GB2312"/>
              </a:rPr>
              <a:t>ETF</a:t>
            </a:r>
            <a:r>
              <a:rPr lang="zh-CN" altLang="en-US" sz="2000" smtClean="0">
                <a:latin typeface="仿宋_GB2312" pitchFamily="49" charset="-122"/>
                <a:ea typeface="仿宋_GB2312"/>
              </a:rPr>
              <a:t>。</a:t>
            </a:r>
            <a:endParaRPr lang="en-US" altLang="zh-CN" sz="2000" dirty="0" smtClean="0">
              <a:latin typeface="仿宋_GB2312" pitchFamily="49" charset="-122"/>
              <a:ea typeface="仿宋_GB2312"/>
            </a:endParaRPr>
          </a:p>
          <a:p>
            <a:pPr marL="1255713" indent="-1255713"/>
            <a:r>
              <a:rPr lang="zh-CN" altLang="en-US" sz="2000" b="1" dirty="0" smtClean="0">
                <a:solidFill>
                  <a:srgbClr val="003399"/>
                </a:solidFill>
                <a:latin typeface="仿宋_GB2312" pitchFamily="49" charset="-122"/>
                <a:ea typeface="仿宋_GB2312"/>
                <a:cs typeface="+mj-cs"/>
              </a:rPr>
              <a:t>成长型</a:t>
            </a:r>
            <a:r>
              <a:rPr lang="en-US" altLang="zh-CN" sz="2000" b="1" dirty="0" smtClean="0">
                <a:solidFill>
                  <a:srgbClr val="003399"/>
                </a:solidFill>
                <a:latin typeface="仿宋_GB2312" pitchFamily="49" charset="-122"/>
                <a:ea typeface="仿宋_GB2312"/>
                <a:cs typeface="+mj-cs"/>
              </a:rPr>
              <a:t>: </a:t>
            </a:r>
            <a:r>
              <a:rPr lang="zh-CN" altLang="en-US" sz="2000" b="0" dirty="0" smtClean="0">
                <a:latin typeface="仿宋_GB2312" pitchFamily="49" charset="-122"/>
                <a:ea typeface="仿宋_GB2312"/>
              </a:rPr>
              <a:t>易方达医疗，</a:t>
            </a:r>
            <a:r>
              <a:rPr lang="zh-CN" altLang="en-US" sz="2000" dirty="0" smtClean="0">
                <a:latin typeface="仿宋_GB2312" pitchFamily="49" charset="-122"/>
                <a:ea typeface="仿宋_GB2312"/>
              </a:rPr>
              <a:t>招商</a:t>
            </a:r>
            <a:r>
              <a:rPr lang="zh-CN" altLang="en-US" sz="2000" b="0" dirty="0" smtClean="0">
                <a:latin typeface="仿宋_GB2312" pitchFamily="49" charset="-122"/>
                <a:ea typeface="仿宋_GB2312"/>
              </a:rPr>
              <a:t>深证</a:t>
            </a:r>
            <a:r>
              <a:rPr lang="en-US" sz="2000" b="0" dirty="0" smtClean="0">
                <a:latin typeface="仿宋_GB2312" pitchFamily="49" charset="-122"/>
                <a:ea typeface="仿宋_GB2312"/>
              </a:rPr>
              <a:t>TMT50ETF</a:t>
            </a:r>
            <a:r>
              <a:rPr lang="zh-CN" altLang="en-US" sz="2000" b="0" dirty="0" smtClean="0">
                <a:latin typeface="仿宋_GB2312" pitchFamily="49" charset="-122"/>
                <a:ea typeface="仿宋_GB2312"/>
              </a:rPr>
              <a:t>，易方达消费行业，招商上证消费</a:t>
            </a:r>
            <a:r>
              <a:rPr lang="en-US" sz="2000" b="0" dirty="0" smtClean="0">
                <a:latin typeface="仿宋_GB2312" pitchFamily="49" charset="-122"/>
                <a:ea typeface="仿宋_GB2312"/>
              </a:rPr>
              <a:t>80ETF</a:t>
            </a:r>
            <a:r>
              <a:rPr lang="zh-CN" altLang="en-US" sz="2000" b="0" dirty="0" smtClean="0">
                <a:latin typeface="仿宋_GB2312" pitchFamily="49" charset="-122"/>
                <a:ea typeface="仿宋_GB2312"/>
              </a:rPr>
              <a:t>，</a:t>
            </a:r>
            <a:r>
              <a:rPr lang="zh-CN" altLang="en-US" sz="2000" dirty="0" smtClean="0">
                <a:latin typeface="仿宋" pitchFamily="49" charset="-122"/>
                <a:ea typeface="仿宋_GB2312"/>
                <a:cs typeface="宋体" pitchFamily="2" charset="-122"/>
              </a:rPr>
              <a:t>国投瑞银中证下游消费与服务。</a:t>
            </a:r>
            <a:endParaRPr lang="zh-CN" altLang="en-US" sz="2000" b="0" dirty="0">
              <a:latin typeface="仿宋_GB2312" pitchFamily="49" charset="-122"/>
              <a:ea typeface="仿宋_GB2312"/>
            </a:endParaRPr>
          </a:p>
        </p:txBody>
      </p:sp>
      <p:sp>
        <p:nvSpPr>
          <p:cNvPr id="14" name="灯片编号占位符 13"/>
          <p:cNvSpPr>
            <a:spLocks noGrp="1"/>
          </p:cNvSpPr>
          <p:nvPr>
            <p:ph type="sldNum" sz="quarter" idx="12"/>
          </p:nvPr>
        </p:nvSpPr>
        <p:spPr/>
        <p:txBody>
          <a:bodyPr/>
          <a:lstStyle/>
          <a:p>
            <a:fld id="{28D0B990-E398-4D49-9CD2-BA6F246F8330}" type="slidenum">
              <a:rPr lang="zh-CN" altLang="en-US" smtClean="0"/>
              <a:pPr/>
              <a:t>18</a:t>
            </a:fld>
            <a:endParaRPr lang="zh-CN" altLang="en-US"/>
          </a:p>
        </p:txBody>
      </p:sp>
      <p:sp>
        <p:nvSpPr>
          <p:cNvPr id="16" name="标题 1"/>
          <p:cNvSpPr txBox="1">
            <a:spLocks/>
          </p:cNvSpPr>
          <p:nvPr/>
        </p:nvSpPr>
        <p:spPr>
          <a:xfrm>
            <a:off x="310950" y="260946"/>
            <a:ext cx="10174129" cy="1081920"/>
          </a:xfrm>
          <a:prstGeom prst="rect">
            <a:avLst/>
          </a:prstGeom>
        </p:spPr>
        <p:txBody>
          <a:bodyPr vert="horz" lIns="113660" tIns="56830" rIns="113660" bIns="56830" rtlCol="0" anchor="ctr">
            <a:normAutofit/>
          </a:bodyPr>
          <a:lstStyle/>
          <a:p>
            <a:pPr lvl="0">
              <a:spcBef>
                <a:spcPct val="0"/>
              </a:spcBef>
              <a:defRPr/>
            </a:pPr>
            <a:r>
              <a:rPr lang="zh-CN" altLang="en-US" sz="3200" b="1" dirty="0" smtClean="0">
                <a:solidFill>
                  <a:srgbClr val="003399"/>
                </a:solidFill>
                <a:latin typeface="仿宋_GB2312" pitchFamily="49" charset="-122"/>
                <a:ea typeface="仿宋_GB2312" pitchFamily="49" charset="-122"/>
              </a:rPr>
              <a:t>博反弹利器</a:t>
            </a:r>
            <a:r>
              <a:rPr kumimoji="0" lang="en-US" altLang="zh-CN" sz="3200" b="1" i="0" u="none" strike="noStrike" kern="1200" cap="none" spc="0" normalizeH="0" baseline="0" noProof="0" dirty="0" smtClean="0">
                <a:ln>
                  <a:noFill/>
                </a:ln>
                <a:solidFill>
                  <a:srgbClr val="003399"/>
                </a:solidFill>
                <a:effectLst/>
                <a:uLnTx/>
                <a:uFillTx/>
                <a:latin typeface="仿宋_GB2312" pitchFamily="49" charset="-122"/>
                <a:ea typeface="仿宋_GB2312" pitchFamily="49" charset="-122"/>
                <a:cs typeface="+mj-cs"/>
              </a:rPr>
              <a:t>—</a:t>
            </a:r>
            <a:r>
              <a:rPr lang="zh-CN" altLang="en-US" sz="3200" b="1" dirty="0" smtClean="0">
                <a:solidFill>
                  <a:srgbClr val="003399"/>
                </a:solidFill>
                <a:latin typeface="仿宋_GB2312" pitchFamily="49" charset="-122"/>
                <a:ea typeface="仿宋_GB2312" pitchFamily="49" charset="-122"/>
                <a:cs typeface="+mj-cs"/>
              </a:rPr>
              <a:t>激进</a:t>
            </a:r>
            <a:r>
              <a:rPr kumimoji="0" lang="zh-CN" altLang="en-US" sz="3200" b="1" i="0" u="none" strike="noStrike" kern="1200" cap="none" spc="0" normalizeH="0" baseline="0" noProof="0" dirty="0" smtClean="0">
                <a:ln>
                  <a:noFill/>
                </a:ln>
                <a:solidFill>
                  <a:srgbClr val="003399"/>
                </a:solidFill>
                <a:effectLst/>
                <a:uLnTx/>
                <a:uFillTx/>
                <a:latin typeface="仿宋_GB2312" pitchFamily="49" charset="-122"/>
                <a:ea typeface="仿宋_GB2312" pitchFamily="49" charset="-122"/>
                <a:cs typeface="+mj-cs"/>
              </a:rPr>
              <a:t>型指数基金</a:t>
            </a:r>
            <a:endParaRPr kumimoji="0" lang="zh-CN" altLang="en-US" sz="3200" b="1" i="0" u="none" strike="noStrike" kern="1200" cap="none" spc="0" normalizeH="0" baseline="0" noProof="0" dirty="0">
              <a:ln>
                <a:noFill/>
              </a:ln>
              <a:solidFill>
                <a:srgbClr val="003399"/>
              </a:solidFill>
              <a:effectLst/>
              <a:uLnTx/>
              <a:uFillTx/>
              <a:latin typeface="仿宋_GB2312" pitchFamily="49" charset="-122"/>
              <a:ea typeface="仿宋_GB2312" pitchFamily="49" charset="-122"/>
              <a:cs typeface="+mj-cs"/>
            </a:endParaRPr>
          </a:p>
        </p:txBody>
      </p:sp>
      <p:graphicFrame>
        <p:nvGraphicFramePr>
          <p:cNvPr id="23" name="图表 22"/>
          <p:cNvGraphicFramePr>
            <a:graphicFrameLocks/>
          </p:cNvGraphicFramePr>
          <p:nvPr>
            <p:extLst>
              <p:ext uri="{D42A27DB-BD31-4B8C-83A1-F6EECF244321}">
                <p14:modId xmlns:p14="http://schemas.microsoft.com/office/powerpoint/2010/main" xmlns="" val="90183440"/>
              </p:ext>
            </p:extLst>
          </p:nvPr>
        </p:nvGraphicFramePr>
        <p:xfrm>
          <a:off x="5652802" y="5658514"/>
          <a:ext cx="4572000" cy="2671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表格 5"/>
          <p:cNvGraphicFramePr>
            <a:graphicFrameLocks noGrp="1"/>
          </p:cNvGraphicFramePr>
          <p:nvPr>
            <p:extLst>
              <p:ext uri="{D42A27DB-BD31-4B8C-83A1-F6EECF244321}">
                <p14:modId xmlns:p14="http://schemas.microsoft.com/office/powerpoint/2010/main" xmlns="" val="2686858981"/>
              </p:ext>
            </p:extLst>
          </p:nvPr>
        </p:nvGraphicFramePr>
        <p:xfrm>
          <a:off x="374511" y="3825529"/>
          <a:ext cx="5046573" cy="4211064"/>
        </p:xfrm>
        <a:graphic>
          <a:graphicData uri="http://schemas.openxmlformats.org/drawingml/2006/table">
            <a:tbl>
              <a:tblPr/>
              <a:tblGrid>
                <a:gridCol w="1267012"/>
                <a:gridCol w="770411"/>
                <a:gridCol w="861672"/>
                <a:gridCol w="633506"/>
                <a:gridCol w="762355"/>
                <a:gridCol w="751617"/>
              </a:tblGrid>
              <a:tr h="263464">
                <a:tc rowSpan="2">
                  <a:txBody>
                    <a:bodyPr/>
                    <a:lstStyle/>
                    <a:p>
                      <a:pPr algn="l" rtl="0" fontAlgn="ctr"/>
                      <a:r>
                        <a:rPr lang="zh-CN" altLang="en-US" sz="1200" b="1" i="0" u="none" strike="noStrike" dirty="0">
                          <a:solidFill>
                            <a:srgbClr val="FFFFFF"/>
                          </a:solidFill>
                          <a:effectLst/>
                          <a:latin typeface="Arial"/>
                        </a:rPr>
                        <a:t>名称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1" i="0" u="none" strike="noStrike">
                          <a:solidFill>
                            <a:srgbClr val="FFFFFF"/>
                          </a:solidFill>
                          <a:effectLst/>
                          <a:latin typeface="Calibri"/>
                        </a:rPr>
                        <a:t>2012</a:t>
                      </a:r>
                      <a:r>
                        <a:rPr lang="zh-CN" altLang="en-US" sz="1200" b="1" i="0" u="none" strike="noStrike">
                          <a:solidFill>
                            <a:srgbClr val="FFFFFF"/>
                          </a:solidFill>
                          <a:effectLst/>
                          <a:latin typeface="Arial"/>
                        </a:rPr>
                        <a:t>年以来</a:t>
                      </a:r>
                      <a:endParaRPr lang="zh-CN" altLang="en-US" sz="1200" b="1" i="0" u="none" strike="noStrike">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l" rtl="0" fontAlgn="ctr"/>
                      <a:r>
                        <a:rPr lang="zh-CN" altLang="en-US" sz="1200" b="1" i="0" u="none" strike="noStrike">
                          <a:solidFill>
                            <a:srgbClr val="FFFFFF"/>
                          </a:solidFill>
                          <a:effectLst/>
                          <a:latin typeface="Arial"/>
                        </a:rPr>
                        <a:t>设立日期</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zh-CN" altLang="en-US" sz="1200" b="1" i="0" u="none" strike="noStrike">
                          <a:solidFill>
                            <a:srgbClr val="FFFFFF"/>
                          </a:solidFill>
                          <a:effectLst/>
                          <a:latin typeface="Arial"/>
                        </a:rPr>
                        <a:t>资产净值</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l" rtl="0" fontAlgn="ctr"/>
                      <a:r>
                        <a:rPr lang="en-US" altLang="zh-CN" sz="1200" b="1" i="0" u="none" strike="noStrike">
                          <a:solidFill>
                            <a:srgbClr val="FFFFFF"/>
                          </a:solidFill>
                          <a:effectLst/>
                          <a:latin typeface="Calibri"/>
                        </a:rPr>
                        <a:t>2</a:t>
                      </a:r>
                      <a:r>
                        <a:rPr lang="zh-CN" altLang="en-US" sz="1200" b="1" i="0" u="none" strike="noStrike">
                          <a:solidFill>
                            <a:srgbClr val="FFFFFF"/>
                          </a:solidFill>
                          <a:effectLst/>
                          <a:latin typeface="宋体"/>
                        </a:rPr>
                        <a:t>季度末</a:t>
                      </a:r>
                      <a:endParaRPr lang="zh-CN" altLang="en-US" sz="1200" b="1" i="0" u="none" strike="noStrike">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l" rtl="0" fontAlgn="ctr"/>
                      <a:r>
                        <a:rPr lang="zh-CN" altLang="en-US" sz="1200" b="1" i="0" u="none" strike="noStrike" dirty="0">
                          <a:solidFill>
                            <a:srgbClr val="FFFFFF"/>
                          </a:solidFill>
                          <a:effectLst/>
                          <a:latin typeface="Arial"/>
                        </a:rPr>
                        <a:t>基金经理</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359134">
                <a:tc vMerge="1">
                  <a:txBody>
                    <a:bodyPr/>
                    <a:lstStyle/>
                    <a:p>
                      <a:endParaRPr lang="zh-CN" altLang="en-US"/>
                    </a:p>
                  </a:txBody>
                  <a:tcPr/>
                </a:tc>
                <a:tc>
                  <a:txBody>
                    <a:bodyPr/>
                    <a:lstStyle/>
                    <a:p>
                      <a:pPr algn="ctr" rtl="0" fontAlgn="ctr"/>
                      <a:r>
                        <a:rPr lang="zh-CN" altLang="en-US" sz="1200" b="1" i="0" u="none" strike="noStrike">
                          <a:solidFill>
                            <a:srgbClr val="FFFFFF"/>
                          </a:solidFill>
                          <a:effectLst/>
                          <a:latin typeface="宋体"/>
                        </a:rPr>
                        <a:t>净值增长率</a:t>
                      </a:r>
                      <a:r>
                        <a:rPr lang="en-US" altLang="zh-CN" sz="1200" b="1" i="0" u="none" strike="noStrike">
                          <a:solidFill>
                            <a:srgbClr val="FFFFFF"/>
                          </a:solidFill>
                          <a:effectLst/>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c>
                  <a:txBody>
                    <a:bodyPr/>
                    <a:lstStyle/>
                    <a:p>
                      <a:pPr algn="l" rtl="0" fontAlgn="ctr"/>
                      <a:r>
                        <a:rPr lang="en-US" altLang="zh-CN" sz="1200" b="1" i="0" u="none" strike="noStrike">
                          <a:solidFill>
                            <a:srgbClr val="FFFFFF"/>
                          </a:solidFill>
                          <a:effectLst/>
                          <a:latin typeface="Calibri"/>
                        </a:rPr>
                        <a:t>[</a:t>
                      </a:r>
                      <a:r>
                        <a:rPr lang="zh-CN" altLang="en-US" sz="1200" b="1" i="0" u="none" strike="noStrike">
                          <a:solidFill>
                            <a:srgbClr val="FFFFFF"/>
                          </a:solidFill>
                          <a:effectLst/>
                          <a:latin typeface="Arial"/>
                        </a:rPr>
                        <a:t>亿元</a:t>
                      </a:r>
                      <a:r>
                        <a:rPr lang="en-US" altLang="zh-CN" sz="1200" b="1" i="0" u="none" strike="noStrike">
                          <a:solidFill>
                            <a:srgbClr val="FFFFFF"/>
                          </a:solidFill>
                          <a:effectLst/>
                          <a:latin typeface="Calibri"/>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zh-CN" altLang="en-US" sz="1200" b="1" i="0" u="none" strike="noStrike">
                          <a:solidFill>
                            <a:srgbClr val="FFFFFF"/>
                          </a:solidFill>
                          <a:effectLst/>
                          <a:latin typeface="宋体"/>
                        </a:rPr>
                        <a:t>持股仓位</a:t>
                      </a:r>
                      <a:r>
                        <a:rPr lang="en-US" altLang="zh-CN" sz="1200" b="1" i="0" u="none" strike="noStrike">
                          <a:solidFill>
                            <a:srgbClr val="FFFFFF"/>
                          </a:solidFill>
                          <a:effectLst/>
                          <a:latin typeface="Arial"/>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r>
              <a:tr h="288557">
                <a:tc>
                  <a:txBody>
                    <a:bodyPr/>
                    <a:lstStyle/>
                    <a:p>
                      <a:pPr algn="l" rtl="0" fontAlgn="ctr"/>
                      <a:r>
                        <a:rPr lang="zh-CN" altLang="en-US" sz="1200" b="1" i="0" u="none" strike="noStrike">
                          <a:solidFill>
                            <a:srgbClr val="FFFFFF"/>
                          </a:solidFill>
                          <a:effectLst/>
                          <a:latin typeface="宋体"/>
                        </a:rPr>
                        <a:t>博时自然资源</a:t>
                      </a:r>
                      <a:r>
                        <a:rPr lang="en-US" altLang="zh-CN" sz="1200" b="1" i="0" u="none" strike="noStrike">
                          <a:solidFill>
                            <a:srgbClr val="FFFFFF"/>
                          </a:solidFill>
                          <a:effectLst/>
                          <a:latin typeface="宋体"/>
                        </a:rPr>
                        <a:t>ETF</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-12.13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2012-04-10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3.85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98.59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胡俊敏</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r>
              <a:tr h="401470">
                <a:tc>
                  <a:txBody>
                    <a:bodyPr/>
                    <a:lstStyle/>
                    <a:p>
                      <a:pPr algn="l" rtl="0" fontAlgn="ctr"/>
                      <a:r>
                        <a:rPr lang="zh-CN" altLang="en-US" sz="1200" b="1" i="0" u="none" strike="noStrike">
                          <a:solidFill>
                            <a:srgbClr val="FFFFFF"/>
                          </a:solidFill>
                          <a:effectLst/>
                          <a:latin typeface="Arial"/>
                        </a:rPr>
                        <a:t>国联安上证商品</a:t>
                      </a:r>
                      <a:r>
                        <a:rPr lang="en-US" altLang="zh-CN" sz="1200" b="1" i="0" u="none" strike="noStrike">
                          <a:solidFill>
                            <a:srgbClr val="FFFFFF"/>
                          </a:solidFill>
                          <a:effectLst/>
                          <a:latin typeface="Calibri"/>
                        </a:rPr>
                        <a:t>ETF</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3.69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2010-11-26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9.81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97.60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黄欣</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88557">
                <a:tc>
                  <a:txBody>
                    <a:bodyPr/>
                    <a:lstStyle/>
                    <a:p>
                      <a:pPr algn="l" rtl="0" fontAlgn="ctr"/>
                      <a:r>
                        <a:rPr lang="zh-CN" altLang="en-US" sz="1200" b="1" i="0" u="none" strike="noStrike">
                          <a:solidFill>
                            <a:srgbClr val="FFFFFF"/>
                          </a:solidFill>
                          <a:effectLst/>
                          <a:latin typeface="Arial"/>
                        </a:rPr>
                        <a:t>易方达资源行业</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-3.05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2011-08-16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7.24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72.74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朱龙洋</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39108">
                <a:tc>
                  <a:txBody>
                    <a:bodyPr/>
                    <a:lstStyle/>
                    <a:p>
                      <a:pPr algn="l" rtl="0" fontAlgn="ctr"/>
                      <a:r>
                        <a:rPr lang="zh-CN" altLang="en-US" sz="1200" b="1" i="0" u="none" strike="noStrike">
                          <a:solidFill>
                            <a:srgbClr val="FFFFFF"/>
                          </a:solidFill>
                          <a:effectLst/>
                          <a:latin typeface="Arial"/>
                        </a:rPr>
                        <a:t>国泰上证</a:t>
                      </a:r>
                      <a:r>
                        <a:rPr lang="en-US" altLang="zh-CN" sz="1200" b="1" i="0" u="none" strike="noStrike">
                          <a:solidFill>
                            <a:srgbClr val="FFFFFF"/>
                          </a:solidFill>
                          <a:effectLst/>
                          <a:latin typeface="Calibri"/>
                        </a:rPr>
                        <a:t>180</a:t>
                      </a:r>
                      <a:r>
                        <a:rPr lang="zh-CN" altLang="en-US" sz="1200" b="1" i="0" u="none" strike="noStrike">
                          <a:solidFill>
                            <a:srgbClr val="FFFFFF"/>
                          </a:solidFill>
                          <a:effectLst/>
                          <a:latin typeface="Arial"/>
                        </a:rPr>
                        <a:t>金融</a:t>
                      </a:r>
                      <a:r>
                        <a:rPr lang="en-US" altLang="zh-CN" sz="1200" b="1" i="0" u="none" strike="noStrike">
                          <a:solidFill>
                            <a:srgbClr val="FFFFFF"/>
                          </a:solidFill>
                          <a:effectLst/>
                          <a:latin typeface="Calibri"/>
                        </a:rPr>
                        <a:t>ETF</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1.22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2011-03-31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6.51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98.39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dirty="0">
                          <a:solidFill>
                            <a:srgbClr val="000000"/>
                          </a:solidFill>
                          <a:effectLst/>
                          <a:latin typeface="Arial"/>
                        </a:rPr>
                        <a:t>章赟</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9134">
                <a:tc>
                  <a:txBody>
                    <a:bodyPr/>
                    <a:lstStyle/>
                    <a:p>
                      <a:pPr algn="l" rtl="0" fontAlgn="ctr"/>
                      <a:r>
                        <a:rPr lang="zh-CN" altLang="en-US" sz="1200" b="1" i="0" u="none" strike="noStrike" dirty="0">
                          <a:solidFill>
                            <a:srgbClr val="FFFFFF"/>
                          </a:solidFill>
                          <a:effectLst/>
                          <a:latin typeface="Arial"/>
                        </a:rPr>
                        <a:t>诺安全球黄金</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dirty="0">
                          <a:solidFill>
                            <a:srgbClr val="000000"/>
                          </a:solidFill>
                          <a:effectLst/>
                          <a:latin typeface="Calibri"/>
                        </a:rPr>
                        <a:t>11.10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2011-01-13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14.76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宋青</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梅律吾</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88557">
                <a:tc>
                  <a:txBody>
                    <a:bodyPr/>
                    <a:lstStyle/>
                    <a:p>
                      <a:pPr algn="l" rtl="0" fontAlgn="ctr"/>
                      <a:r>
                        <a:rPr lang="zh-CN" altLang="en-US" sz="1200" b="1" i="0" u="none" strike="noStrike">
                          <a:solidFill>
                            <a:srgbClr val="FFFFFF"/>
                          </a:solidFill>
                          <a:effectLst/>
                          <a:latin typeface="Arial"/>
                        </a:rPr>
                        <a:t>易方达医疗保健</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11.12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2011-01-28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34.68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80.45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李文健</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9134">
                <a:tc>
                  <a:txBody>
                    <a:bodyPr/>
                    <a:lstStyle/>
                    <a:p>
                      <a:pPr algn="l" rtl="0" fontAlgn="ctr"/>
                      <a:r>
                        <a:rPr lang="zh-CN" altLang="en-US" sz="1200" b="1" i="0" u="none" strike="noStrike">
                          <a:solidFill>
                            <a:srgbClr val="FFFFFF"/>
                          </a:solidFill>
                          <a:effectLst/>
                          <a:latin typeface="Arial"/>
                        </a:rPr>
                        <a:t>招商深证</a:t>
                      </a:r>
                      <a:r>
                        <a:rPr lang="en-US" sz="1200" b="1" i="0" u="none" strike="noStrike">
                          <a:solidFill>
                            <a:srgbClr val="FFFFFF"/>
                          </a:solidFill>
                          <a:effectLst/>
                          <a:latin typeface="Calibri"/>
                        </a:rPr>
                        <a:t>TMT50ETF</a:t>
                      </a:r>
                      <a:endParaRPr 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2.10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2011-06-27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3.33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99.40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王平</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88557">
                <a:tc>
                  <a:txBody>
                    <a:bodyPr/>
                    <a:lstStyle/>
                    <a:p>
                      <a:pPr algn="l" rtl="0" fontAlgn="ctr"/>
                      <a:r>
                        <a:rPr lang="zh-CN" altLang="en-US" sz="1200" b="1" i="0" u="none" strike="noStrike">
                          <a:solidFill>
                            <a:srgbClr val="FFFFFF"/>
                          </a:solidFill>
                          <a:effectLst/>
                          <a:latin typeface="Arial"/>
                        </a:rPr>
                        <a:t>易方达消费行业</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0.48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2010-08-20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34.66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86.79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刘芳洁</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26561">
                <a:tc>
                  <a:txBody>
                    <a:bodyPr/>
                    <a:lstStyle/>
                    <a:p>
                      <a:pPr algn="l" rtl="0" fontAlgn="ctr"/>
                      <a:r>
                        <a:rPr lang="zh-CN" altLang="en-US" sz="1200" b="1" i="0" u="none" strike="noStrike">
                          <a:solidFill>
                            <a:srgbClr val="FFFFFF"/>
                          </a:solidFill>
                          <a:effectLst/>
                          <a:latin typeface="Arial"/>
                        </a:rPr>
                        <a:t>招商上证消费</a:t>
                      </a:r>
                      <a:r>
                        <a:rPr lang="en-US" altLang="zh-CN" sz="1200" b="1" i="0" u="none" strike="noStrike">
                          <a:solidFill>
                            <a:srgbClr val="FFFFFF"/>
                          </a:solidFill>
                          <a:effectLst/>
                          <a:latin typeface="Calibri"/>
                        </a:rPr>
                        <a:t>80ETF</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5.79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2010-12-08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13.56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99.41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王平</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88557">
                <a:tc>
                  <a:txBody>
                    <a:bodyPr/>
                    <a:lstStyle/>
                    <a:p>
                      <a:pPr algn="l" rtl="0" fontAlgn="ctr"/>
                      <a:r>
                        <a:rPr lang="zh-CN" altLang="en-US" sz="1200" b="1" i="0" u="none" strike="noStrike">
                          <a:solidFill>
                            <a:srgbClr val="FFFFFF"/>
                          </a:solidFill>
                          <a:effectLst/>
                          <a:latin typeface="Arial"/>
                        </a:rPr>
                        <a:t>国投瑞银中证下游</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r" rtl="0" fontAlgn="ctr"/>
                      <a:r>
                        <a:rPr lang="en-US" altLang="zh-CN" sz="1200" b="0" i="0" u="none" strike="noStrike">
                          <a:solidFill>
                            <a:srgbClr val="000000"/>
                          </a:solidFill>
                          <a:effectLst/>
                          <a:latin typeface="Calibri"/>
                        </a:rPr>
                        <a:t>0.90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2010-12-16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4.81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94.77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dirty="0">
                          <a:solidFill>
                            <a:srgbClr val="000000"/>
                          </a:solidFill>
                          <a:effectLst/>
                          <a:latin typeface="Arial"/>
                        </a:rPr>
                        <a:t>孟亮</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5" name="图表 14"/>
          <p:cNvGraphicFramePr>
            <a:graphicFrameLocks/>
          </p:cNvGraphicFramePr>
          <p:nvPr>
            <p:extLst>
              <p:ext uri="{D42A27DB-BD31-4B8C-83A1-F6EECF244321}">
                <p14:modId xmlns:p14="http://schemas.microsoft.com/office/powerpoint/2010/main" xmlns="" val="3492867655"/>
              </p:ext>
            </p:extLst>
          </p:nvPr>
        </p:nvGraphicFramePr>
        <p:xfrm>
          <a:off x="5562256" y="3501306"/>
          <a:ext cx="4698550" cy="21671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9426453" y="7965802"/>
            <a:ext cx="1698449" cy="545657"/>
          </a:xfrm>
          <a:prstGeom prst="rect">
            <a:avLst/>
          </a:prstGeom>
        </p:spPr>
        <p:txBody>
          <a:bodyPr wrap="squar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a:t>
            </a:r>
            <a:endParaRPr lang="zh-CN" altLang="en-US" sz="1400" dirty="0">
              <a:latin typeface="仿宋_GB2312" pitchFamily="49" charset="-122"/>
              <a:ea typeface="仿宋_GB2312" pitchFamily="49" charset="-122"/>
            </a:endParaRPr>
          </a:p>
        </p:txBody>
      </p:sp>
      <p:grpSp>
        <p:nvGrpSpPr>
          <p:cNvPr id="3" name="组合 8"/>
          <p:cNvGrpSpPr/>
          <p:nvPr/>
        </p:nvGrpSpPr>
        <p:grpSpPr>
          <a:xfrm>
            <a:off x="1034822" y="1593154"/>
            <a:ext cx="1260000" cy="540000"/>
            <a:chOff x="0" y="0"/>
            <a:chExt cx="1147437" cy="458975"/>
          </a:xfrm>
        </p:grpSpPr>
        <p:sp>
          <p:nvSpPr>
            <p:cNvPr id="10" name="燕尾形 9"/>
            <p:cNvSpPr/>
            <p:nvPr/>
          </p:nvSpPr>
          <p:spPr>
            <a:xfrm>
              <a:off x="0" y="0"/>
              <a:ext cx="1147437" cy="45897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燕尾形 4"/>
            <p:cNvSpPr/>
            <p:nvPr/>
          </p:nvSpPr>
          <p:spPr>
            <a:xfrm>
              <a:off x="229488" y="0"/>
              <a:ext cx="688462" cy="458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仿宋_GB2312" pitchFamily="49" charset="-122"/>
                  <a:ea typeface="仿宋_GB2312" pitchFamily="49" charset="-122"/>
                </a:rPr>
                <a:t>杠杆</a:t>
              </a:r>
              <a:endParaRPr lang="zh-CN" altLang="en-US" sz="2200" b="1" kern="1200" dirty="0">
                <a:latin typeface="仿宋_GB2312" pitchFamily="49" charset="-122"/>
                <a:ea typeface="仿宋_GB2312" pitchFamily="49" charset="-122"/>
              </a:endParaRPr>
            </a:p>
          </p:txBody>
        </p:sp>
      </p:grpSp>
      <p:sp>
        <p:nvSpPr>
          <p:cNvPr id="13" name="TextBox 12"/>
          <p:cNvSpPr txBox="1"/>
          <p:nvPr/>
        </p:nvSpPr>
        <p:spPr>
          <a:xfrm>
            <a:off x="2438724" y="1638236"/>
            <a:ext cx="7678066" cy="430887"/>
          </a:xfrm>
          <a:prstGeom prst="rect">
            <a:avLst/>
          </a:prstGeom>
          <a:noFill/>
        </p:spPr>
        <p:txBody>
          <a:bodyPr wrap="square" rtlCol="0">
            <a:spAutoFit/>
          </a:bodyPr>
          <a:lstStyle/>
          <a:p>
            <a:r>
              <a:rPr lang="zh-CN" altLang="en-US" b="1" dirty="0" smtClean="0">
                <a:solidFill>
                  <a:srgbClr val="003399"/>
                </a:solidFill>
                <a:latin typeface="仿宋_GB2312" pitchFamily="49" charset="-122"/>
                <a:ea typeface="仿宋_GB2312" pitchFamily="49" charset="-122"/>
              </a:rPr>
              <a:t>高杠杆指数型分级基金</a:t>
            </a:r>
            <a:endParaRPr lang="zh-CN" altLang="en-US" b="1" dirty="0">
              <a:solidFill>
                <a:srgbClr val="003399"/>
              </a:solidFill>
              <a:latin typeface="仿宋_GB2312" pitchFamily="49" charset="-122"/>
              <a:ea typeface="仿宋_GB2312" pitchFamily="49" charset="-122"/>
            </a:endParaRPr>
          </a:p>
        </p:txBody>
      </p:sp>
      <p:sp>
        <p:nvSpPr>
          <p:cNvPr id="8" name="TextBox 7"/>
          <p:cNvSpPr txBox="1"/>
          <p:nvPr/>
        </p:nvSpPr>
        <p:spPr>
          <a:xfrm>
            <a:off x="611734" y="2133154"/>
            <a:ext cx="10296000" cy="2808312"/>
          </a:xfrm>
          <a:prstGeom prst="rect">
            <a:avLst/>
          </a:prstGeom>
          <a:noFill/>
        </p:spPr>
        <p:txBody>
          <a:bodyPr wrap="square" rtlCol="0">
            <a:spAutoFit/>
          </a:bodyPr>
          <a:lstStyle/>
          <a:p>
            <a:pPr>
              <a:spcBef>
                <a:spcPts val="363"/>
              </a:spcBef>
              <a:spcAft>
                <a:spcPts val="363"/>
              </a:spcAft>
              <a:buClr>
                <a:srgbClr val="003399"/>
              </a:buClr>
              <a:buFont typeface="Wingdings" pitchFamily="2" charset="2"/>
              <a:buChar char="l"/>
            </a:pPr>
            <a:r>
              <a:rPr lang="zh-CN" altLang="en-US" sz="2000" b="0" dirty="0" smtClean="0">
                <a:latin typeface="仿宋_GB2312" pitchFamily="49" charset="-122"/>
                <a:ea typeface="仿宋_GB2312" pitchFamily="49" charset="-122"/>
              </a:rPr>
              <a:t>提示：指数型</a:t>
            </a:r>
            <a:r>
              <a:rPr lang="zh-CN" altLang="en-US" sz="2000" dirty="0" smtClean="0">
                <a:latin typeface="仿宋_GB2312" pitchFamily="49" charset="-122"/>
                <a:ea typeface="仿宋_GB2312" pitchFamily="49" charset="-122"/>
              </a:rPr>
              <a:t>分级</a:t>
            </a:r>
            <a:r>
              <a:rPr lang="zh-CN" altLang="en-US" sz="2000" b="0" dirty="0" smtClean="0">
                <a:latin typeface="仿宋_GB2312" pitchFamily="49" charset="-122"/>
                <a:ea typeface="仿宋_GB2312" pitchFamily="49" charset="-122"/>
              </a:rPr>
              <a:t>基金高杠杆份额，属于高风险高收益基金，适合有一定市场判断能力的投资者</a:t>
            </a:r>
            <a:endParaRPr lang="zh-CN" altLang="en-US" sz="2000" b="1" dirty="0" smtClean="0">
              <a:latin typeface="仿宋_GB2312" pitchFamily="49" charset="-122"/>
              <a:ea typeface="仿宋_GB2312" pitchFamily="49" charset="-122"/>
            </a:endParaRPr>
          </a:p>
          <a:p>
            <a:pPr>
              <a:spcBef>
                <a:spcPts val="363"/>
              </a:spcBef>
              <a:spcAft>
                <a:spcPts val="363"/>
              </a:spcAft>
              <a:buClr>
                <a:srgbClr val="003399"/>
              </a:buClr>
              <a:buFont typeface="Wingdings" pitchFamily="2" charset="2"/>
              <a:buChar char="l"/>
            </a:pPr>
            <a:r>
              <a:rPr lang="zh-CN" altLang="en-US" sz="2000" b="0" dirty="0" smtClean="0">
                <a:latin typeface="仿宋_GB2312" pitchFamily="49" charset="-122"/>
                <a:ea typeface="仿宋_GB2312" pitchFamily="49" charset="-122"/>
              </a:rPr>
              <a:t>高杠杆基金盈利因素：</a:t>
            </a:r>
            <a:endParaRPr lang="zh-CN" altLang="en-US" sz="2000" b="1" dirty="0" smtClean="0">
              <a:latin typeface="仿宋_GB2312" pitchFamily="49" charset="-122"/>
              <a:ea typeface="仿宋_GB2312" pitchFamily="49" charset="-122"/>
            </a:endParaRPr>
          </a:p>
          <a:p>
            <a:pPr marL="684000" lvl="1" indent="-457200">
              <a:spcBef>
                <a:spcPts val="363"/>
              </a:spcBef>
              <a:spcAft>
                <a:spcPts val="363"/>
              </a:spcAft>
              <a:buClr>
                <a:srgbClr val="003399"/>
              </a:buClr>
              <a:buFont typeface="Arial" pitchFamily="34" charset="0"/>
              <a:buChar char="•"/>
            </a:pPr>
            <a:r>
              <a:rPr lang="en-US" altLang="zh-CN" sz="2000" b="0" dirty="0" smtClean="0">
                <a:latin typeface="仿宋_GB2312" pitchFamily="49" charset="-122"/>
                <a:ea typeface="仿宋_GB2312" pitchFamily="49" charset="-122"/>
              </a:rPr>
              <a:t>A</a:t>
            </a:r>
            <a:r>
              <a:rPr lang="zh-CN" altLang="en-US" sz="2000" b="0" dirty="0" smtClean="0">
                <a:latin typeface="仿宋_GB2312" pitchFamily="49" charset="-122"/>
                <a:ea typeface="仿宋_GB2312" pitchFamily="49" charset="-122"/>
              </a:rPr>
              <a:t>股市场行情：只有在单边上升的市场中，高杠杆基金才能带来超额收益；</a:t>
            </a:r>
          </a:p>
          <a:p>
            <a:pPr marL="684000" lvl="1" indent="-457200">
              <a:spcBef>
                <a:spcPts val="363"/>
              </a:spcBef>
              <a:spcAft>
                <a:spcPts val="363"/>
              </a:spcAft>
              <a:buClr>
                <a:srgbClr val="003399"/>
              </a:buClr>
              <a:buFont typeface="Arial" pitchFamily="34" charset="0"/>
              <a:buChar char="•"/>
            </a:pPr>
            <a:r>
              <a:rPr lang="zh-CN" altLang="en-US" sz="2000" b="0" dirty="0" smtClean="0">
                <a:latin typeface="仿宋_GB2312" pitchFamily="49" charset="-122"/>
                <a:ea typeface="仿宋_GB2312" pitchFamily="49" charset="-122"/>
              </a:rPr>
              <a:t>跟踪指数的行业构成：指数跟踪行业的市场表现对指数表现有直接作用；</a:t>
            </a:r>
          </a:p>
          <a:p>
            <a:pPr marL="684000" lvl="1" indent="-457200">
              <a:spcBef>
                <a:spcPts val="363"/>
              </a:spcBef>
              <a:spcAft>
                <a:spcPts val="363"/>
              </a:spcAft>
              <a:buClr>
                <a:srgbClr val="003399"/>
              </a:buClr>
              <a:buFont typeface="Arial" pitchFamily="34" charset="0"/>
              <a:buChar char="•"/>
            </a:pPr>
            <a:r>
              <a:rPr lang="zh-CN" altLang="en-US" sz="2000" b="0" dirty="0" smtClean="0">
                <a:latin typeface="仿宋_GB2312" pitchFamily="49" charset="-122"/>
                <a:ea typeface="仿宋_GB2312" pitchFamily="49" charset="-122"/>
              </a:rPr>
              <a:t>其杠杆作用区间和杠杆率变化：把握高杠杆区间；</a:t>
            </a:r>
          </a:p>
          <a:p>
            <a:pPr marL="684000" lvl="1" indent="-457200">
              <a:spcBef>
                <a:spcPts val="363"/>
              </a:spcBef>
              <a:spcAft>
                <a:spcPts val="363"/>
              </a:spcAft>
              <a:buClr>
                <a:srgbClr val="003399"/>
              </a:buClr>
              <a:buFont typeface="Arial" pitchFamily="34" charset="0"/>
              <a:buChar char="•"/>
            </a:pPr>
            <a:r>
              <a:rPr lang="zh-CN" altLang="en-US" sz="2000" b="0" dirty="0" smtClean="0">
                <a:latin typeface="仿宋_GB2312" pitchFamily="49" charset="-122"/>
                <a:ea typeface="仿宋_GB2312" pitchFamily="49" charset="-122"/>
              </a:rPr>
              <a:t>折溢价率：溢价率过高，影响高杠杆基金的市场价格表现空间。</a:t>
            </a:r>
            <a:endParaRPr lang="zh-CN" altLang="en-US" sz="2000" dirty="0">
              <a:latin typeface="仿宋_GB2312" pitchFamily="49" charset="-122"/>
              <a:ea typeface="仿宋_GB2312" pitchFamily="49" charset="-122"/>
            </a:endParaRPr>
          </a:p>
        </p:txBody>
      </p:sp>
      <p:sp>
        <p:nvSpPr>
          <p:cNvPr id="14" name="灯片编号占位符 13"/>
          <p:cNvSpPr>
            <a:spLocks noGrp="1"/>
          </p:cNvSpPr>
          <p:nvPr>
            <p:ph type="sldNum" sz="quarter" idx="12"/>
          </p:nvPr>
        </p:nvSpPr>
        <p:spPr/>
        <p:txBody>
          <a:bodyPr/>
          <a:lstStyle/>
          <a:p>
            <a:fld id="{28D0B990-E398-4D49-9CD2-BA6F246F8330}" type="slidenum">
              <a:rPr lang="zh-CN" altLang="en-US" smtClean="0"/>
              <a:pPr/>
              <a:t>19</a:t>
            </a:fld>
            <a:endParaRPr lang="zh-CN" altLang="en-US" dirty="0"/>
          </a:p>
        </p:txBody>
      </p:sp>
      <p:graphicFrame>
        <p:nvGraphicFramePr>
          <p:cNvPr id="15" name="表格 14"/>
          <p:cNvGraphicFramePr>
            <a:graphicFrameLocks noGrp="1"/>
          </p:cNvGraphicFramePr>
          <p:nvPr>
            <p:extLst>
              <p:ext uri="{D42A27DB-BD31-4B8C-83A1-F6EECF244321}">
                <p14:modId xmlns:p14="http://schemas.microsoft.com/office/powerpoint/2010/main" xmlns="" val="2536808320"/>
              </p:ext>
            </p:extLst>
          </p:nvPr>
        </p:nvGraphicFramePr>
        <p:xfrm>
          <a:off x="1907878" y="4941466"/>
          <a:ext cx="7128793" cy="3312367"/>
        </p:xfrm>
        <a:graphic>
          <a:graphicData uri="http://schemas.openxmlformats.org/drawingml/2006/table">
            <a:tbl>
              <a:tblPr firstRow="1" firstCol="1" bandRow="1">
                <a:tableStyleId>{5C22544A-7EE6-4342-B048-85BDC9FD1C3A}</a:tableStyleId>
              </a:tblPr>
              <a:tblGrid>
                <a:gridCol w="763285"/>
                <a:gridCol w="403245"/>
                <a:gridCol w="518458"/>
                <a:gridCol w="720080"/>
                <a:gridCol w="691277"/>
                <a:gridCol w="820891"/>
                <a:gridCol w="1468963"/>
                <a:gridCol w="1742594"/>
              </a:tblGrid>
              <a:tr h="200392">
                <a:tc>
                  <a:txBody>
                    <a:bodyPr/>
                    <a:lstStyle/>
                    <a:p>
                      <a:pPr algn="ctr" fontAlgn="ctr"/>
                      <a:r>
                        <a:rPr lang="zh-CN" altLang="en-US" sz="1000" u="none" strike="noStrike" dirty="0"/>
                        <a:t>简称</a:t>
                      </a:r>
                      <a:endParaRPr lang="zh-CN" altLang="en-US" sz="1000" b="1" i="0" u="none" strike="noStrike" dirty="0">
                        <a:solidFill>
                          <a:srgbClr val="FFFFFF"/>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配比</a:t>
                      </a:r>
                      <a:endParaRPr lang="zh-CN" altLang="en-US" sz="1000" b="1" i="0" u="none" strike="noStrike">
                        <a:solidFill>
                          <a:srgbClr val="FFFFFF"/>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杠杆率</a:t>
                      </a:r>
                      <a:endParaRPr lang="zh-CN" altLang="en-US" sz="1000" b="1" i="0" u="none" strike="noStrike">
                        <a:solidFill>
                          <a:srgbClr val="FFFFFF"/>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设立日期</a:t>
                      </a:r>
                      <a:endParaRPr lang="zh-CN" altLang="en-US" sz="1000" b="1" i="0" u="none" strike="noStrike">
                        <a:solidFill>
                          <a:srgbClr val="FFFFFF"/>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上市日期</a:t>
                      </a:r>
                      <a:endParaRPr lang="zh-CN" altLang="en-US" sz="1000" b="1" i="0" u="none" strike="noStrike">
                        <a:solidFill>
                          <a:srgbClr val="FFFFFF"/>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定期折算</a:t>
                      </a:r>
                      <a:endParaRPr lang="zh-CN" altLang="en-US" sz="1000" b="1" i="0" u="none" strike="noStrike">
                        <a:solidFill>
                          <a:srgbClr val="FFFFFF"/>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不定期折算</a:t>
                      </a:r>
                      <a:endParaRPr lang="zh-CN" altLang="en-US" sz="1000" b="1" i="0" u="none" strike="noStrike">
                        <a:solidFill>
                          <a:srgbClr val="FFFFFF"/>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优先份额收益分配</a:t>
                      </a:r>
                      <a:endParaRPr lang="zh-CN" altLang="en-US" sz="1000" b="1" i="0" u="none" strike="noStrike">
                        <a:solidFill>
                          <a:srgbClr val="FFFFFF"/>
                        </a:solidFill>
                        <a:latin typeface="仿宋_GB2312" pitchFamily="49" charset="-122"/>
                        <a:ea typeface="仿宋_GB2312" pitchFamily="49" charset="-122"/>
                      </a:endParaRPr>
                    </a:p>
                  </a:txBody>
                  <a:tcPr marL="9525" marR="9525" marT="9525" marB="0" anchor="ctr"/>
                </a:tc>
              </a:tr>
              <a:tr h="577601">
                <a:tc>
                  <a:txBody>
                    <a:bodyPr/>
                    <a:lstStyle/>
                    <a:p>
                      <a:pPr algn="l" fontAlgn="ctr"/>
                      <a:r>
                        <a:rPr lang="zh-CN" altLang="en-US" sz="1000" u="none" strike="noStrike" dirty="0"/>
                        <a:t>瑞和远见</a:t>
                      </a:r>
                      <a:endParaRPr lang="zh-CN" altLang="en-US" sz="1000" b="0" i="0" u="none" strike="noStrike" dirty="0">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dirty="0"/>
                        <a:t>1</a:t>
                      </a:r>
                      <a:endParaRPr lang="en-US" altLang="zh-CN" sz="1000" b="0" i="0" u="none" strike="noStrike" dirty="0">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091014</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091119</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dirty="0"/>
                        <a:t>每一年折算</a:t>
                      </a:r>
                      <a:endParaRPr lang="zh-CN" altLang="en-US" sz="1000" b="0" i="0" u="none" strike="noStrike" dirty="0">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无基准收益，＜</a:t>
                      </a:r>
                      <a:r>
                        <a:rPr lang="en-US" altLang="zh-CN" sz="1000" u="none" strike="noStrike"/>
                        <a:t>1</a:t>
                      </a:r>
                      <a:r>
                        <a:rPr lang="zh-CN" altLang="en-US" sz="1000" u="none" strike="noStrike"/>
                        <a:t>，小康</a:t>
                      </a:r>
                      <a:r>
                        <a:rPr lang="en-US" altLang="zh-CN" sz="1000" u="none" strike="noStrike"/>
                        <a:t>=</a:t>
                      </a:r>
                      <a:r>
                        <a:rPr lang="zh-CN" altLang="en-US" sz="1000" u="none" strike="noStrike"/>
                        <a:t>远见；≥</a:t>
                      </a:r>
                      <a:r>
                        <a:rPr lang="en-US" altLang="zh-CN" sz="1000" u="none" strike="noStrike"/>
                        <a:t>1</a:t>
                      </a:r>
                      <a:r>
                        <a:rPr lang="zh-CN" altLang="en-US" sz="1000" u="none" strike="noStrike"/>
                        <a:t>或＜</a:t>
                      </a:r>
                      <a:r>
                        <a:rPr lang="en-US" altLang="zh-CN" sz="1000" u="none" strike="noStrike"/>
                        <a:t>1.1</a:t>
                      </a:r>
                      <a:r>
                        <a:rPr lang="zh-CN" altLang="en-US" sz="1000" u="none" strike="noStrike"/>
                        <a:t>，小康获</a:t>
                      </a:r>
                      <a:r>
                        <a:rPr lang="en-US" altLang="zh-CN" sz="1000" u="none" strike="noStrike"/>
                        <a:t>80%</a:t>
                      </a:r>
                      <a:r>
                        <a:rPr lang="zh-CN" altLang="en-US" sz="1000" u="none" strike="noStrike"/>
                        <a:t>，≥</a:t>
                      </a:r>
                      <a:r>
                        <a:rPr lang="en-US" altLang="zh-CN" sz="1000" u="none" strike="noStrike"/>
                        <a:t>1.1</a:t>
                      </a:r>
                      <a:r>
                        <a:rPr lang="zh-CN" altLang="en-US" sz="1000" u="none" strike="noStrike"/>
                        <a:t>，小康获</a:t>
                      </a:r>
                      <a:r>
                        <a:rPr lang="en-US" altLang="zh-CN" sz="1000" u="none" strike="noStrike"/>
                        <a:t>20%</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r>
              <a:tr h="200392">
                <a:tc>
                  <a:txBody>
                    <a:bodyPr/>
                    <a:lstStyle/>
                    <a:p>
                      <a:pPr algn="l" fontAlgn="ctr"/>
                      <a:r>
                        <a:rPr lang="zh-CN" altLang="en-US" sz="1000" u="none" strike="noStrike"/>
                        <a:t>双禧</a:t>
                      </a:r>
                      <a:r>
                        <a:rPr lang="en-US" sz="1000" u="none" strike="noStrike"/>
                        <a:t>B</a:t>
                      </a:r>
                      <a:r>
                        <a:rPr lang="zh-CN" altLang="en-US" sz="1000" u="none" strike="noStrike"/>
                        <a:t>中</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4:6</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2.024 </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100416</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100618</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每三年折算</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双禧</a:t>
                      </a:r>
                      <a:r>
                        <a:rPr lang="en-US" sz="1000" u="none" strike="noStrike"/>
                        <a:t>B≤0.15</a:t>
                      </a:r>
                      <a:endParaRPr 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一年定存＋</a:t>
                      </a:r>
                      <a:r>
                        <a:rPr lang="en-US" altLang="zh-CN" sz="1000" u="none" strike="noStrike"/>
                        <a:t>3.5%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r>
              <a:tr h="200392">
                <a:tc>
                  <a:txBody>
                    <a:bodyPr/>
                    <a:lstStyle/>
                    <a:p>
                      <a:pPr algn="l" fontAlgn="ctr"/>
                      <a:r>
                        <a:rPr lang="zh-CN" altLang="en-US" sz="1000" u="none" strike="noStrike"/>
                        <a:t>银华锐进</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2.626 </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100507</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100607</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每会计年度</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基础≥</a:t>
                      </a:r>
                      <a:r>
                        <a:rPr lang="en-US" altLang="zh-CN" sz="1000" u="none" strike="noStrike"/>
                        <a:t>2</a:t>
                      </a:r>
                      <a:r>
                        <a:rPr lang="zh-CN" altLang="en-US" sz="1000" u="none" strike="noStrike"/>
                        <a:t>或锐进≤</a:t>
                      </a:r>
                      <a:r>
                        <a:rPr lang="en-US" altLang="zh-CN" sz="1000" u="none" strike="noStrike"/>
                        <a:t>0.25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一年定存＋</a:t>
                      </a:r>
                      <a:r>
                        <a:rPr lang="en-US" altLang="zh-CN" sz="1000" u="none" strike="noStrike"/>
                        <a:t>3%</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r>
              <a:tr h="388997">
                <a:tc>
                  <a:txBody>
                    <a:bodyPr/>
                    <a:lstStyle/>
                    <a:p>
                      <a:pPr algn="l" fontAlgn="ctr"/>
                      <a:r>
                        <a:rPr lang="zh-CN" altLang="en-US" sz="1000" u="none" strike="noStrike"/>
                        <a:t>申万进取</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4.676 </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101022</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101108</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每会计年度</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基础≥</a:t>
                      </a:r>
                      <a:r>
                        <a:rPr lang="en-US" altLang="zh-CN" sz="1000" u="none" strike="noStrike"/>
                        <a:t>2</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一年定存（税后）＋</a:t>
                      </a:r>
                      <a:r>
                        <a:rPr lang="en-US" altLang="zh-CN" sz="1000" u="none" strike="noStrike"/>
                        <a:t>3%</a:t>
                      </a:r>
                      <a:r>
                        <a:rPr lang="zh-CN" altLang="en-US" sz="1000" u="none" strike="noStrike"/>
                        <a:t>，当进取≤</a:t>
                      </a:r>
                      <a:r>
                        <a:rPr lang="en-US" altLang="zh-CN" sz="1000" u="none" strike="noStrike"/>
                        <a:t>0.1</a:t>
                      </a:r>
                      <a:r>
                        <a:rPr lang="zh-CN" altLang="en-US" sz="1000" u="none" strike="noStrike"/>
                        <a:t>，同涨同跌</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r>
              <a:tr h="388997">
                <a:tc>
                  <a:txBody>
                    <a:bodyPr/>
                    <a:lstStyle/>
                    <a:p>
                      <a:pPr algn="l" fontAlgn="ctr"/>
                      <a:r>
                        <a:rPr lang="zh-CN" altLang="en-US" sz="1000" u="none" strike="noStrike"/>
                        <a:t>信诚</a:t>
                      </a:r>
                      <a:r>
                        <a:rPr lang="en-US" altLang="zh-CN" sz="1000" u="none" strike="noStrike"/>
                        <a:t>500</a:t>
                      </a:r>
                      <a:r>
                        <a:rPr lang="en-US" sz="1000" u="none" strike="noStrike"/>
                        <a:t>B</a:t>
                      </a:r>
                      <a:endParaRPr 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4:6</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2.364 </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110211</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110314</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每一年折算</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基础≥</a:t>
                      </a:r>
                      <a:r>
                        <a:rPr lang="en-US" altLang="zh-CN" sz="1000" u="none" strike="noStrike"/>
                        <a:t>2</a:t>
                      </a:r>
                      <a:r>
                        <a:rPr lang="zh-CN" altLang="en-US" sz="1000" u="none" strike="noStrike"/>
                        <a:t>或信诚</a:t>
                      </a:r>
                      <a:r>
                        <a:rPr lang="en-US" altLang="zh-CN" sz="1000" u="none" strike="noStrike"/>
                        <a:t>500B≤0.25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一年定存（税后）＋</a:t>
                      </a:r>
                      <a:r>
                        <a:rPr lang="en-US" altLang="zh-CN" sz="1000" u="none" strike="noStrike"/>
                        <a:t>3.2%</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r>
              <a:tr h="200392">
                <a:tc>
                  <a:txBody>
                    <a:bodyPr/>
                    <a:lstStyle/>
                    <a:p>
                      <a:pPr algn="l" fontAlgn="ctr"/>
                      <a:r>
                        <a:rPr lang="zh-CN" altLang="en-US" sz="1000" u="none" strike="noStrike"/>
                        <a:t>银华鑫利</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3.683 </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110317</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110408</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每会计年度</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基础≥</a:t>
                      </a:r>
                      <a:r>
                        <a:rPr lang="en-US" altLang="zh-CN" sz="1000" u="none" strike="noStrike"/>
                        <a:t>2</a:t>
                      </a:r>
                      <a:r>
                        <a:rPr lang="zh-CN" altLang="en-US" sz="1000" u="none" strike="noStrike"/>
                        <a:t>或鑫利≤</a:t>
                      </a:r>
                      <a:r>
                        <a:rPr lang="en-US" altLang="zh-CN" sz="1000" u="none" strike="noStrike"/>
                        <a:t>0.25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一年定存（税后）＋</a:t>
                      </a:r>
                      <a:r>
                        <a:rPr lang="en-US" altLang="zh-CN" sz="1000" u="none" strike="noStrike"/>
                        <a:t>3.5%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r>
              <a:tr h="388997">
                <a:tc>
                  <a:txBody>
                    <a:bodyPr/>
                    <a:lstStyle/>
                    <a:p>
                      <a:pPr algn="l" fontAlgn="ctr"/>
                      <a:r>
                        <a:rPr lang="zh-CN" altLang="en-US" sz="1000" u="none" strike="noStrike"/>
                        <a:t>泰达进取</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4:6</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1.667 </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111201</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111222</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每会计年度</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基础≥</a:t>
                      </a:r>
                      <a:r>
                        <a:rPr lang="en-US" altLang="zh-CN" sz="1000" u="none" strike="noStrike"/>
                        <a:t>2</a:t>
                      </a:r>
                      <a:r>
                        <a:rPr lang="zh-CN" altLang="en-US" sz="1000" u="none" strike="noStrike"/>
                        <a:t>或进取≤</a:t>
                      </a:r>
                      <a:r>
                        <a:rPr lang="en-US" altLang="zh-CN" sz="1000" u="none" strike="noStrike"/>
                        <a:t>0.25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一年定存（税后，半年调整）＋</a:t>
                      </a:r>
                      <a:r>
                        <a:rPr lang="en-US" altLang="zh-CN" sz="1000" u="none" strike="noStrike"/>
                        <a:t>3.5%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r>
              <a:tr h="377210">
                <a:tc>
                  <a:txBody>
                    <a:bodyPr/>
                    <a:lstStyle/>
                    <a:p>
                      <a:pPr algn="l" fontAlgn="ctr"/>
                      <a:r>
                        <a:rPr lang="zh-CN" altLang="en-US" sz="1000" u="none" strike="noStrike"/>
                        <a:t>长盛同瑞</a:t>
                      </a:r>
                      <a:r>
                        <a:rPr lang="en-US" sz="1000" u="none" strike="noStrike"/>
                        <a:t>B</a:t>
                      </a:r>
                      <a:endParaRPr 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4:6</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1.667 </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111206</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120112</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每会计年度</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基础≥</a:t>
                      </a:r>
                      <a:r>
                        <a:rPr lang="en-US" altLang="zh-CN" sz="1000" u="none" strike="noStrike"/>
                        <a:t>2</a:t>
                      </a:r>
                      <a:r>
                        <a:rPr lang="zh-CN" altLang="en-US" sz="1000" u="none" strike="noStrike"/>
                        <a:t>或同瑞</a:t>
                      </a:r>
                      <a:r>
                        <a:rPr lang="en-US" altLang="zh-CN" sz="1000" u="none" strike="noStrike"/>
                        <a:t>B≤0.25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一年定存（税后）＋</a:t>
                      </a:r>
                      <a:r>
                        <a:rPr lang="en-US" altLang="zh-CN" sz="1000" u="none" strike="noStrike"/>
                        <a:t>3.5%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r>
              <a:tr h="388997">
                <a:tc>
                  <a:txBody>
                    <a:bodyPr/>
                    <a:lstStyle/>
                    <a:p>
                      <a:pPr algn="l" fontAlgn="ctr"/>
                      <a:r>
                        <a:rPr lang="zh-CN" altLang="en-US" sz="1000" u="none" strike="noStrike"/>
                        <a:t>银华鑫瑞</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4:6</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1.667 </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111208</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en-US" altLang="zh-CN" sz="1000" u="none" strike="noStrike"/>
                        <a:t>111221</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ctr" fontAlgn="ctr"/>
                      <a:r>
                        <a:rPr lang="zh-CN" altLang="en-US" sz="1000" u="none" strike="noStrike"/>
                        <a:t>每会计年度</a:t>
                      </a:r>
                      <a:endParaRPr lang="zh-CN" altLang="en-US"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a:t>基础≥</a:t>
                      </a:r>
                      <a:r>
                        <a:rPr lang="en-US" altLang="zh-CN" sz="1000" u="none" strike="noStrike"/>
                        <a:t>2.5</a:t>
                      </a:r>
                      <a:r>
                        <a:rPr lang="zh-CN" altLang="en-US" sz="1000" u="none" strike="noStrike"/>
                        <a:t>或鑫瑞≤</a:t>
                      </a:r>
                      <a:r>
                        <a:rPr lang="en-US" altLang="zh-CN" sz="1000" u="none" strike="noStrike"/>
                        <a:t>0.25</a:t>
                      </a:r>
                      <a:endParaRPr lang="en-US" altLang="zh-CN" sz="1000" b="0" i="0" u="none" strike="noStrike">
                        <a:solidFill>
                          <a:srgbClr val="000000"/>
                        </a:solidFill>
                        <a:latin typeface="仿宋_GB2312" pitchFamily="49" charset="-122"/>
                        <a:ea typeface="仿宋_GB2312" pitchFamily="49" charset="-122"/>
                      </a:endParaRPr>
                    </a:p>
                  </a:txBody>
                  <a:tcPr marL="9525" marR="9525" marT="9525" marB="0" anchor="ctr"/>
                </a:tc>
                <a:tc>
                  <a:txBody>
                    <a:bodyPr/>
                    <a:lstStyle/>
                    <a:p>
                      <a:pPr algn="l" fontAlgn="ctr"/>
                      <a:r>
                        <a:rPr lang="zh-CN" altLang="en-US" sz="1000" u="none" strike="noStrike" dirty="0"/>
                        <a:t>一年定存（税后）＋</a:t>
                      </a:r>
                      <a:r>
                        <a:rPr lang="en-US" altLang="zh-CN" sz="1000" u="none" strike="noStrike" dirty="0"/>
                        <a:t>3.5%</a:t>
                      </a:r>
                      <a:endParaRPr lang="en-US" altLang="zh-CN" sz="1000" b="0" i="0" u="none" strike="noStrike" dirty="0">
                        <a:solidFill>
                          <a:srgbClr val="000000"/>
                        </a:solidFill>
                        <a:latin typeface="仿宋_GB2312" pitchFamily="49" charset="-122"/>
                        <a:ea typeface="仿宋_GB2312" pitchFamily="49" charset="-122"/>
                      </a:endParaRPr>
                    </a:p>
                  </a:txBody>
                  <a:tcPr marL="9525" marR="9525" marT="9525" marB="0" anchor="ctr"/>
                </a:tc>
              </a:tr>
            </a:tbl>
          </a:graphicData>
        </a:graphic>
      </p:graphicFrame>
      <p:sp>
        <p:nvSpPr>
          <p:cNvPr id="16" name="标题 1"/>
          <p:cNvSpPr txBox="1">
            <a:spLocks/>
          </p:cNvSpPr>
          <p:nvPr/>
        </p:nvSpPr>
        <p:spPr>
          <a:xfrm>
            <a:off x="310950" y="260946"/>
            <a:ext cx="10174129" cy="1081920"/>
          </a:xfrm>
          <a:prstGeom prst="rect">
            <a:avLst/>
          </a:prstGeom>
        </p:spPr>
        <p:txBody>
          <a:bodyPr vert="horz" lIns="113660" tIns="56830" rIns="113660" bIns="56830" rtlCol="0" anchor="ctr">
            <a:normAutofit/>
          </a:bodyPr>
          <a:lstStyle/>
          <a:p>
            <a:pPr lvl="0">
              <a:spcBef>
                <a:spcPct val="0"/>
              </a:spcBef>
              <a:defRPr/>
            </a:pPr>
            <a:r>
              <a:rPr lang="zh-CN" altLang="en-US" sz="3200" b="1" dirty="0" smtClean="0">
                <a:solidFill>
                  <a:srgbClr val="003399"/>
                </a:solidFill>
                <a:latin typeface="仿宋_GB2312" pitchFamily="49" charset="-122"/>
                <a:ea typeface="仿宋_GB2312" pitchFamily="49" charset="-122"/>
              </a:rPr>
              <a:t>博反弹利器</a:t>
            </a:r>
            <a:r>
              <a:rPr kumimoji="0" lang="en-US" altLang="zh-CN" sz="3200" b="1" i="0" u="none" strike="noStrike" kern="1200" cap="none" spc="0" normalizeH="0" baseline="0" noProof="0" dirty="0" smtClean="0">
                <a:ln>
                  <a:noFill/>
                </a:ln>
                <a:solidFill>
                  <a:srgbClr val="003399"/>
                </a:solidFill>
                <a:effectLst/>
                <a:uLnTx/>
                <a:uFillTx/>
                <a:latin typeface="仿宋_GB2312" pitchFamily="49" charset="-122"/>
                <a:ea typeface="仿宋_GB2312" pitchFamily="49" charset="-122"/>
                <a:cs typeface="+mj-cs"/>
              </a:rPr>
              <a:t>—</a:t>
            </a:r>
            <a:r>
              <a:rPr kumimoji="0" lang="zh-CN" altLang="en-US" sz="3200" b="1" i="0" u="none" strike="noStrike" kern="1200" cap="none" spc="0" normalizeH="0" baseline="0" noProof="0" dirty="0" smtClean="0">
                <a:ln>
                  <a:noFill/>
                </a:ln>
                <a:solidFill>
                  <a:srgbClr val="003399"/>
                </a:solidFill>
                <a:effectLst/>
                <a:uLnTx/>
                <a:uFillTx/>
                <a:latin typeface="仿宋_GB2312" pitchFamily="49" charset="-122"/>
                <a:ea typeface="仿宋_GB2312" pitchFamily="49" charset="-122"/>
                <a:cs typeface="+mj-cs"/>
              </a:rPr>
              <a:t>高杠杆指数型分级基金</a:t>
            </a:r>
            <a:endParaRPr kumimoji="0" lang="zh-CN" altLang="en-US" sz="3200" b="1" i="0" u="none" strike="noStrike" kern="1200" cap="none" spc="0" normalizeH="0" baseline="0" noProof="0" dirty="0">
              <a:ln>
                <a:noFill/>
              </a:ln>
              <a:solidFill>
                <a:srgbClr val="003399"/>
              </a:solidFill>
              <a:effectLst/>
              <a:uLnTx/>
              <a:uFillTx/>
              <a:latin typeface="仿宋_GB2312" pitchFamily="49" charset="-122"/>
              <a:ea typeface="仿宋_GB2312" pitchFamily="49" charset="-122"/>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995" y="260946"/>
            <a:ext cx="10174129" cy="1064404"/>
          </a:xfrm>
        </p:spPr>
        <p:txBody>
          <a:bodyPr/>
          <a:lstStyle/>
          <a:p>
            <a:r>
              <a:rPr lang="zh-CN" altLang="en-US" dirty="0" smtClean="0">
                <a:solidFill>
                  <a:srgbClr val="003399"/>
                </a:solidFill>
              </a:rPr>
              <a:t>核心观点</a:t>
            </a:r>
            <a:endParaRPr lang="zh-CN" altLang="en-US" dirty="0">
              <a:solidFill>
                <a:srgbClr val="003399"/>
              </a:solidFill>
            </a:endParaRPr>
          </a:p>
        </p:txBody>
      </p:sp>
      <p:sp>
        <p:nvSpPr>
          <p:cNvPr id="3" name="内容占位符 2"/>
          <p:cNvSpPr>
            <a:spLocks noGrp="1"/>
          </p:cNvSpPr>
          <p:nvPr>
            <p:ph sz="half" idx="2"/>
          </p:nvPr>
        </p:nvSpPr>
        <p:spPr>
          <a:xfrm>
            <a:off x="578017" y="1485082"/>
            <a:ext cx="10072319" cy="5904656"/>
          </a:xfrm>
        </p:spPr>
        <p:txBody>
          <a:bodyPr>
            <a:normAutofit fontScale="47500" lnSpcReduction="20000"/>
          </a:bodyPr>
          <a:lstStyle/>
          <a:p>
            <a:pPr marL="0" lvl="1" indent="0">
              <a:lnSpc>
                <a:spcPct val="150000"/>
              </a:lnSpc>
              <a:spcBef>
                <a:spcPts val="0"/>
              </a:spcBef>
              <a:buClr>
                <a:srgbClr val="003399"/>
              </a:buClr>
              <a:buFont typeface="Wingdings" pitchFamily="2" charset="2"/>
              <a:buChar char="l"/>
            </a:pPr>
            <a:endParaRPr lang="zh-CN" altLang="en-US" sz="4200" b="1" dirty="0" smtClean="0">
              <a:ea typeface="仿宋_GB2312"/>
            </a:endParaRPr>
          </a:p>
          <a:p>
            <a:pPr>
              <a:lnSpc>
                <a:spcPct val="150000"/>
              </a:lnSpc>
              <a:buClr>
                <a:srgbClr val="003399"/>
              </a:buClr>
            </a:pPr>
            <a:r>
              <a:rPr lang="zh-CN" altLang="en-US" sz="4200" dirty="0" smtClean="0">
                <a:ea typeface="仿宋_GB2312"/>
              </a:rPr>
              <a:t>大类资产配置择时增持权益类资产。权益类资产兼顾估值与成长；固定收益类资产中债券型基金降低收益预期，货币基金可做安全垫。</a:t>
            </a:r>
            <a:endParaRPr lang="en-US" altLang="zh-CN" sz="4200" dirty="0" smtClean="0">
              <a:ea typeface="仿宋_GB2312"/>
            </a:endParaRPr>
          </a:p>
          <a:p>
            <a:pPr>
              <a:lnSpc>
                <a:spcPct val="150000"/>
              </a:lnSpc>
              <a:buClr>
                <a:srgbClr val="003399"/>
              </a:buClr>
            </a:pPr>
            <a:endParaRPr lang="zh-CN" altLang="en-US" sz="4200" dirty="0" smtClean="0">
              <a:ea typeface="仿宋_GB2312"/>
            </a:endParaRPr>
          </a:p>
          <a:p>
            <a:pPr>
              <a:lnSpc>
                <a:spcPct val="150000"/>
              </a:lnSpc>
              <a:buClr>
                <a:srgbClr val="003399"/>
              </a:buClr>
            </a:pPr>
            <a:r>
              <a:rPr lang="zh-CN" altLang="en-US" sz="4200" dirty="0" smtClean="0">
                <a:ea typeface="仿宋_GB2312"/>
              </a:rPr>
              <a:t>权益类基金：各类被动配置股票型基金，具有反弹参与程度高，替代选股等功能。对于择时能力强的投资者可谓博反弹利器。根据不同风险收益水平筛选出：稳健、均衡、积极、激进和杠杆共五类权益类基金池，供不同风险偏好的投资者选择。</a:t>
            </a:r>
            <a:endParaRPr lang="en-US" altLang="zh-CN" sz="4200" dirty="0" smtClean="0">
              <a:ea typeface="仿宋_GB2312"/>
            </a:endParaRPr>
          </a:p>
          <a:p>
            <a:pPr>
              <a:lnSpc>
                <a:spcPct val="150000"/>
              </a:lnSpc>
              <a:buClr>
                <a:srgbClr val="003399"/>
              </a:buClr>
            </a:pPr>
            <a:endParaRPr lang="zh-CN" altLang="en-US" sz="4200" dirty="0" smtClean="0">
              <a:ea typeface="仿宋_GB2312"/>
            </a:endParaRPr>
          </a:p>
          <a:p>
            <a:pPr>
              <a:lnSpc>
                <a:spcPct val="150000"/>
              </a:lnSpc>
              <a:buClr>
                <a:srgbClr val="003399"/>
              </a:buClr>
            </a:pPr>
            <a:r>
              <a:rPr lang="zh-CN" altLang="en-US" sz="4200" dirty="0" smtClean="0">
                <a:ea typeface="仿宋_GB2312"/>
              </a:rPr>
              <a:t>固定收益类基金：债市经历前三个季度的价值回归行情后，目前已经进入牛市后期，债券型基金应降低收益预期；货币市场型基金七日年化收益率在</a:t>
            </a:r>
            <a:r>
              <a:rPr lang="en-US" altLang="zh-CN" sz="4200" dirty="0" smtClean="0">
                <a:ea typeface="仿宋_GB2312"/>
              </a:rPr>
              <a:t>2012</a:t>
            </a:r>
            <a:r>
              <a:rPr lang="zh-CN" altLang="en-US" sz="4200" dirty="0" smtClean="0">
                <a:ea typeface="仿宋_GB2312"/>
              </a:rPr>
              <a:t>年</a:t>
            </a:r>
            <a:r>
              <a:rPr lang="en-US" altLang="zh-CN" sz="4200" dirty="0" smtClean="0">
                <a:ea typeface="仿宋_GB2312"/>
              </a:rPr>
              <a:t>3</a:t>
            </a:r>
            <a:r>
              <a:rPr lang="zh-CN" altLang="en-US" sz="4200" dirty="0" smtClean="0">
                <a:ea typeface="仿宋_GB2312"/>
              </a:rPr>
              <a:t>季度已接近</a:t>
            </a:r>
            <a:r>
              <a:rPr lang="en-US" altLang="zh-CN" sz="4200" dirty="0" smtClean="0">
                <a:ea typeface="仿宋_GB2312"/>
              </a:rPr>
              <a:t>1</a:t>
            </a:r>
            <a:r>
              <a:rPr lang="zh-CN" altLang="en-US" sz="4200" dirty="0" smtClean="0">
                <a:ea typeface="仿宋_GB2312"/>
              </a:rPr>
              <a:t>年期定存，是较好的短期流动性管理工具和投资组合的安全垫</a:t>
            </a:r>
            <a:r>
              <a:rPr lang="zh-CN" altLang="en-US" sz="3600" dirty="0" smtClean="0">
                <a:ea typeface="仿宋_GB2312"/>
              </a:rPr>
              <a:t>。</a:t>
            </a:r>
            <a:endParaRPr lang="zh-CN" altLang="en-US" sz="3400" dirty="0" smtClean="0">
              <a:ea typeface="仿宋_GB231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899766" y="8067636"/>
            <a:ext cx="2922585"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a:t>
            </a:r>
            <a:endParaRPr lang="zh-CN" altLang="en-US" sz="1400" dirty="0">
              <a:latin typeface="仿宋_GB2312" pitchFamily="49" charset="-122"/>
              <a:ea typeface="仿宋_GB2312" pitchFamily="49" charset="-122"/>
            </a:endParaRPr>
          </a:p>
        </p:txBody>
      </p:sp>
      <p:grpSp>
        <p:nvGrpSpPr>
          <p:cNvPr id="2" name="组合 8"/>
          <p:cNvGrpSpPr/>
          <p:nvPr/>
        </p:nvGrpSpPr>
        <p:grpSpPr>
          <a:xfrm>
            <a:off x="1034822" y="1593154"/>
            <a:ext cx="1260000" cy="540000"/>
            <a:chOff x="0" y="0"/>
            <a:chExt cx="1147437" cy="458975"/>
          </a:xfrm>
        </p:grpSpPr>
        <p:sp>
          <p:nvSpPr>
            <p:cNvPr id="10" name="燕尾形 9"/>
            <p:cNvSpPr/>
            <p:nvPr/>
          </p:nvSpPr>
          <p:spPr>
            <a:xfrm>
              <a:off x="0" y="0"/>
              <a:ext cx="1147437" cy="45897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燕尾形 4"/>
            <p:cNvSpPr/>
            <p:nvPr/>
          </p:nvSpPr>
          <p:spPr>
            <a:xfrm>
              <a:off x="229488" y="0"/>
              <a:ext cx="688462" cy="458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仿宋_GB2312" pitchFamily="49" charset="-122"/>
                  <a:ea typeface="仿宋_GB2312" pitchFamily="49" charset="-122"/>
                </a:rPr>
                <a:t>杠杆</a:t>
              </a:r>
              <a:endParaRPr lang="zh-CN" altLang="en-US" sz="2200" b="1" kern="1200" dirty="0">
                <a:latin typeface="仿宋_GB2312" pitchFamily="49" charset="-122"/>
                <a:ea typeface="仿宋_GB2312" pitchFamily="49" charset="-122"/>
              </a:endParaRPr>
            </a:p>
          </p:txBody>
        </p:sp>
      </p:grpSp>
      <p:sp>
        <p:nvSpPr>
          <p:cNvPr id="13" name="TextBox 12"/>
          <p:cNvSpPr txBox="1"/>
          <p:nvPr/>
        </p:nvSpPr>
        <p:spPr>
          <a:xfrm>
            <a:off x="2438724" y="1638236"/>
            <a:ext cx="7678066" cy="430887"/>
          </a:xfrm>
          <a:prstGeom prst="rect">
            <a:avLst/>
          </a:prstGeom>
          <a:noFill/>
        </p:spPr>
        <p:txBody>
          <a:bodyPr wrap="square" rtlCol="0">
            <a:spAutoFit/>
          </a:bodyPr>
          <a:lstStyle/>
          <a:p>
            <a:r>
              <a:rPr lang="zh-CN" altLang="en-US" b="1" dirty="0" smtClean="0">
                <a:solidFill>
                  <a:srgbClr val="003399"/>
                </a:solidFill>
                <a:latin typeface="仿宋_GB2312" pitchFamily="49" charset="-122"/>
                <a:ea typeface="仿宋_GB2312" pitchFamily="49" charset="-122"/>
              </a:rPr>
              <a:t>指数型高杠杆分级基金</a:t>
            </a:r>
            <a:endParaRPr lang="zh-CN" altLang="en-US" b="1" dirty="0">
              <a:solidFill>
                <a:srgbClr val="003399"/>
              </a:solidFill>
              <a:latin typeface="仿宋_GB2312" pitchFamily="49" charset="-122"/>
              <a:ea typeface="仿宋_GB2312" pitchFamily="49" charset="-122"/>
            </a:endParaRPr>
          </a:p>
        </p:txBody>
      </p:sp>
      <p:sp>
        <p:nvSpPr>
          <p:cNvPr id="9" name="标题 1"/>
          <p:cNvSpPr>
            <a:spLocks noGrp="1"/>
          </p:cNvSpPr>
          <p:nvPr>
            <p:ph type="title"/>
          </p:nvPr>
        </p:nvSpPr>
        <p:spPr>
          <a:xfrm>
            <a:off x="323702" y="260946"/>
            <a:ext cx="10174129" cy="1081920"/>
          </a:xfrm>
        </p:spPr>
        <p:txBody>
          <a:bodyPr/>
          <a:lstStyle/>
          <a:p>
            <a:r>
              <a:rPr lang="zh-CN" altLang="en-US" dirty="0" smtClean="0"/>
              <a:t>博反弹利器</a:t>
            </a:r>
            <a:r>
              <a:rPr lang="en-US" altLang="zh-CN" dirty="0" smtClean="0"/>
              <a:t>——</a:t>
            </a:r>
            <a:r>
              <a:rPr lang="zh-CN" altLang="en-US" dirty="0" smtClean="0"/>
              <a:t>分级基金高杠杆份额</a:t>
            </a:r>
            <a:endParaRPr lang="zh-CN" altLang="en-US" dirty="0"/>
          </a:p>
        </p:txBody>
      </p:sp>
      <p:sp>
        <p:nvSpPr>
          <p:cNvPr id="11" name="TextBox 10"/>
          <p:cNvSpPr txBox="1"/>
          <p:nvPr/>
        </p:nvSpPr>
        <p:spPr>
          <a:xfrm>
            <a:off x="756886" y="2197611"/>
            <a:ext cx="10224000" cy="1015663"/>
          </a:xfrm>
          <a:prstGeom prst="rect">
            <a:avLst/>
          </a:prstGeom>
          <a:noFill/>
        </p:spPr>
        <p:txBody>
          <a:bodyPr wrap="square" rtlCol="0">
            <a:spAutoFit/>
          </a:bodyPr>
          <a:lstStyle/>
          <a:p>
            <a:r>
              <a:rPr lang="zh-CN" altLang="en-US" sz="2000" b="1" dirty="0" smtClean="0">
                <a:solidFill>
                  <a:srgbClr val="003399"/>
                </a:solidFill>
                <a:latin typeface="仿宋_GB2312" pitchFamily="49" charset="-122"/>
                <a:ea typeface="仿宋_GB2312" pitchFamily="49" charset="-122"/>
              </a:rPr>
              <a:t>综合类：</a:t>
            </a:r>
            <a:r>
              <a:rPr lang="zh-CN" altLang="en-US" sz="2000" b="0" dirty="0" smtClean="0">
                <a:latin typeface="仿宋_GB2312" pitchFamily="49" charset="-122"/>
                <a:ea typeface="仿宋_GB2312" pitchFamily="49" charset="-122"/>
              </a:rPr>
              <a:t>银华深证</a:t>
            </a:r>
            <a:r>
              <a:rPr lang="en-US" sz="2000" b="0" dirty="0" smtClean="0">
                <a:latin typeface="仿宋_GB2312" pitchFamily="49" charset="-122"/>
                <a:ea typeface="仿宋_GB2312" pitchFamily="49" charset="-122"/>
              </a:rPr>
              <a:t>100-</a:t>
            </a:r>
            <a:r>
              <a:rPr lang="zh-CN" altLang="en-US" sz="2000" b="0" dirty="0" smtClean="0">
                <a:latin typeface="仿宋_GB2312" pitchFamily="49" charset="-122"/>
                <a:ea typeface="仿宋_GB2312" pitchFamily="49" charset="-122"/>
              </a:rPr>
              <a:t>银华锐进、申万巴黎深成指</a:t>
            </a:r>
            <a:r>
              <a:rPr lang="en-US" sz="2000" b="0" dirty="0" smtClean="0">
                <a:latin typeface="仿宋_GB2312" pitchFamily="49" charset="-122"/>
                <a:ea typeface="仿宋_GB2312" pitchFamily="49" charset="-122"/>
              </a:rPr>
              <a:t>-</a:t>
            </a:r>
            <a:r>
              <a:rPr lang="zh-CN" altLang="en-US" sz="2000" b="0" dirty="0" smtClean="0">
                <a:latin typeface="仿宋_GB2312" pitchFamily="49" charset="-122"/>
                <a:ea typeface="仿宋_GB2312" pitchFamily="49" charset="-122"/>
              </a:rPr>
              <a:t>申万进取、国投瑞银瑞和</a:t>
            </a:r>
            <a:r>
              <a:rPr lang="en-US" sz="2000" b="0" dirty="0" smtClean="0">
                <a:latin typeface="仿宋_GB2312" pitchFamily="49" charset="-122"/>
                <a:ea typeface="仿宋_GB2312" pitchFamily="49" charset="-122"/>
              </a:rPr>
              <a:t>300-</a:t>
            </a:r>
            <a:r>
              <a:rPr lang="zh-CN" altLang="en-US" sz="2000" b="0" dirty="0" smtClean="0">
                <a:latin typeface="仿宋_GB2312" pitchFamily="49" charset="-122"/>
                <a:ea typeface="仿宋_GB2312" pitchFamily="49" charset="-122"/>
              </a:rPr>
              <a:t>瑞和远见</a:t>
            </a:r>
          </a:p>
          <a:p>
            <a:r>
              <a:rPr lang="zh-CN" altLang="en-US" sz="2000" b="1" dirty="0" smtClean="0">
                <a:solidFill>
                  <a:srgbClr val="003399"/>
                </a:solidFill>
                <a:latin typeface="仿宋_GB2312" pitchFamily="49" charset="-122"/>
                <a:ea typeface="仿宋_GB2312" pitchFamily="49" charset="-122"/>
              </a:rPr>
              <a:t>周期类：</a:t>
            </a:r>
            <a:r>
              <a:rPr lang="zh-CN" altLang="en-US" sz="2000" b="0" dirty="0" smtClean="0">
                <a:latin typeface="仿宋_GB2312" pitchFamily="49" charset="-122"/>
                <a:ea typeface="仿宋_GB2312" pitchFamily="49" charset="-122"/>
              </a:rPr>
              <a:t>国联安双禧中证</a:t>
            </a:r>
            <a:r>
              <a:rPr lang="en-US" sz="2000" b="0" dirty="0" smtClean="0">
                <a:latin typeface="仿宋_GB2312" pitchFamily="49" charset="-122"/>
                <a:ea typeface="仿宋_GB2312" pitchFamily="49" charset="-122"/>
              </a:rPr>
              <a:t>100-</a:t>
            </a:r>
            <a:r>
              <a:rPr lang="zh-CN" altLang="en-US" sz="2000" b="0" dirty="0" smtClean="0">
                <a:latin typeface="仿宋_GB2312" pitchFamily="49" charset="-122"/>
                <a:ea typeface="仿宋_GB2312" pitchFamily="49" charset="-122"/>
              </a:rPr>
              <a:t>双禧</a:t>
            </a:r>
            <a:r>
              <a:rPr lang="en-US" sz="2000" b="0" dirty="0" smtClean="0">
                <a:latin typeface="仿宋_GB2312" pitchFamily="49" charset="-122"/>
                <a:ea typeface="仿宋_GB2312" pitchFamily="49" charset="-122"/>
              </a:rPr>
              <a:t>B</a:t>
            </a:r>
            <a:r>
              <a:rPr lang="zh-CN" altLang="en-US" sz="2000" b="0" dirty="0" smtClean="0">
                <a:latin typeface="仿宋_GB2312" pitchFamily="49" charset="-122"/>
                <a:ea typeface="仿宋_GB2312" pitchFamily="49" charset="-122"/>
              </a:rPr>
              <a:t>、银华中证等权重</a:t>
            </a:r>
            <a:r>
              <a:rPr lang="en-US" sz="2000" b="0" dirty="0" smtClean="0">
                <a:latin typeface="仿宋_GB2312" pitchFamily="49" charset="-122"/>
                <a:ea typeface="仿宋_GB2312" pitchFamily="49" charset="-122"/>
              </a:rPr>
              <a:t>90-</a:t>
            </a:r>
            <a:r>
              <a:rPr lang="zh-CN" altLang="en-US" sz="2000" b="0" dirty="0" smtClean="0">
                <a:latin typeface="仿宋_GB2312" pitchFamily="49" charset="-122"/>
                <a:ea typeface="仿宋_GB2312" pitchFamily="49" charset="-122"/>
              </a:rPr>
              <a:t>银华鑫利</a:t>
            </a:r>
          </a:p>
          <a:p>
            <a:r>
              <a:rPr lang="zh-CN" altLang="en-US" sz="2000" b="1" dirty="0" smtClean="0">
                <a:solidFill>
                  <a:srgbClr val="003399"/>
                </a:solidFill>
                <a:latin typeface="仿宋_GB2312" pitchFamily="49" charset="-122"/>
                <a:ea typeface="仿宋_GB2312" pitchFamily="49" charset="-122"/>
              </a:rPr>
              <a:t>成长类：</a:t>
            </a:r>
            <a:r>
              <a:rPr lang="zh-CN" altLang="en-US" sz="2000" b="0" dirty="0" smtClean="0">
                <a:latin typeface="仿宋_GB2312" pitchFamily="49" charset="-122"/>
                <a:ea typeface="仿宋_GB2312" pitchFamily="49" charset="-122"/>
              </a:rPr>
              <a:t>信诚中证</a:t>
            </a:r>
            <a:r>
              <a:rPr lang="en-US" sz="2000" b="0" dirty="0" smtClean="0">
                <a:latin typeface="仿宋_GB2312" pitchFamily="49" charset="-122"/>
                <a:ea typeface="仿宋_GB2312" pitchFamily="49" charset="-122"/>
              </a:rPr>
              <a:t>500-</a:t>
            </a:r>
            <a:r>
              <a:rPr lang="zh-CN" altLang="en-US" sz="2000" b="0" dirty="0" smtClean="0">
                <a:latin typeface="仿宋_GB2312" pitchFamily="49" charset="-122"/>
                <a:ea typeface="仿宋_GB2312" pitchFamily="49" charset="-122"/>
              </a:rPr>
              <a:t>信诚</a:t>
            </a:r>
            <a:r>
              <a:rPr lang="en-US" sz="2000" b="0" dirty="0" smtClean="0">
                <a:latin typeface="仿宋_GB2312" pitchFamily="49" charset="-122"/>
                <a:ea typeface="仿宋_GB2312" pitchFamily="49" charset="-122"/>
              </a:rPr>
              <a:t>500B</a:t>
            </a:r>
            <a:endParaRPr lang="zh-CN" altLang="en-US" sz="2000" b="0" dirty="0">
              <a:latin typeface="仿宋_GB2312" pitchFamily="49" charset="-122"/>
              <a:ea typeface="仿宋_GB2312" pitchFamily="49" charset="-122"/>
            </a:endParaRPr>
          </a:p>
        </p:txBody>
      </p:sp>
      <p:sp>
        <p:nvSpPr>
          <p:cNvPr id="14" name="TextBox 13"/>
          <p:cNvSpPr txBox="1"/>
          <p:nvPr/>
        </p:nvSpPr>
        <p:spPr>
          <a:xfrm>
            <a:off x="1259806" y="3717330"/>
            <a:ext cx="3960440" cy="430887"/>
          </a:xfrm>
          <a:prstGeom prst="rect">
            <a:avLst/>
          </a:prstGeom>
          <a:noFill/>
        </p:spPr>
        <p:txBody>
          <a:bodyPr wrap="square" rtlCol="0">
            <a:spAutoFit/>
          </a:bodyPr>
          <a:lstStyle/>
          <a:p>
            <a:pPr algn="ctr"/>
            <a:r>
              <a:rPr lang="zh-CN" altLang="en-US" b="1" dirty="0" smtClean="0">
                <a:solidFill>
                  <a:srgbClr val="003399"/>
                </a:solidFill>
                <a:latin typeface="仿宋_GB2312" pitchFamily="49" charset="-122"/>
                <a:ea typeface="仿宋_GB2312" pitchFamily="49" charset="-122"/>
              </a:rPr>
              <a:t>收益率情景分析</a:t>
            </a:r>
            <a:endParaRPr lang="zh-CN" altLang="en-US" b="1" dirty="0">
              <a:solidFill>
                <a:srgbClr val="003399"/>
              </a:solidFill>
              <a:latin typeface="仿宋_GB2312" pitchFamily="49" charset="-122"/>
              <a:ea typeface="仿宋_GB2312" pitchFamily="49" charset="-122"/>
            </a:endParaRPr>
          </a:p>
        </p:txBody>
      </p:sp>
      <p:sp>
        <p:nvSpPr>
          <p:cNvPr id="17" name="TextBox 16"/>
          <p:cNvSpPr txBox="1"/>
          <p:nvPr/>
        </p:nvSpPr>
        <p:spPr>
          <a:xfrm>
            <a:off x="6156350" y="3789338"/>
            <a:ext cx="3960440" cy="430887"/>
          </a:xfrm>
          <a:prstGeom prst="rect">
            <a:avLst/>
          </a:prstGeom>
          <a:noFill/>
        </p:spPr>
        <p:txBody>
          <a:bodyPr wrap="square" rtlCol="0">
            <a:spAutoFit/>
          </a:bodyPr>
          <a:lstStyle/>
          <a:p>
            <a:pPr algn="ctr"/>
            <a:r>
              <a:rPr lang="zh-CN" altLang="en-US" b="1" dirty="0" smtClean="0">
                <a:solidFill>
                  <a:srgbClr val="003399"/>
                </a:solidFill>
                <a:latin typeface="仿宋_GB2312" pitchFamily="49" charset="-122"/>
                <a:ea typeface="仿宋_GB2312" pitchFamily="49" charset="-122"/>
              </a:rPr>
              <a:t>今年以来折溢价率走势</a:t>
            </a:r>
            <a:endParaRPr lang="zh-CN" altLang="en-US" b="1" dirty="0">
              <a:solidFill>
                <a:srgbClr val="003399"/>
              </a:solidFill>
              <a:latin typeface="仿宋_GB2312" pitchFamily="49" charset="-122"/>
              <a:ea typeface="仿宋_GB2312" pitchFamily="49" charset="-122"/>
            </a:endParaRPr>
          </a:p>
        </p:txBody>
      </p:sp>
      <p:sp>
        <p:nvSpPr>
          <p:cNvPr id="18" name="灯片编号占位符 17"/>
          <p:cNvSpPr>
            <a:spLocks noGrp="1"/>
          </p:cNvSpPr>
          <p:nvPr>
            <p:ph type="sldNum" sz="quarter" idx="12"/>
          </p:nvPr>
        </p:nvSpPr>
        <p:spPr/>
        <p:txBody>
          <a:bodyPr/>
          <a:lstStyle/>
          <a:p>
            <a:fld id="{28D0B990-E398-4D49-9CD2-BA6F246F8330}" type="slidenum">
              <a:rPr lang="zh-CN" altLang="en-US" smtClean="0"/>
              <a:pPr/>
              <a:t>20</a:t>
            </a:fld>
            <a:endParaRPr lang="zh-CN" altLang="en-US"/>
          </a:p>
        </p:txBody>
      </p:sp>
      <p:graphicFrame>
        <p:nvGraphicFramePr>
          <p:cNvPr id="16" name="图表 15"/>
          <p:cNvGraphicFramePr>
            <a:graphicFrameLocks/>
          </p:cNvGraphicFramePr>
          <p:nvPr>
            <p:extLst>
              <p:ext uri="{D42A27DB-BD31-4B8C-83A1-F6EECF244321}">
                <p14:modId xmlns:p14="http://schemas.microsoft.com/office/powerpoint/2010/main" xmlns="" val="38498044"/>
              </p:ext>
            </p:extLst>
          </p:nvPr>
        </p:nvGraphicFramePr>
        <p:xfrm>
          <a:off x="467718" y="4220225"/>
          <a:ext cx="5040000" cy="32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图表 20"/>
          <p:cNvGraphicFramePr>
            <a:graphicFrameLocks/>
          </p:cNvGraphicFramePr>
          <p:nvPr>
            <p:extLst>
              <p:ext uri="{D42A27DB-BD31-4B8C-83A1-F6EECF244321}">
                <p14:modId xmlns:p14="http://schemas.microsoft.com/office/powerpoint/2010/main" xmlns="" val="1214326522"/>
              </p:ext>
            </p:extLst>
          </p:nvPr>
        </p:nvGraphicFramePr>
        <p:xfrm>
          <a:off x="5724302" y="4148217"/>
          <a:ext cx="5256584" cy="33855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推荐权益类基金池今年以来业绩回顾</a:t>
            </a:r>
          </a:p>
        </p:txBody>
      </p:sp>
      <p:sp>
        <p:nvSpPr>
          <p:cNvPr id="18" name="矩形 17"/>
          <p:cNvSpPr/>
          <p:nvPr/>
        </p:nvSpPr>
        <p:spPr>
          <a:xfrm>
            <a:off x="7524502" y="7677770"/>
            <a:ext cx="3281658"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资讯，长城证券研究所</a:t>
            </a:r>
            <a:endParaRPr lang="zh-CN" altLang="en-US" sz="1400" dirty="0">
              <a:latin typeface="仿宋_GB2312" pitchFamily="49" charset="-122"/>
              <a:ea typeface="仿宋_GB2312"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xmlns="" val="1701084091"/>
              </p:ext>
            </p:extLst>
          </p:nvPr>
        </p:nvGraphicFramePr>
        <p:xfrm>
          <a:off x="971774" y="1485082"/>
          <a:ext cx="9217023" cy="5882275"/>
        </p:xfrm>
        <a:graphic>
          <a:graphicData uri="http://schemas.openxmlformats.org/drawingml/2006/table">
            <a:tbl>
              <a:tblPr/>
              <a:tblGrid>
                <a:gridCol w="1074079"/>
                <a:gridCol w="983493"/>
                <a:gridCol w="1074079"/>
                <a:gridCol w="1077315"/>
                <a:gridCol w="996435"/>
                <a:gridCol w="996435"/>
                <a:gridCol w="996435"/>
                <a:gridCol w="1009376"/>
                <a:gridCol w="1009376"/>
              </a:tblGrid>
              <a:tr h="490750">
                <a:tc rowSpan="2">
                  <a:txBody>
                    <a:bodyPr/>
                    <a:lstStyle/>
                    <a:p>
                      <a:pPr algn="ctr" rtl="0" fontAlgn="ctr"/>
                      <a:r>
                        <a:rPr lang="zh-CN" altLang="en-US" sz="1200" b="1" i="0" u="none" strike="noStrike" dirty="0">
                          <a:solidFill>
                            <a:srgbClr val="FFFFFF"/>
                          </a:solidFill>
                          <a:effectLst/>
                          <a:latin typeface="+mn-ea"/>
                          <a:ea typeface="+mn-ea"/>
                        </a:rPr>
                        <a:t>组合</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zh-CN" altLang="en-US" sz="1200" b="1" i="0" u="none" strike="noStrike">
                          <a:solidFill>
                            <a:srgbClr val="FFFFFF"/>
                          </a:solidFill>
                          <a:effectLst/>
                          <a:latin typeface="+mn-ea"/>
                          <a:ea typeface="+mn-ea"/>
                        </a:rPr>
                        <a:t>名称</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en-US" altLang="zh-CN" sz="1200" b="1" i="0" u="none" strike="noStrike" dirty="0">
                          <a:solidFill>
                            <a:srgbClr val="FFFFFF"/>
                          </a:solidFill>
                          <a:effectLst/>
                          <a:latin typeface="+mn-ea"/>
                          <a:ea typeface="+mn-ea"/>
                        </a:rPr>
                        <a:t>2012</a:t>
                      </a:r>
                      <a:r>
                        <a:rPr lang="zh-CN" altLang="en-US" sz="1200" b="1" i="0" u="none" strike="noStrike" dirty="0">
                          <a:solidFill>
                            <a:srgbClr val="FFFFFF"/>
                          </a:solidFill>
                          <a:effectLst/>
                          <a:latin typeface="+mn-ea"/>
                          <a:ea typeface="+mn-ea"/>
                        </a:rPr>
                        <a:t>年以来净值增长率</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en-US" altLang="zh-CN" sz="1200" b="1" i="0" u="none" strike="noStrike">
                          <a:solidFill>
                            <a:srgbClr val="FFFFFF"/>
                          </a:solidFill>
                          <a:effectLst/>
                          <a:latin typeface="+mn-ea"/>
                          <a:ea typeface="+mn-ea"/>
                        </a:rPr>
                        <a:t>2011</a:t>
                      </a:r>
                      <a:r>
                        <a:rPr lang="zh-CN" altLang="en-US" sz="1200" b="1" i="0" u="none" strike="noStrike">
                          <a:solidFill>
                            <a:srgbClr val="FFFFFF"/>
                          </a:solidFill>
                          <a:effectLst/>
                          <a:latin typeface="+mn-ea"/>
                          <a:ea typeface="+mn-ea"/>
                        </a:rPr>
                        <a:t>年</a:t>
                      </a:r>
                      <a:r>
                        <a:rPr lang="en-US" altLang="zh-CN" sz="1200" b="1" i="0" u="none" strike="noStrike">
                          <a:solidFill>
                            <a:srgbClr val="FFFFFF"/>
                          </a:solidFill>
                          <a:effectLst/>
                          <a:latin typeface="+mn-ea"/>
                          <a:ea typeface="+mn-ea"/>
                        </a:rPr>
                        <a:t>/</a:t>
                      </a:r>
                      <a:r>
                        <a:rPr lang="zh-CN" altLang="en-US" sz="1200" b="1" i="0" u="none" strike="noStrike">
                          <a:solidFill>
                            <a:srgbClr val="FFFFFF"/>
                          </a:solidFill>
                          <a:effectLst/>
                          <a:latin typeface="+mn-ea"/>
                          <a:ea typeface="+mn-ea"/>
                        </a:rPr>
                        <a:t>设立净值增长率</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200" b="1" i="0" u="none" strike="noStrike">
                          <a:solidFill>
                            <a:srgbClr val="FFFFFF"/>
                          </a:solidFill>
                          <a:effectLst/>
                          <a:latin typeface="+mn-ea"/>
                          <a:ea typeface="+mn-ea"/>
                        </a:rPr>
                        <a:t>设立</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ctr" rtl="0" fontAlgn="ctr"/>
                      <a:r>
                        <a:rPr lang="zh-CN" altLang="en-US" sz="1200" b="1" i="0" u="none" strike="noStrike">
                          <a:solidFill>
                            <a:srgbClr val="FFFFFF"/>
                          </a:solidFill>
                          <a:effectLst/>
                          <a:latin typeface="+mn-ea"/>
                          <a:ea typeface="+mn-ea"/>
                        </a:rPr>
                        <a:t>资产净值</a:t>
                      </a:r>
                      <a:r>
                        <a:rPr lang="en-US" altLang="zh-CN" sz="1200" b="1" i="0" u="none" strike="noStrike">
                          <a:solidFill>
                            <a:srgbClr val="FFFFFF"/>
                          </a:solidFill>
                          <a:effectLst/>
                          <a:latin typeface="+mn-ea"/>
                          <a:ea typeface="+mn-ea"/>
                        </a:rPr>
                        <a:t>[</a:t>
                      </a:r>
                      <a:r>
                        <a:rPr lang="zh-CN" altLang="en-US" sz="1200" b="1" i="0" u="none" strike="noStrike">
                          <a:solidFill>
                            <a:srgbClr val="FFFFFF"/>
                          </a:solidFill>
                          <a:effectLst/>
                          <a:latin typeface="+mn-ea"/>
                          <a:ea typeface="+mn-ea"/>
                        </a:rPr>
                        <a:t>亿元</a:t>
                      </a:r>
                      <a:r>
                        <a:rPr lang="en-US" altLang="zh-CN" sz="1200" b="1" i="0" u="none" strike="noStrike">
                          <a:solidFill>
                            <a:srgbClr val="FFFFFF"/>
                          </a:solidFill>
                          <a:effectLst/>
                          <a:latin typeface="+mn-ea"/>
                          <a:ea typeface="+mn-ea"/>
                        </a:rPr>
                        <a:t>]</a:t>
                      </a:r>
                      <a:endParaRPr lang="zh-CN" altLang="en-US" sz="1200" b="1" i="0" u="none" strike="noStrike">
                        <a:solidFill>
                          <a:srgbClr val="FFFFFF"/>
                        </a:solidFill>
                        <a:effectLst/>
                        <a:latin typeface="+mn-ea"/>
                        <a:ea typeface="+mn-ea"/>
                      </a:endParaRP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zh-CN" altLang="en-US" sz="1200" b="1" i="0" u="none" strike="noStrike">
                          <a:solidFill>
                            <a:srgbClr val="FFFFFF"/>
                          </a:solidFill>
                          <a:effectLst/>
                          <a:latin typeface="+mn-ea"/>
                          <a:ea typeface="+mn-ea"/>
                        </a:rPr>
                        <a:t>上季度末持股仓位</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zh-CN" altLang="en-US" sz="1200" b="1" i="0" u="none" strike="noStrike">
                          <a:solidFill>
                            <a:srgbClr val="FFFFFF"/>
                          </a:solidFill>
                          <a:effectLst/>
                          <a:latin typeface="+mn-ea"/>
                          <a:ea typeface="+mn-ea"/>
                        </a:rPr>
                        <a:t>基金经理</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zh-CN" altLang="en-US" sz="1200" b="1" i="0" u="none" strike="noStrike">
                          <a:solidFill>
                            <a:srgbClr val="FFFFFF"/>
                          </a:solidFill>
                          <a:effectLst/>
                          <a:latin typeface="+mn-ea"/>
                          <a:ea typeface="+mn-ea"/>
                        </a:rPr>
                        <a:t>基金公司</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17413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200" b="1" i="0" u="none" strike="noStrike">
                          <a:solidFill>
                            <a:srgbClr val="FFFFFF"/>
                          </a:solidFill>
                          <a:effectLst/>
                          <a:latin typeface="+mn-ea"/>
                          <a:ea typeface="+mn-ea"/>
                        </a:rPr>
                        <a:t>日期</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174137">
                <a:tc rowSpan="8">
                  <a:txBody>
                    <a:bodyPr/>
                    <a:lstStyle/>
                    <a:p>
                      <a:pPr algn="ctr" rtl="0" fontAlgn="ctr"/>
                      <a:r>
                        <a:rPr lang="zh-CN" altLang="en-US" sz="1200" b="1" i="0" u="none" strike="noStrike" dirty="0">
                          <a:solidFill>
                            <a:srgbClr val="FFFFFF"/>
                          </a:solidFill>
                          <a:effectLst/>
                          <a:latin typeface="+mn-ea"/>
                          <a:ea typeface="+mn-ea"/>
                        </a:rPr>
                        <a:t>稳健</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zh-CN" altLang="en-US" sz="1200" b="0" i="0" u="none" strike="noStrike">
                          <a:solidFill>
                            <a:srgbClr val="000000"/>
                          </a:solidFill>
                          <a:effectLst/>
                          <a:latin typeface="+mn-ea"/>
                          <a:ea typeface="+mn-ea"/>
                        </a:rPr>
                        <a:t>嘉实增长</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mn-ea"/>
                          <a:ea typeface="+mn-ea"/>
                        </a:rPr>
                        <a:t>6.70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mn-ea"/>
                          <a:ea typeface="+mn-ea"/>
                        </a:rPr>
                        <a:t>-18.72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2003/7</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43.1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73.9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邵健</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嘉实</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国投瑞银稳健增长</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mn-ea"/>
                          <a:ea typeface="+mn-ea"/>
                        </a:rPr>
                        <a:t>-2.58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-12.73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mn-ea"/>
                          <a:ea typeface="+mn-ea"/>
                        </a:rPr>
                        <a:t>2008/6</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dirty="0">
                          <a:solidFill>
                            <a:srgbClr val="000000"/>
                          </a:solidFill>
                          <a:effectLst/>
                          <a:latin typeface="+mn-ea"/>
                          <a:ea typeface="+mn-ea"/>
                        </a:rPr>
                        <a:t>30.1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79.4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马少章</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朱红裕</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mn-ea"/>
                          <a:ea typeface="+mn-ea"/>
                        </a:rPr>
                        <a:t>国投瑞银</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兴全趋势投资</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-0.21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-18.14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2005/11</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dirty="0">
                          <a:solidFill>
                            <a:srgbClr val="000000"/>
                          </a:solidFill>
                          <a:effectLst/>
                          <a:latin typeface="+mn-ea"/>
                          <a:ea typeface="+mn-ea"/>
                        </a:rPr>
                        <a:t>106.8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mn-ea"/>
                          <a:ea typeface="+mn-ea"/>
                        </a:rPr>
                        <a:t>74.7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杨岳斌</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王晓明</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兴业全球</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博时价值增长</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mn-ea"/>
                          <a:ea typeface="+mn-ea"/>
                        </a:rPr>
                        <a:t>-5.56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-7.94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2002/10</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152.5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mn-ea"/>
                          <a:ea typeface="+mn-ea"/>
                        </a:rPr>
                        <a:t>59.6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夏春</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mn-ea"/>
                          <a:ea typeface="+mn-ea"/>
                        </a:rPr>
                        <a:t>博时</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74137">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华夏回报</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2.25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-11.79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2003/9</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99.5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45.7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dirty="0">
                          <a:solidFill>
                            <a:srgbClr val="000000"/>
                          </a:solidFill>
                          <a:effectLst/>
                          <a:latin typeface="+mn-ea"/>
                          <a:ea typeface="+mn-ea"/>
                        </a:rPr>
                        <a:t>胡建平</a:t>
                      </a:r>
                      <a:r>
                        <a:rPr lang="en-US" altLang="zh-CN" sz="1200" b="0" i="0" u="none" strike="noStrike" dirty="0">
                          <a:solidFill>
                            <a:srgbClr val="000000"/>
                          </a:solidFill>
                          <a:effectLst/>
                          <a:latin typeface="+mn-ea"/>
                          <a:ea typeface="+mn-ea"/>
                        </a:rPr>
                        <a:t>,</a:t>
                      </a:r>
                      <a:r>
                        <a:rPr lang="zh-CN" altLang="en-US" sz="1200" b="0" i="0" u="none" strike="noStrike" dirty="0">
                          <a:solidFill>
                            <a:srgbClr val="000000"/>
                          </a:solidFill>
                          <a:effectLst/>
                          <a:latin typeface="+mn-ea"/>
                          <a:ea typeface="+mn-ea"/>
                        </a:rPr>
                        <a:t>张剑</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华夏</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泰达宏利风险预算</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mn-ea"/>
                          <a:ea typeface="+mn-ea"/>
                        </a:rPr>
                        <a:t>7.29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-3.47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mn-ea"/>
                          <a:ea typeface="+mn-ea"/>
                        </a:rPr>
                        <a:t>2005/4</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2.2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42.9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沈毅</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吴俊峰</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mn-ea"/>
                          <a:ea typeface="+mn-ea"/>
                        </a:rPr>
                        <a:t>泰达宏利</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博时平衡配置</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0.91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-28.66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2006/5</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18.9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51.2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dirty="0">
                          <a:solidFill>
                            <a:srgbClr val="000000"/>
                          </a:solidFill>
                          <a:effectLst/>
                          <a:latin typeface="+mn-ea"/>
                          <a:ea typeface="+mn-ea"/>
                        </a:rPr>
                        <a:t>皮敏</a:t>
                      </a:r>
                      <a:r>
                        <a:rPr lang="en-US" altLang="zh-CN" sz="1200" b="0" i="0" u="none" strike="noStrike" dirty="0">
                          <a:solidFill>
                            <a:srgbClr val="000000"/>
                          </a:solidFill>
                          <a:effectLst/>
                          <a:latin typeface="+mn-ea"/>
                          <a:ea typeface="+mn-ea"/>
                        </a:rPr>
                        <a:t>,</a:t>
                      </a:r>
                      <a:r>
                        <a:rPr lang="zh-CN" altLang="en-US" sz="1200" b="0" i="0" u="none" strike="noStrike" dirty="0">
                          <a:solidFill>
                            <a:srgbClr val="000000"/>
                          </a:solidFill>
                          <a:effectLst/>
                          <a:latin typeface="+mn-ea"/>
                          <a:ea typeface="+mn-ea"/>
                        </a:rPr>
                        <a:t>杨锐</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博时</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易方达平稳增长</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mn-ea"/>
                          <a:ea typeface="+mn-ea"/>
                        </a:rPr>
                        <a:t>-2.38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-20.23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2002/8</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20.7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56.3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侯清濯</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dirty="0">
                          <a:solidFill>
                            <a:srgbClr val="000000"/>
                          </a:solidFill>
                          <a:effectLst/>
                          <a:latin typeface="+mn-ea"/>
                          <a:ea typeface="+mn-ea"/>
                        </a:rPr>
                        <a:t>易方达</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2444">
                <a:tc rowSpan="8">
                  <a:txBody>
                    <a:bodyPr/>
                    <a:lstStyle/>
                    <a:p>
                      <a:pPr algn="ctr" rtl="0" fontAlgn="ctr"/>
                      <a:r>
                        <a:rPr lang="zh-CN" altLang="en-US" sz="1200" b="1" i="0" u="none" strike="noStrike">
                          <a:solidFill>
                            <a:srgbClr val="FFFFFF"/>
                          </a:solidFill>
                          <a:effectLst/>
                          <a:latin typeface="+mn-ea"/>
                          <a:ea typeface="+mn-ea"/>
                        </a:rPr>
                        <a:t>均衡</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l" rtl="0" fontAlgn="ctr"/>
                      <a:r>
                        <a:rPr lang="zh-CN" altLang="en-US" sz="1200" b="0" i="0" u="none" strike="noStrike">
                          <a:solidFill>
                            <a:srgbClr val="000000"/>
                          </a:solidFill>
                          <a:effectLst/>
                          <a:latin typeface="+mn-ea"/>
                          <a:ea typeface="+mn-ea"/>
                        </a:rPr>
                        <a:t>嘉实主题精选</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-2.41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-20.25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2006/7</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97.6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56.9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马惠明</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嘉实</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建信核心精选</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mn-ea"/>
                          <a:ea typeface="+mn-ea"/>
                        </a:rPr>
                        <a:t>0.82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-17.17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mn-ea"/>
                          <a:ea typeface="+mn-ea"/>
                        </a:rPr>
                        <a:t>2008/11</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21.1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74.7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王新艳</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mn-ea"/>
                          <a:ea typeface="+mn-ea"/>
                        </a:rPr>
                        <a:t>建信</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兴全全球视野</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-0.53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-13.89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2006/9</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43.4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72.6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董承非</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dirty="0">
                          <a:solidFill>
                            <a:srgbClr val="000000"/>
                          </a:solidFill>
                          <a:effectLst/>
                          <a:latin typeface="+mn-ea"/>
                          <a:ea typeface="+mn-ea"/>
                        </a:rPr>
                        <a:t>兴业全球</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广发策略优选</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mn-ea"/>
                          <a:ea typeface="+mn-ea"/>
                        </a:rPr>
                        <a:t>5.48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-24.55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2006/5</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91.8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70.7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冯永欢</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mn-ea"/>
                          <a:ea typeface="+mn-ea"/>
                        </a:rPr>
                        <a:t>广发</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华夏优势增长</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-5.14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-28.53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2006/11</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148.5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88.8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巩怀志</a:t>
                      </a:r>
                      <a:r>
                        <a:rPr lang="en-US" altLang="zh-CN" sz="1200" b="0" i="0" u="none" strike="noStrike">
                          <a:solidFill>
                            <a:srgbClr val="000000"/>
                          </a:solidFill>
                          <a:effectLst/>
                          <a:latin typeface="+mn-ea"/>
                          <a:ea typeface="+mn-ea"/>
                        </a:rPr>
                        <a:t>,</a:t>
                      </a:r>
                      <a:r>
                        <a:rPr lang="zh-CN" altLang="en-US" sz="1200" b="0" i="0" u="none" strike="noStrike">
                          <a:solidFill>
                            <a:srgbClr val="000000"/>
                          </a:solidFill>
                          <a:effectLst/>
                          <a:latin typeface="+mn-ea"/>
                          <a:ea typeface="+mn-ea"/>
                        </a:rPr>
                        <a:t>罗泽萍</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dirty="0">
                          <a:solidFill>
                            <a:srgbClr val="000000"/>
                          </a:solidFill>
                          <a:effectLst/>
                          <a:latin typeface="+mn-ea"/>
                          <a:ea typeface="+mn-ea"/>
                        </a:rPr>
                        <a:t>华夏</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博时主题行业</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mn-ea"/>
                          <a:ea typeface="+mn-ea"/>
                        </a:rPr>
                        <a:t>0.58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-9.50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2005/1</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108.2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92.3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邓晓峰</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dirty="0">
                          <a:solidFill>
                            <a:srgbClr val="000000"/>
                          </a:solidFill>
                          <a:effectLst/>
                          <a:latin typeface="+mn-ea"/>
                          <a:ea typeface="+mn-ea"/>
                        </a:rPr>
                        <a:t>博时</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富国天益价值</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-1.15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-21.23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2004/6</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82.3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85.2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陈戈</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富国</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2444">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mn-ea"/>
                          <a:ea typeface="+mn-ea"/>
                        </a:rPr>
                        <a:t>光大保德信优势</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mn-ea"/>
                          <a:ea typeface="+mn-ea"/>
                        </a:rPr>
                        <a:t>-2.92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-21.04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2007/8</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mn-ea"/>
                          <a:ea typeface="+mn-ea"/>
                        </a:rPr>
                        <a:t>84.7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mn-ea"/>
                          <a:ea typeface="+mn-ea"/>
                        </a:rPr>
                        <a:t>87.6 </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mn-ea"/>
                          <a:ea typeface="+mn-ea"/>
                        </a:rPr>
                        <a:t>周炜炜</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dirty="0">
                          <a:solidFill>
                            <a:srgbClr val="000000"/>
                          </a:solidFill>
                          <a:effectLst/>
                          <a:latin typeface="+mn-ea"/>
                          <a:ea typeface="+mn-ea"/>
                        </a:rPr>
                        <a:t>光大保德信</a:t>
                      </a:r>
                    </a:p>
                  </a:txBody>
                  <a:tcPr marL="7915" marR="7915" marT="79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xmlns="" val="747467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推荐权益类基金池今年以来业绩回顾</a:t>
            </a:r>
          </a:p>
        </p:txBody>
      </p:sp>
      <p:sp>
        <p:nvSpPr>
          <p:cNvPr id="18" name="矩形 17"/>
          <p:cNvSpPr/>
          <p:nvPr/>
        </p:nvSpPr>
        <p:spPr>
          <a:xfrm>
            <a:off x="7668518" y="8007984"/>
            <a:ext cx="3281658"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资讯，长城证券研究所</a:t>
            </a:r>
            <a:endParaRPr lang="zh-CN" altLang="en-US" sz="1400" dirty="0">
              <a:latin typeface="仿宋_GB2312" pitchFamily="49" charset="-122"/>
              <a:ea typeface="仿宋_GB2312"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xmlns="" val="3654557594"/>
              </p:ext>
            </p:extLst>
          </p:nvPr>
        </p:nvGraphicFramePr>
        <p:xfrm>
          <a:off x="1043781" y="1341055"/>
          <a:ext cx="9793089" cy="6666922"/>
        </p:xfrm>
        <a:graphic>
          <a:graphicData uri="http://schemas.openxmlformats.org/drawingml/2006/table">
            <a:tbl>
              <a:tblPr/>
              <a:tblGrid>
                <a:gridCol w="576065"/>
                <a:gridCol w="648072"/>
                <a:gridCol w="1584176"/>
                <a:gridCol w="1214689"/>
                <a:gridCol w="1054692"/>
                <a:gridCol w="1054692"/>
                <a:gridCol w="1054692"/>
                <a:gridCol w="805811"/>
                <a:gridCol w="1008112"/>
                <a:gridCol w="792088"/>
              </a:tblGrid>
              <a:tr h="263667">
                <a:tc rowSpan="2" gridSpan="2">
                  <a:txBody>
                    <a:bodyPr/>
                    <a:lstStyle/>
                    <a:p>
                      <a:pPr algn="ctr" rtl="0" fontAlgn="ctr"/>
                      <a:r>
                        <a:rPr lang="zh-CN" altLang="en-US" sz="1200" b="1" i="0" u="none" strike="noStrike" dirty="0">
                          <a:solidFill>
                            <a:srgbClr val="FFFFFF"/>
                          </a:solidFill>
                          <a:effectLst/>
                          <a:latin typeface="Arial"/>
                        </a:rPr>
                        <a:t>组合</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hMerge="1">
                  <a:txBody>
                    <a:bodyPr/>
                    <a:lstStyle/>
                    <a:p>
                      <a:endParaRPr lang="zh-CN" altLang="en-US"/>
                    </a:p>
                  </a:txBody>
                  <a:tcPr/>
                </a:tc>
                <a:tc rowSpan="2">
                  <a:txBody>
                    <a:bodyPr/>
                    <a:lstStyle/>
                    <a:p>
                      <a:pPr algn="ctr" rtl="0" fontAlgn="ctr"/>
                      <a:r>
                        <a:rPr lang="zh-CN" altLang="en-US" sz="1200" b="1" i="0" u="none" strike="noStrike">
                          <a:solidFill>
                            <a:srgbClr val="FFFFFF"/>
                          </a:solidFill>
                          <a:effectLst/>
                          <a:latin typeface="Arial"/>
                        </a:rPr>
                        <a:t>名称</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en-US" altLang="zh-CN" sz="1200" b="1" i="0" u="none" strike="noStrike">
                          <a:solidFill>
                            <a:srgbClr val="FFFFFF"/>
                          </a:solidFill>
                          <a:effectLst/>
                          <a:latin typeface="Calibri"/>
                        </a:rPr>
                        <a:t>2012</a:t>
                      </a:r>
                      <a:r>
                        <a:rPr lang="zh-CN" altLang="en-US" sz="1200" b="1" i="0" u="none" strike="noStrike">
                          <a:solidFill>
                            <a:srgbClr val="FFFFFF"/>
                          </a:solidFill>
                          <a:effectLst/>
                          <a:latin typeface="Arial"/>
                        </a:rPr>
                        <a:t>年以来净值增长率</a:t>
                      </a:r>
                      <a:endParaRPr lang="zh-CN" altLang="en-US" sz="1200" b="1" i="0" u="none" strike="noStrike">
                        <a:solidFill>
                          <a:srgbClr val="FFFFFF"/>
                        </a:solidFill>
                        <a:effectLst/>
                        <a:latin typeface="Calibri"/>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en-US" altLang="zh-CN" sz="1200" b="1" i="0" u="none" strike="noStrike">
                          <a:solidFill>
                            <a:srgbClr val="FFFFFF"/>
                          </a:solidFill>
                          <a:effectLst/>
                          <a:latin typeface="Calibri"/>
                        </a:rPr>
                        <a:t>2011</a:t>
                      </a:r>
                      <a:r>
                        <a:rPr lang="zh-CN" altLang="en-US" sz="1200" b="1" i="0" u="none" strike="noStrike">
                          <a:solidFill>
                            <a:srgbClr val="FFFFFF"/>
                          </a:solidFill>
                          <a:effectLst/>
                          <a:latin typeface="Arial"/>
                        </a:rPr>
                        <a:t>年</a:t>
                      </a:r>
                      <a:r>
                        <a:rPr lang="en-US" altLang="zh-CN" sz="1200" b="1" i="0" u="none" strike="noStrike">
                          <a:solidFill>
                            <a:srgbClr val="FFFFFF"/>
                          </a:solidFill>
                          <a:effectLst/>
                          <a:latin typeface="Calibri"/>
                        </a:rPr>
                        <a:t>/</a:t>
                      </a:r>
                      <a:r>
                        <a:rPr lang="zh-CN" altLang="en-US" sz="1200" b="1" i="0" u="none" strike="noStrike">
                          <a:solidFill>
                            <a:srgbClr val="FFFFFF"/>
                          </a:solidFill>
                          <a:effectLst/>
                          <a:latin typeface="Arial"/>
                        </a:rPr>
                        <a:t>设立净值增长率</a:t>
                      </a:r>
                      <a:endParaRPr lang="zh-CN" altLang="en-US" sz="1200" b="1" i="0" u="none" strike="noStrike">
                        <a:solidFill>
                          <a:srgbClr val="FFFFFF"/>
                        </a:solidFill>
                        <a:effectLst/>
                        <a:latin typeface="Calibri"/>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200" b="1" i="0" u="none" strike="noStrike">
                          <a:solidFill>
                            <a:srgbClr val="FFFFFF"/>
                          </a:solidFill>
                          <a:effectLst/>
                          <a:latin typeface="Arial"/>
                        </a:rPr>
                        <a:t>设立</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ctr" rtl="0" fontAlgn="ctr"/>
                      <a:r>
                        <a:rPr lang="zh-CN" altLang="en-US" sz="1200" b="1" i="0" u="none" strike="noStrike">
                          <a:solidFill>
                            <a:srgbClr val="FFFFFF"/>
                          </a:solidFill>
                          <a:effectLst/>
                          <a:latin typeface="Arial"/>
                        </a:rPr>
                        <a:t>资产净值</a:t>
                      </a:r>
                      <a:r>
                        <a:rPr lang="en-US" altLang="zh-CN" sz="1200" b="1" i="0" u="none" strike="noStrike">
                          <a:solidFill>
                            <a:srgbClr val="FFFFFF"/>
                          </a:solidFill>
                          <a:effectLst/>
                          <a:latin typeface="Calibri"/>
                        </a:rPr>
                        <a:t>[</a:t>
                      </a:r>
                      <a:r>
                        <a:rPr lang="zh-CN" altLang="en-US" sz="1200" b="1" i="0" u="none" strike="noStrike">
                          <a:solidFill>
                            <a:srgbClr val="FFFFFF"/>
                          </a:solidFill>
                          <a:effectLst/>
                          <a:latin typeface="Arial"/>
                        </a:rPr>
                        <a:t>亿元</a:t>
                      </a:r>
                      <a:r>
                        <a:rPr lang="en-US" altLang="zh-CN" sz="1200" b="1" i="0" u="none" strike="noStrike">
                          <a:solidFill>
                            <a:srgbClr val="FFFFFF"/>
                          </a:solidFill>
                          <a:effectLst/>
                          <a:latin typeface="Calibri"/>
                        </a:rPr>
                        <a:t>]</a:t>
                      </a:r>
                      <a:endParaRPr lang="zh-CN" altLang="en-US" sz="1200" b="1" i="0" u="none" strike="noStrike">
                        <a:solidFill>
                          <a:srgbClr val="FFFFFF"/>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zh-CN" altLang="en-US" sz="1200" b="1" i="0" u="none" strike="noStrike">
                          <a:solidFill>
                            <a:srgbClr val="FFFFFF"/>
                          </a:solidFill>
                          <a:effectLst/>
                          <a:latin typeface="Arial"/>
                        </a:rPr>
                        <a:t>上季度末持股仓位</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zh-CN" altLang="en-US" sz="1200" b="1" i="0" u="none" strike="noStrike">
                          <a:solidFill>
                            <a:srgbClr val="FFFFFF"/>
                          </a:solidFill>
                          <a:effectLst/>
                          <a:latin typeface="Arial"/>
                        </a:rPr>
                        <a:t>基金经理</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zh-CN" altLang="en-US" sz="1200" b="1" i="0" u="none" strike="noStrike" dirty="0">
                          <a:solidFill>
                            <a:srgbClr val="FFFFFF"/>
                          </a:solidFill>
                          <a:effectLst/>
                          <a:latin typeface="Arial"/>
                        </a:rPr>
                        <a:t>基金公司</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10657">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zh-CN" altLang="en-US" sz="1200" b="1" i="0" u="none" strike="noStrike">
                          <a:solidFill>
                            <a:srgbClr val="FFFFFF"/>
                          </a:solidFill>
                          <a:effectLst/>
                          <a:latin typeface="Arial"/>
                        </a:rPr>
                        <a:t>日期</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10657">
                <a:tc rowSpan="11">
                  <a:txBody>
                    <a:bodyPr/>
                    <a:lstStyle/>
                    <a:p>
                      <a:pPr algn="ctr" rtl="0" fontAlgn="ctr"/>
                      <a:r>
                        <a:rPr lang="zh-CN" altLang="en-US" sz="1200" b="1" i="0" u="none" strike="noStrike">
                          <a:solidFill>
                            <a:srgbClr val="FFFFFF"/>
                          </a:solidFill>
                          <a:effectLst/>
                          <a:latin typeface="Arial"/>
                        </a:rPr>
                        <a:t>积极</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3">
                  <a:txBody>
                    <a:bodyPr/>
                    <a:lstStyle/>
                    <a:p>
                      <a:pPr algn="ctr" rtl="0" fontAlgn="ctr"/>
                      <a:r>
                        <a:rPr lang="zh-CN" altLang="en-US" sz="1200" b="0" i="0" u="none" strike="noStrike">
                          <a:solidFill>
                            <a:srgbClr val="000000"/>
                          </a:solidFill>
                          <a:effectLst/>
                          <a:latin typeface="Arial"/>
                        </a:rPr>
                        <a:t>周期</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华夏上证</a:t>
                      </a:r>
                      <a:r>
                        <a:rPr lang="en-US" altLang="zh-CN" sz="1200" b="0" i="0" u="none" strike="noStrike">
                          <a:solidFill>
                            <a:srgbClr val="000000"/>
                          </a:solidFill>
                          <a:effectLst/>
                          <a:latin typeface="仿宋_GB2312"/>
                        </a:rPr>
                        <a:t>50</a:t>
                      </a:r>
                      <a:r>
                        <a:rPr lang="en-US" sz="1200" b="0" i="0" u="none" strike="noStrike">
                          <a:solidFill>
                            <a:srgbClr val="000000"/>
                          </a:solidFill>
                          <a:effectLst/>
                          <a:latin typeface="仿宋_GB2312"/>
                        </a:rPr>
                        <a:t>ETF</a:t>
                      </a:r>
                      <a:endParaRPr 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1.90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-17.24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2004-12-30</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199.4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98.3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方军</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华夏</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博时超大盘</a:t>
                      </a:r>
                      <a:r>
                        <a:rPr lang="en-US" sz="1200" b="0" i="0" u="none" strike="noStrike">
                          <a:solidFill>
                            <a:srgbClr val="000000"/>
                          </a:solidFill>
                          <a:effectLst/>
                          <a:latin typeface="仿宋_GB2312"/>
                        </a:rPr>
                        <a:t>ETF</a:t>
                      </a:r>
                      <a:endParaRPr 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5.55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-18.28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2009-12-29</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10.9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98.8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王政</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博时</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dirty="0">
                          <a:solidFill>
                            <a:srgbClr val="000000"/>
                          </a:solidFill>
                          <a:effectLst/>
                          <a:latin typeface="Arial"/>
                        </a:rPr>
                        <a:t>嘉实基本面</a:t>
                      </a:r>
                      <a:r>
                        <a:rPr lang="en-US" altLang="zh-CN" sz="1200" b="0" i="0" u="none" strike="noStrike" dirty="0">
                          <a:solidFill>
                            <a:srgbClr val="000000"/>
                          </a:solidFill>
                          <a:effectLst/>
                          <a:latin typeface="仿宋_GB2312"/>
                        </a:rPr>
                        <a:t>50</a:t>
                      </a:r>
                      <a:endParaRPr lang="zh-CN" altLang="en-US" sz="1200" b="0" i="0" u="none" strike="noStrike" dirty="0">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-4.10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-14.56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2009-12-30</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16.3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94.5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杨阳</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嘉实</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9342">
                <a:tc vMerge="1">
                  <a:txBody>
                    <a:bodyPr/>
                    <a:lstStyle/>
                    <a:p>
                      <a:endParaRPr lang="zh-CN" altLang="en-US"/>
                    </a:p>
                  </a:txBody>
                  <a:tcPr/>
                </a:tc>
                <a:tc rowSpan="3">
                  <a:txBody>
                    <a:bodyPr/>
                    <a:lstStyle/>
                    <a:p>
                      <a:pPr algn="ctr" rtl="0" fontAlgn="ctr"/>
                      <a:r>
                        <a:rPr lang="zh-CN" altLang="en-US" sz="1200" b="0" i="0" u="none" strike="noStrike">
                          <a:solidFill>
                            <a:srgbClr val="000000"/>
                          </a:solidFill>
                          <a:effectLst/>
                          <a:latin typeface="Arial"/>
                        </a:rPr>
                        <a:t>均衡</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zh-CN" altLang="en-US" sz="1200" b="0" i="0" u="none" strike="noStrike" dirty="0">
                          <a:solidFill>
                            <a:srgbClr val="000000"/>
                          </a:solidFill>
                          <a:effectLst/>
                          <a:latin typeface="Arial"/>
                        </a:rPr>
                        <a:t>易方达深证</a:t>
                      </a:r>
                      <a:r>
                        <a:rPr lang="en-US" altLang="zh-CN" sz="1200" b="0" i="0" u="none" strike="noStrike" dirty="0">
                          <a:solidFill>
                            <a:srgbClr val="000000"/>
                          </a:solidFill>
                          <a:effectLst/>
                          <a:latin typeface="仿宋_GB2312"/>
                        </a:rPr>
                        <a:t>100</a:t>
                      </a:r>
                      <a:r>
                        <a:rPr lang="en-US" sz="1200" b="0" i="0" u="none" strike="noStrike" dirty="0">
                          <a:solidFill>
                            <a:srgbClr val="000000"/>
                          </a:solidFill>
                          <a:effectLst/>
                          <a:latin typeface="仿宋_GB2312"/>
                        </a:rPr>
                        <a:t>ETF</a:t>
                      </a:r>
                      <a:endParaRPr lang="en-US" sz="1200" b="0" i="0" u="none" strike="noStrike" dirty="0">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dirty="0">
                          <a:solidFill>
                            <a:srgbClr val="000000"/>
                          </a:solidFill>
                          <a:effectLst/>
                          <a:latin typeface="仿宋_GB2312"/>
                        </a:rPr>
                        <a:t>-2.31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-30.54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2006-03-24</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207.3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99.4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林飞</a:t>
                      </a:r>
                      <a:r>
                        <a:rPr lang="en-US" altLang="zh-CN" sz="1200" b="0" i="0" u="none" strike="noStrike">
                          <a:solidFill>
                            <a:srgbClr val="000000"/>
                          </a:solidFill>
                          <a:effectLst/>
                          <a:latin typeface="仿宋_GB2312"/>
                        </a:rPr>
                        <a:t>,</a:t>
                      </a:r>
                      <a:r>
                        <a:rPr lang="zh-CN" altLang="en-US" sz="1200" b="0" i="0" u="none" strike="noStrike">
                          <a:solidFill>
                            <a:srgbClr val="000000"/>
                          </a:solidFill>
                          <a:effectLst/>
                          <a:latin typeface="Arial"/>
                        </a:rPr>
                        <a:t>王建军</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易方达</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36803">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dirty="0">
                          <a:solidFill>
                            <a:srgbClr val="000000"/>
                          </a:solidFill>
                          <a:effectLst/>
                          <a:latin typeface="Arial"/>
                        </a:rPr>
                        <a:t>南方小康产业</a:t>
                      </a:r>
                      <a:r>
                        <a:rPr lang="en-US" altLang="zh-CN" sz="1200" b="0" i="0" u="none" strike="noStrike" dirty="0">
                          <a:solidFill>
                            <a:srgbClr val="000000"/>
                          </a:solidFill>
                          <a:effectLst/>
                          <a:latin typeface="仿宋_GB2312"/>
                        </a:rPr>
                        <a:t>ETF</a:t>
                      </a:r>
                      <a:endParaRPr lang="zh-CN" altLang="en-US" sz="1200" b="0" i="0" u="none" strike="noStrike" dirty="0">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-3.98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-22.65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2010-08-27</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2.9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97.7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杨德龙</a:t>
                      </a:r>
                      <a:r>
                        <a:rPr lang="en-US" altLang="zh-CN" sz="1200" b="0" i="0" u="none" strike="noStrike">
                          <a:solidFill>
                            <a:srgbClr val="000000"/>
                          </a:solidFill>
                          <a:effectLst/>
                          <a:latin typeface="仿宋_GB2312"/>
                        </a:rPr>
                        <a:t>,</a:t>
                      </a:r>
                      <a:r>
                        <a:rPr lang="zh-CN" altLang="en-US" sz="1200" b="0" i="0" u="none" strike="noStrike">
                          <a:solidFill>
                            <a:srgbClr val="000000"/>
                          </a:solidFill>
                          <a:effectLst/>
                          <a:latin typeface="Arial"/>
                        </a:rPr>
                        <a:t>柯晓</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南方</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嘉实沪深</a:t>
                      </a:r>
                      <a:r>
                        <a:rPr lang="en-US" altLang="zh-CN" sz="1200" b="0" i="0" u="none" strike="noStrike">
                          <a:solidFill>
                            <a:srgbClr val="000000"/>
                          </a:solidFill>
                          <a:effectLst/>
                          <a:latin typeface="仿宋_GB2312"/>
                        </a:rPr>
                        <a:t>300</a:t>
                      </a:r>
                      <a:endParaRPr lang="zh-CN" alt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-12.27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200" b="0" i="0" u="none" strike="noStrike">
                          <a:solidFill>
                            <a:srgbClr val="000000"/>
                          </a:solidFill>
                          <a:effectLst/>
                          <a:latin typeface="仿宋_GB2312"/>
                        </a:rPr>
                        <a:t>N/A</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2012-05-07</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149.0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smtClean="0">
                          <a:solidFill>
                            <a:srgbClr val="000000"/>
                          </a:solidFill>
                          <a:effectLst/>
                          <a:latin typeface="仿宋_GB2312"/>
                        </a:rPr>
                        <a:t>N/A</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杨宇</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嘉实</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vMerge="1">
                  <a:txBody>
                    <a:bodyPr/>
                    <a:lstStyle/>
                    <a:p>
                      <a:endParaRPr lang="zh-CN" altLang="en-US"/>
                    </a:p>
                  </a:txBody>
                  <a:tcPr/>
                </a:tc>
                <a:tc rowSpan="5">
                  <a:txBody>
                    <a:bodyPr/>
                    <a:lstStyle/>
                    <a:p>
                      <a:pPr algn="ctr" rtl="0" fontAlgn="ctr"/>
                      <a:r>
                        <a:rPr lang="zh-CN" altLang="en-US" sz="1200" b="0" i="0" u="none" strike="noStrike">
                          <a:solidFill>
                            <a:srgbClr val="000000"/>
                          </a:solidFill>
                          <a:effectLst/>
                          <a:latin typeface="Arial"/>
                        </a:rPr>
                        <a:t>成长</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易方达中小盘</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-2.05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-27.27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2008-06-19</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25.3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85.3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何云峰</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易方达</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87876">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dirty="0">
                          <a:solidFill>
                            <a:srgbClr val="000000"/>
                          </a:solidFill>
                          <a:effectLst/>
                          <a:latin typeface="Arial"/>
                        </a:rPr>
                        <a:t>光大保德信核心</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-2.92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-21.04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2007-08-24</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84.7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87.6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钱钧</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光大保德信</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67751">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dirty="0">
                          <a:solidFill>
                            <a:srgbClr val="000000"/>
                          </a:solidFill>
                          <a:effectLst/>
                          <a:latin typeface="Arial"/>
                        </a:rPr>
                        <a:t>南方中证</a:t>
                      </a:r>
                      <a:r>
                        <a:rPr lang="en-US" altLang="zh-CN" sz="1200" b="0" i="0" u="none" strike="noStrike" dirty="0">
                          <a:solidFill>
                            <a:srgbClr val="000000"/>
                          </a:solidFill>
                          <a:effectLst/>
                          <a:latin typeface="仿宋_GB2312"/>
                        </a:rPr>
                        <a:t>500</a:t>
                      </a:r>
                      <a:endParaRPr lang="zh-CN" altLang="en-US" sz="1200" b="0" i="0" u="none" strike="noStrike" dirty="0">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-2.16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-32.71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2009-09-25</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dirty="0">
                          <a:solidFill>
                            <a:srgbClr val="000000"/>
                          </a:solidFill>
                          <a:effectLst/>
                          <a:latin typeface="仿宋_GB2312"/>
                        </a:rPr>
                        <a:t>48.8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94.9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张原</a:t>
                      </a:r>
                      <a:r>
                        <a:rPr lang="en-US" altLang="zh-CN" sz="1200" b="0" i="0" u="none" strike="noStrike">
                          <a:solidFill>
                            <a:srgbClr val="000000"/>
                          </a:solidFill>
                          <a:effectLst/>
                          <a:latin typeface="仿宋_GB2312"/>
                        </a:rPr>
                        <a:t>,</a:t>
                      </a:r>
                      <a:r>
                        <a:rPr lang="zh-CN" altLang="en-US" sz="1200" b="0" i="0" u="none" strike="noStrike">
                          <a:solidFill>
                            <a:srgbClr val="000000"/>
                          </a:solidFill>
                          <a:effectLst/>
                          <a:latin typeface="Arial"/>
                        </a:rPr>
                        <a:t>潘海宁</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南方</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华夏中小板</a:t>
                      </a:r>
                      <a:r>
                        <a:rPr lang="en-US" sz="1200" b="0" i="0" u="none" strike="noStrike">
                          <a:solidFill>
                            <a:srgbClr val="000000"/>
                          </a:solidFill>
                          <a:effectLst/>
                          <a:latin typeface="仿宋_GB2312"/>
                        </a:rPr>
                        <a:t>ETF</a:t>
                      </a:r>
                      <a:endParaRPr 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-0.55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-36.71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2006-06-08</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45.0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98.5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方军</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华夏</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易方达创业板</a:t>
                      </a:r>
                      <a:r>
                        <a:rPr lang="en-US" altLang="zh-CN" sz="1200" b="0" i="0" u="none" strike="noStrike">
                          <a:solidFill>
                            <a:srgbClr val="000000"/>
                          </a:solidFill>
                          <a:effectLst/>
                          <a:latin typeface="仿宋_GB2312"/>
                        </a:rPr>
                        <a:t>ETF</a:t>
                      </a:r>
                      <a:endParaRPr lang="zh-CN" alt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-5.10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-16.20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2011-09-20</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dirty="0">
                          <a:solidFill>
                            <a:srgbClr val="000000"/>
                          </a:solidFill>
                          <a:effectLst/>
                          <a:latin typeface="仿宋_GB2312"/>
                        </a:rPr>
                        <a:t>4.5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99.0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王建军</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易方达</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rowSpan="11">
                  <a:txBody>
                    <a:bodyPr/>
                    <a:lstStyle/>
                    <a:p>
                      <a:pPr algn="ctr" rtl="0" fontAlgn="ctr"/>
                      <a:r>
                        <a:rPr lang="zh-CN" altLang="en-US" sz="1200" b="1" i="0" u="none" strike="noStrike">
                          <a:solidFill>
                            <a:srgbClr val="FFFFFF"/>
                          </a:solidFill>
                          <a:effectLst/>
                          <a:latin typeface="Arial"/>
                        </a:rPr>
                        <a:t>激进</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5">
                  <a:txBody>
                    <a:bodyPr/>
                    <a:lstStyle/>
                    <a:p>
                      <a:pPr algn="ctr" rtl="0" fontAlgn="ctr"/>
                      <a:r>
                        <a:rPr lang="zh-CN" altLang="en-US" sz="1200" b="0" i="0" u="none" strike="noStrike">
                          <a:solidFill>
                            <a:srgbClr val="000000"/>
                          </a:solidFill>
                          <a:effectLst/>
                          <a:latin typeface="Arial"/>
                        </a:rPr>
                        <a:t>周期</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zh-CN" altLang="en-US" sz="1200" b="0" i="0" u="none" strike="noStrike">
                          <a:solidFill>
                            <a:srgbClr val="000000"/>
                          </a:solidFill>
                          <a:effectLst/>
                          <a:latin typeface="Arial"/>
                        </a:rPr>
                        <a:t>国联安上证商品</a:t>
                      </a:r>
                      <a:r>
                        <a:rPr lang="en-US" altLang="zh-CN" sz="1200" b="0" i="0" u="none" strike="noStrike">
                          <a:solidFill>
                            <a:srgbClr val="000000"/>
                          </a:solidFill>
                          <a:effectLst/>
                          <a:latin typeface="仿宋_GB2312"/>
                        </a:rPr>
                        <a:t>ETF</a:t>
                      </a:r>
                      <a:endParaRPr lang="zh-CN" alt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3.69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-34.68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2010-11-26</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9.8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97.6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黄欣</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国联安</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易方达资源行业</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-3.05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-8.20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2011-08-16</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7.2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72.7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朱龙洋</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易方达</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国泰上证</a:t>
                      </a:r>
                      <a:r>
                        <a:rPr lang="en-US" altLang="zh-CN" sz="1200" b="0" i="0" u="none" strike="noStrike">
                          <a:solidFill>
                            <a:srgbClr val="000000"/>
                          </a:solidFill>
                          <a:effectLst/>
                          <a:latin typeface="仿宋_GB2312"/>
                        </a:rPr>
                        <a:t>180</a:t>
                      </a:r>
                      <a:r>
                        <a:rPr lang="zh-CN" altLang="en-US" sz="1200" b="0" i="0" u="none" strike="noStrike">
                          <a:solidFill>
                            <a:srgbClr val="000000"/>
                          </a:solidFill>
                          <a:effectLst/>
                          <a:latin typeface="Arial"/>
                        </a:rPr>
                        <a:t>金融</a:t>
                      </a:r>
                      <a:r>
                        <a:rPr lang="en-US" altLang="zh-CN" sz="1200" b="0" i="0" u="none" strike="noStrike">
                          <a:solidFill>
                            <a:srgbClr val="000000"/>
                          </a:solidFill>
                          <a:effectLst/>
                          <a:latin typeface="仿宋_GB2312"/>
                        </a:rPr>
                        <a:t>ETF</a:t>
                      </a:r>
                      <a:endParaRPr lang="zh-CN" alt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dirty="0">
                          <a:solidFill>
                            <a:srgbClr val="000000"/>
                          </a:solidFill>
                          <a:effectLst/>
                          <a:latin typeface="仿宋_GB2312"/>
                        </a:rPr>
                        <a:t>1.22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-20.87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2011-03-31</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6.5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98.4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dirty="0">
                          <a:solidFill>
                            <a:srgbClr val="000000"/>
                          </a:solidFill>
                          <a:effectLst/>
                          <a:latin typeface="Arial"/>
                        </a:rPr>
                        <a:t>章赟</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国泰</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dirty="0">
                          <a:solidFill>
                            <a:srgbClr val="000000"/>
                          </a:solidFill>
                          <a:effectLst/>
                          <a:latin typeface="Arial"/>
                        </a:rPr>
                        <a:t>诺安全球黄金</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11.10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7.90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2011-01-13</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dirty="0">
                          <a:solidFill>
                            <a:srgbClr val="000000"/>
                          </a:solidFill>
                          <a:effectLst/>
                          <a:latin typeface="仿宋_GB2312"/>
                        </a:rPr>
                        <a:t>14.8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0.0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dirty="0">
                          <a:solidFill>
                            <a:srgbClr val="000000"/>
                          </a:solidFill>
                          <a:effectLst/>
                          <a:latin typeface="Arial"/>
                        </a:rPr>
                        <a:t>宋青</a:t>
                      </a:r>
                      <a:r>
                        <a:rPr lang="en-US" altLang="zh-CN" sz="1200" b="0" i="0" u="none" strike="noStrike" dirty="0">
                          <a:solidFill>
                            <a:srgbClr val="000000"/>
                          </a:solidFill>
                          <a:effectLst/>
                          <a:latin typeface="仿宋_GB2312"/>
                        </a:rPr>
                        <a:t>,</a:t>
                      </a:r>
                      <a:r>
                        <a:rPr lang="zh-CN" altLang="en-US" sz="1200" b="0" i="0" u="none" strike="noStrike" dirty="0">
                          <a:solidFill>
                            <a:srgbClr val="000000"/>
                          </a:solidFill>
                          <a:effectLst/>
                          <a:latin typeface="Arial"/>
                        </a:rPr>
                        <a:t>梅律吾</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诺安</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dirty="0">
                          <a:solidFill>
                            <a:srgbClr val="000000"/>
                          </a:solidFill>
                          <a:effectLst/>
                          <a:latin typeface="宋体"/>
                        </a:rPr>
                        <a:t>博时自然资源</a:t>
                      </a:r>
                      <a:r>
                        <a:rPr lang="en-US" altLang="zh-CN" sz="1200" b="0" i="0" u="none" strike="noStrike" dirty="0">
                          <a:solidFill>
                            <a:srgbClr val="000000"/>
                          </a:solidFill>
                          <a:effectLst/>
                          <a:latin typeface="Arial"/>
                        </a:rPr>
                        <a:t>ETF</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dirty="0">
                          <a:solidFill>
                            <a:srgbClr val="000000"/>
                          </a:solidFill>
                          <a:effectLst/>
                          <a:latin typeface="仿宋_GB2312"/>
                        </a:rPr>
                        <a:t>-12.08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sz="1200" b="0" i="0" u="none" strike="noStrike" dirty="0">
                          <a:solidFill>
                            <a:srgbClr val="000000"/>
                          </a:solidFill>
                          <a:effectLst/>
                          <a:latin typeface="仿宋_GB2312"/>
                        </a:rPr>
                        <a:t>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dirty="0">
                          <a:solidFill>
                            <a:srgbClr val="000000"/>
                          </a:solidFill>
                          <a:effectLst/>
                          <a:latin typeface="仿宋_GB2312"/>
                        </a:rPr>
                        <a:t>2012-04-10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dirty="0">
                          <a:solidFill>
                            <a:srgbClr val="000000"/>
                          </a:solidFill>
                          <a:effectLst/>
                          <a:latin typeface="仿宋_GB2312"/>
                        </a:rPr>
                        <a:t>3.9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98.8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胡俊敏</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dirty="0">
                          <a:solidFill>
                            <a:srgbClr val="000000"/>
                          </a:solidFill>
                          <a:effectLst/>
                          <a:latin typeface="Arial"/>
                        </a:rPr>
                        <a:t>博时</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15715">
                <a:tc vMerge="1">
                  <a:txBody>
                    <a:bodyPr/>
                    <a:lstStyle/>
                    <a:p>
                      <a:endParaRPr lang="zh-CN" altLang="en-US"/>
                    </a:p>
                  </a:txBody>
                  <a:tcPr/>
                </a:tc>
                <a:tc rowSpan="6">
                  <a:txBody>
                    <a:bodyPr/>
                    <a:lstStyle/>
                    <a:p>
                      <a:pPr algn="ctr" rtl="0" fontAlgn="ctr"/>
                      <a:r>
                        <a:rPr lang="zh-CN" altLang="en-US" sz="1200" b="0" i="0" u="none" strike="noStrike">
                          <a:solidFill>
                            <a:srgbClr val="000000"/>
                          </a:solidFill>
                          <a:effectLst/>
                          <a:latin typeface="Arial"/>
                        </a:rPr>
                        <a:t>成长</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dirty="0">
                          <a:solidFill>
                            <a:srgbClr val="000000"/>
                          </a:solidFill>
                          <a:effectLst/>
                          <a:latin typeface="Arial"/>
                        </a:rPr>
                        <a:t>广发制造业精选</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1.65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-3.00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2011-09-20</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3.2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82.9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dirty="0">
                          <a:solidFill>
                            <a:srgbClr val="000000"/>
                          </a:solidFill>
                          <a:effectLst/>
                          <a:latin typeface="Arial"/>
                        </a:rPr>
                        <a:t>李巍</a:t>
                      </a:r>
                      <a:r>
                        <a:rPr lang="en-US" altLang="zh-CN" sz="1200" b="0" i="0" u="none" strike="noStrike" dirty="0">
                          <a:solidFill>
                            <a:srgbClr val="000000"/>
                          </a:solidFill>
                          <a:effectLst/>
                          <a:latin typeface="仿宋_GB2312"/>
                        </a:rPr>
                        <a:t>,</a:t>
                      </a:r>
                      <a:r>
                        <a:rPr lang="zh-CN" altLang="en-US" sz="1200" b="0" i="0" u="none" strike="noStrike" dirty="0">
                          <a:solidFill>
                            <a:srgbClr val="000000"/>
                          </a:solidFill>
                          <a:effectLst/>
                          <a:latin typeface="Arial"/>
                        </a:rPr>
                        <a:t>易阳方</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广发</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易方达医疗保健</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11.12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-13.70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2011-01-28</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34.7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80.4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李文健</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易方达</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汇添富医药保健</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13.26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-23.86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2010-09-21</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33.7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79.3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周睿</a:t>
                      </a:r>
                      <a:r>
                        <a:rPr lang="en-US" altLang="zh-CN" sz="1200" b="0" i="0" u="none" strike="noStrike">
                          <a:solidFill>
                            <a:srgbClr val="000000"/>
                          </a:solidFill>
                          <a:effectLst/>
                          <a:latin typeface="仿宋_GB2312"/>
                        </a:rPr>
                        <a:t>,</a:t>
                      </a:r>
                      <a:r>
                        <a:rPr lang="zh-CN" altLang="en-US" sz="1200" b="0" i="0" u="none" strike="noStrike">
                          <a:solidFill>
                            <a:srgbClr val="000000"/>
                          </a:solidFill>
                          <a:effectLst/>
                          <a:latin typeface="Arial"/>
                        </a:rPr>
                        <a:t>王栩</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dirty="0">
                          <a:solidFill>
                            <a:srgbClr val="000000"/>
                          </a:solidFill>
                          <a:effectLst/>
                          <a:latin typeface="Arial"/>
                        </a:rPr>
                        <a:t>汇添富</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招商深证</a:t>
                      </a:r>
                      <a:r>
                        <a:rPr lang="en-US" sz="1200" b="0" i="0" u="none" strike="noStrike">
                          <a:solidFill>
                            <a:srgbClr val="000000"/>
                          </a:solidFill>
                          <a:effectLst/>
                          <a:latin typeface="仿宋_GB2312"/>
                        </a:rPr>
                        <a:t>TMT50ETF</a:t>
                      </a:r>
                      <a:endParaRPr 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2.10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-28.25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2011-06-27</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3.3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99.4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王平</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招商</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易方达消费行业</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0.48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-15.06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dirty="0">
                          <a:solidFill>
                            <a:srgbClr val="000000"/>
                          </a:solidFill>
                          <a:effectLst/>
                          <a:latin typeface="仿宋_GB2312"/>
                        </a:rPr>
                        <a:t>2010-08-20</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34.7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86.8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刘芳洁</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易方达</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招商上证消费</a:t>
                      </a:r>
                      <a:r>
                        <a:rPr lang="en-US" altLang="zh-CN" sz="1200" b="0" i="0" u="none" strike="noStrike">
                          <a:solidFill>
                            <a:srgbClr val="000000"/>
                          </a:solidFill>
                          <a:effectLst/>
                          <a:latin typeface="仿宋_GB2312"/>
                        </a:rPr>
                        <a:t>80ETF</a:t>
                      </a:r>
                      <a:endParaRPr lang="zh-CN" alt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5.79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-25.27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2010-12-08</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13.6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99.4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王平</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招商</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rowSpan="6">
                  <a:txBody>
                    <a:bodyPr/>
                    <a:lstStyle/>
                    <a:p>
                      <a:pPr algn="ctr" rtl="0" fontAlgn="ctr"/>
                      <a:r>
                        <a:rPr lang="zh-CN" altLang="en-US" sz="1200" b="1" i="0" u="none" strike="noStrike">
                          <a:solidFill>
                            <a:srgbClr val="FFFFFF"/>
                          </a:solidFill>
                          <a:effectLst/>
                          <a:latin typeface="Arial"/>
                        </a:rPr>
                        <a:t>杠杆</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3">
                  <a:txBody>
                    <a:bodyPr/>
                    <a:lstStyle/>
                    <a:p>
                      <a:pPr algn="ctr" rtl="0" fontAlgn="ctr"/>
                      <a:r>
                        <a:rPr lang="zh-CN" altLang="en-US" sz="1200" b="0" i="0" u="none" strike="noStrike">
                          <a:solidFill>
                            <a:srgbClr val="000000"/>
                          </a:solidFill>
                          <a:effectLst/>
                          <a:latin typeface="Arial"/>
                        </a:rPr>
                        <a:t>综合</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rtl="0" fontAlgn="ctr"/>
                      <a:r>
                        <a:rPr lang="zh-CN" altLang="en-US" sz="1200" b="0" i="0" u="none" strike="noStrike">
                          <a:solidFill>
                            <a:srgbClr val="000000"/>
                          </a:solidFill>
                          <a:effectLst/>
                          <a:latin typeface="Arial"/>
                        </a:rPr>
                        <a:t>银华锐进</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-15.56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-56.10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2010-05-07</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31.5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93.8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周毅</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dirty="0">
                          <a:solidFill>
                            <a:srgbClr val="000000"/>
                          </a:solidFill>
                          <a:effectLst/>
                          <a:latin typeface="Arial"/>
                        </a:rPr>
                        <a:t>银华</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申万菱信深成进取</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-30.77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-67.54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dirty="0">
                          <a:solidFill>
                            <a:srgbClr val="000000"/>
                          </a:solidFill>
                          <a:effectLst/>
                          <a:latin typeface="仿宋_GB2312"/>
                        </a:rPr>
                        <a:t>2010-10-22</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6.7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94.5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张少华</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申万菱信</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国投瑞银瑞和远见</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-1.23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-24.09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2009-10-14</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2.1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94.5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路荣强</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国投瑞银</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rowSpan="2">
                  <a:txBody>
                    <a:bodyPr/>
                    <a:lstStyle/>
                    <a:p>
                      <a:pPr algn="ctr" rtl="0" fontAlgn="ctr"/>
                      <a:r>
                        <a:rPr lang="zh-CN" altLang="en-US" sz="1200" b="0" i="0" u="none" strike="noStrike">
                          <a:solidFill>
                            <a:srgbClr val="000000"/>
                          </a:solidFill>
                          <a:effectLst/>
                          <a:latin typeface="Arial"/>
                        </a:rPr>
                        <a:t>周期</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zh-CN" altLang="en-US" sz="1200" b="0" i="0" u="none" strike="noStrike">
                          <a:solidFill>
                            <a:srgbClr val="000000"/>
                          </a:solidFill>
                          <a:effectLst/>
                          <a:latin typeface="Arial"/>
                        </a:rPr>
                        <a:t>国联安双禧</a:t>
                      </a:r>
                      <a:r>
                        <a:rPr lang="en-US" altLang="zh-CN" sz="1200" b="0" i="0" u="none" strike="noStrike">
                          <a:solidFill>
                            <a:srgbClr val="000000"/>
                          </a:solidFill>
                          <a:effectLst/>
                          <a:latin typeface="仿宋_GB2312"/>
                        </a:rPr>
                        <a:t>B</a:t>
                      </a:r>
                      <a:r>
                        <a:rPr lang="zh-CN" altLang="en-US" sz="1200" b="0" i="0" u="none" strike="noStrike">
                          <a:solidFill>
                            <a:srgbClr val="000000"/>
                          </a:solidFill>
                          <a:effectLst/>
                          <a:latin typeface="Arial"/>
                        </a:rPr>
                        <a:t>中证</a:t>
                      </a:r>
                      <a:r>
                        <a:rPr lang="en-US" altLang="zh-CN" sz="1200" b="0" i="0" u="none" strike="noStrike">
                          <a:solidFill>
                            <a:srgbClr val="000000"/>
                          </a:solidFill>
                          <a:effectLst/>
                          <a:latin typeface="仿宋_GB2312"/>
                        </a:rPr>
                        <a:t>100</a:t>
                      </a:r>
                      <a:endParaRPr lang="zh-CN" alt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-5.61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-36.41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2010-04-16</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15.3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93.5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黄欣</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dirty="0">
                          <a:solidFill>
                            <a:srgbClr val="000000"/>
                          </a:solidFill>
                          <a:effectLst/>
                          <a:latin typeface="Arial"/>
                        </a:rPr>
                        <a:t>国联安</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10657">
                <a:tc vMerge="1">
                  <a:txBody>
                    <a:bodyPr/>
                    <a:lstStyle/>
                    <a:p>
                      <a:endParaRPr lang="zh-CN" altLang="en-US"/>
                    </a:p>
                  </a:txBody>
                  <a:tcPr/>
                </a:tc>
                <a:tc vMerge="1">
                  <a:txBody>
                    <a:bodyPr/>
                    <a:lstStyle/>
                    <a:p>
                      <a:endParaRPr lang="zh-CN" altLang="en-US"/>
                    </a:p>
                  </a:txBody>
                  <a:tcPr/>
                </a:tc>
                <a:tc>
                  <a:txBody>
                    <a:bodyPr/>
                    <a:lstStyle/>
                    <a:p>
                      <a:pPr algn="l" rtl="0" fontAlgn="ctr"/>
                      <a:r>
                        <a:rPr lang="zh-CN" altLang="en-US" sz="1200" b="0" i="0" u="none" strike="noStrike">
                          <a:solidFill>
                            <a:srgbClr val="000000"/>
                          </a:solidFill>
                          <a:effectLst/>
                          <a:latin typeface="Arial"/>
                        </a:rPr>
                        <a:t>银华鑫利</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-28.66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-62.70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2011-03-17</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20.0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90.2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王琦</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银华</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10657">
                <a:tc vMerge="1">
                  <a:txBody>
                    <a:bodyPr/>
                    <a:lstStyle/>
                    <a:p>
                      <a:endParaRPr lang="zh-CN" altLang="en-US"/>
                    </a:p>
                  </a:txBody>
                  <a:tcPr/>
                </a:tc>
                <a:tc>
                  <a:txBody>
                    <a:bodyPr/>
                    <a:lstStyle/>
                    <a:p>
                      <a:pPr algn="ctr" rtl="0" fontAlgn="ctr"/>
                      <a:r>
                        <a:rPr lang="zh-CN" altLang="en-US" sz="1200" b="0" i="0" u="none" strike="noStrike">
                          <a:solidFill>
                            <a:srgbClr val="000000"/>
                          </a:solidFill>
                          <a:effectLst/>
                          <a:latin typeface="Arial"/>
                        </a:rPr>
                        <a:t>成长</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ctr"/>
                      <a:r>
                        <a:rPr lang="zh-CN" altLang="en-US" sz="1200" b="0" i="0" u="none" strike="noStrike">
                          <a:solidFill>
                            <a:srgbClr val="000000"/>
                          </a:solidFill>
                          <a:effectLst/>
                          <a:latin typeface="Arial"/>
                        </a:rPr>
                        <a:t>信诚中证</a:t>
                      </a:r>
                      <a:r>
                        <a:rPr lang="en-US" altLang="zh-CN" sz="1200" b="0" i="0" u="none" strike="noStrike">
                          <a:solidFill>
                            <a:srgbClr val="000000"/>
                          </a:solidFill>
                          <a:effectLst/>
                          <a:latin typeface="仿宋_GB2312"/>
                        </a:rPr>
                        <a:t>500</a:t>
                      </a:r>
                      <a:r>
                        <a:rPr lang="en-US" sz="1200" b="0" i="0" u="none" strike="noStrike">
                          <a:solidFill>
                            <a:srgbClr val="000000"/>
                          </a:solidFill>
                          <a:effectLst/>
                          <a:latin typeface="仿宋_GB2312"/>
                        </a:rPr>
                        <a:t>B</a:t>
                      </a:r>
                      <a:endParaRPr lang="en-US" sz="1200" b="0" i="0" u="none" strike="noStrike">
                        <a:solidFill>
                          <a:srgbClr val="000000"/>
                        </a:solidFill>
                        <a:effectLst/>
                        <a:latin typeface="Arial"/>
                      </a:endParaRP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-11.45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仿宋_GB2312"/>
                        </a:rPr>
                        <a:t>-53.70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US" altLang="zh-CN" sz="1200" b="0" i="0" u="none" strike="noStrike">
                          <a:solidFill>
                            <a:srgbClr val="000000"/>
                          </a:solidFill>
                          <a:effectLst/>
                          <a:latin typeface="仿宋_GB2312"/>
                        </a:rPr>
                        <a:t>2011-02-11</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仿宋_GB2312"/>
                        </a:rPr>
                        <a:t>2.6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仿宋_GB2312"/>
                        </a:rPr>
                        <a:t>92.8 </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吴雅楠</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dirty="0">
                          <a:solidFill>
                            <a:srgbClr val="000000"/>
                          </a:solidFill>
                          <a:effectLst/>
                          <a:latin typeface="Arial"/>
                        </a:rPr>
                        <a:t>信诚</a:t>
                      </a:r>
                    </a:p>
                  </a:txBody>
                  <a:tcPr marL="4827" marR="4827" marT="48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xmlns="" val="704887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950" y="260946"/>
            <a:ext cx="10174129" cy="1081920"/>
          </a:xfrm>
        </p:spPr>
        <p:txBody>
          <a:bodyPr/>
          <a:lstStyle/>
          <a:p>
            <a:r>
              <a:rPr lang="en-US" altLang="zh-CN" dirty="0" smtClean="0"/>
              <a:t>QDII</a:t>
            </a:r>
            <a:r>
              <a:rPr lang="zh-CN" altLang="en-US" dirty="0" smtClean="0"/>
              <a:t>基金投资策略</a:t>
            </a:r>
            <a:endParaRPr lang="zh-CN" altLang="en-US" dirty="0"/>
          </a:p>
        </p:txBody>
      </p:sp>
      <p:sp>
        <p:nvSpPr>
          <p:cNvPr id="11" name="TextBox 10"/>
          <p:cNvSpPr txBox="1"/>
          <p:nvPr/>
        </p:nvSpPr>
        <p:spPr>
          <a:xfrm>
            <a:off x="827758" y="1773114"/>
            <a:ext cx="9927181" cy="1084266"/>
          </a:xfrm>
          <a:prstGeom prst="rect">
            <a:avLst/>
          </a:prstGeom>
          <a:noFill/>
          <a:ln>
            <a:solidFill>
              <a:schemeClr val="accent1"/>
            </a:solidFill>
          </a:ln>
        </p:spPr>
        <p:txBody>
          <a:bodyPr wrap="square" lIns="113660" tIns="56830" rIns="113660" bIns="56830" rtlCol="0">
            <a:spAutoFit/>
          </a:bodyPr>
          <a:lstStyle/>
          <a:p>
            <a:pPr>
              <a:lnSpc>
                <a:spcPct val="150000"/>
              </a:lnSpc>
              <a:buClr>
                <a:srgbClr val="003399"/>
              </a:buClr>
              <a:buFont typeface="Wingdings" pitchFamily="2" charset="2"/>
              <a:buChar char="l"/>
            </a:pPr>
            <a:r>
              <a:rPr lang="en-US" altLang="zh-CN" b="1" dirty="0" smtClean="0">
                <a:solidFill>
                  <a:srgbClr val="003399"/>
                </a:solidFill>
                <a:latin typeface="仿宋_GB2312" pitchFamily="49" charset="-122"/>
                <a:ea typeface="仿宋_GB2312" pitchFamily="49" charset="-122"/>
              </a:rPr>
              <a:t>  </a:t>
            </a:r>
            <a:r>
              <a:rPr lang="zh-CN" altLang="en-US" sz="2000" dirty="0" smtClean="0">
                <a:latin typeface="仿宋_GB2312" pitchFamily="49" charset="-122"/>
                <a:ea typeface="仿宋_GB2312" pitchFamily="49" charset="-122"/>
              </a:rPr>
              <a:t>资源主题基金的阶段性投资机会  </a:t>
            </a:r>
            <a:endParaRPr lang="en-US" altLang="zh-CN" sz="2000" dirty="0" smtClean="0">
              <a:latin typeface="仿宋_GB2312" pitchFamily="49" charset="-122"/>
              <a:ea typeface="仿宋_GB2312" pitchFamily="49" charset="-122"/>
            </a:endParaRPr>
          </a:p>
          <a:p>
            <a:pPr>
              <a:lnSpc>
                <a:spcPct val="150000"/>
              </a:lnSpc>
              <a:buClr>
                <a:srgbClr val="003399"/>
              </a:buClr>
              <a:buFont typeface="Wingdings" pitchFamily="2" charset="2"/>
              <a:buChar char="l"/>
            </a:pPr>
            <a:r>
              <a:rPr lang="en-US" altLang="zh-CN" sz="2000" dirty="0" smtClean="0">
                <a:latin typeface="仿宋_GB2312" pitchFamily="49" charset="-122"/>
                <a:ea typeface="仿宋_GB2312" pitchFamily="49" charset="-122"/>
              </a:rPr>
              <a:t>  </a:t>
            </a:r>
            <a:r>
              <a:rPr lang="zh-CN" altLang="en-US" sz="2000" dirty="0" smtClean="0">
                <a:latin typeface="仿宋_GB2312" pitchFamily="49" charset="-122"/>
                <a:ea typeface="仿宋_GB2312" pitchFamily="49" charset="-122"/>
              </a:rPr>
              <a:t>美国房地产的中长期投资机会</a:t>
            </a:r>
            <a:endParaRPr lang="zh-CN" altLang="en-US" sz="2500" dirty="0">
              <a:latin typeface="仿宋_GB2312" pitchFamily="49" charset="-122"/>
              <a:ea typeface="仿宋_GB2312" pitchFamily="49" charset="-122"/>
            </a:endParaRPr>
          </a:p>
        </p:txBody>
      </p:sp>
      <p:sp>
        <p:nvSpPr>
          <p:cNvPr id="29" name="TextBox 28"/>
          <p:cNvSpPr txBox="1"/>
          <p:nvPr/>
        </p:nvSpPr>
        <p:spPr>
          <a:xfrm>
            <a:off x="1331814" y="3429298"/>
            <a:ext cx="8001056" cy="430887"/>
          </a:xfrm>
          <a:prstGeom prst="rect">
            <a:avLst/>
          </a:prstGeom>
          <a:noFill/>
        </p:spPr>
        <p:txBody>
          <a:bodyPr wrap="square" rtlCol="0">
            <a:spAutoFit/>
          </a:bodyPr>
          <a:lstStyle/>
          <a:p>
            <a:pPr algn="ctr"/>
            <a:r>
              <a:rPr lang="en-US" altLang="zh-CN" b="1" dirty="0" smtClean="0">
                <a:solidFill>
                  <a:srgbClr val="003399"/>
                </a:solidFill>
                <a:latin typeface="仿宋_GB2312" pitchFamily="49" charset="-122"/>
                <a:ea typeface="仿宋_GB2312" pitchFamily="49" charset="-122"/>
              </a:rPr>
              <a:t>QDII</a:t>
            </a:r>
            <a:r>
              <a:rPr lang="zh-CN" altLang="en-US" b="1" dirty="0" smtClean="0">
                <a:solidFill>
                  <a:srgbClr val="003399"/>
                </a:solidFill>
                <a:latin typeface="仿宋_GB2312" pitchFamily="49" charset="-122"/>
                <a:ea typeface="仿宋_GB2312" pitchFamily="49" charset="-122"/>
              </a:rPr>
              <a:t>推荐基金基本情况</a:t>
            </a:r>
            <a:endParaRPr lang="zh-CN" altLang="en-US" b="1" dirty="0">
              <a:solidFill>
                <a:srgbClr val="003399"/>
              </a:solidFill>
              <a:latin typeface="仿宋_GB2312" pitchFamily="49" charset="-122"/>
              <a:ea typeface="仿宋_GB2312" pitchFamily="49" charset="-122"/>
            </a:endParaRPr>
          </a:p>
        </p:txBody>
      </p:sp>
      <p:sp>
        <p:nvSpPr>
          <p:cNvPr id="30" name="矩形 29"/>
          <p:cNvSpPr/>
          <p:nvPr/>
        </p:nvSpPr>
        <p:spPr>
          <a:xfrm>
            <a:off x="7884542" y="7749778"/>
            <a:ext cx="2922585"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a:t>
            </a:r>
            <a:endParaRPr lang="zh-CN" altLang="en-US" sz="1400" dirty="0">
              <a:latin typeface="仿宋_GB2312" pitchFamily="49" charset="-122"/>
              <a:ea typeface="仿宋_GB2312" pitchFamily="49" charset="-122"/>
            </a:endParaRPr>
          </a:p>
        </p:txBody>
      </p:sp>
      <p:sp>
        <p:nvSpPr>
          <p:cNvPr id="7" name="灯片编号占位符 6"/>
          <p:cNvSpPr>
            <a:spLocks noGrp="1"/>
          </p:cNvSpPr>
          <p:nvPr>
            <p:ph type="sldNum" sz="quarter" idx="12"/>
          </p:nvPr>
        </p:nvSpPr>
        <p:spPr/>
        <p:txBody>
          <a:bodyPr/>
          <a:lstStyle/>
          <a:p>
            <a:fld id="{28D0B990-E398-4D49-9CD2-BA6F246F8330}" type="slidenum">
              <a:rPr lang="zh-CN" altLang="en-US" smtClean="0"/>
              <a:pPr/>
              <a:t>23</a:t>
            </a:fld>
            <a:endParaRPr lang="zh-CN" altLang="en-US"/>
          </a:p>
        </p:txBody>
      </p:sp>
      <p:graphicFrame>
        <p:nvGraphicFramePr>
          <p:cNvPr id="8" name="表格 7"/>
          <p:cNvGraphicFramePr>
            <a:graphicFrameLocks noGrp="1"/>
          </p:cNvGraphicFramePr>
          <p:nvPr>
            <p:extLst>
              <p:ext uri="{D42A27DB-BD31-4B8C-83A1-F6EECF244321}">
                <p14:modId xmlns:p14="http://schemas.microsoft.com/office/powerpoint/2010/main" xmlns="" val="867857968"/>
              </p:ext>
            </p:extLst>
          </p:nvPr>
        </p:nvGraphicFramePr>
        <p:xfrm>
          <a:off x="827758" y="4005362"/>
          <a:ext cx="9433047" cy="3521964"/>
        </p:xfrm>
        <a:graphic>
          <a:graphicData uri="http://schemas.openxmlformats.org/drawingml/2006/table">
            <a:tbl>
              <a:tblPr firstRow="1" firstCol="1" bandRow="1">
                <a:tableStyleId>{5C22544A-7EE6-4342-B048-85BDC9FD1C3A}</a:tableStyleId>
              </a:tblPr>
              <a:tblGrid>
                <a:gridCol w="1297221"/>
                <a:gridCol w="987015"/>
                <a:gridCol w="846014"/>
                <a:gridCol w="1099816"/>
                <a:gridCol w="5202981"/>
              </a:tblGrid>
              <a:tr h="417904">
                <a:tc>
                  <a:txBody>
                    <a:bodyPr/>
                    <a:lstStyle/>
                    <a:p>
                      <a:pPr algn="l" fontAlgn="ctr"/>
                      <a:r>
                        <a:rPr lang="zh-CN" altLang="en-US" sz="1200" u="none" strike="noStrike" dirty="0"/>
                        <a:t>证券简称 </a:t>
                      </a:r>
                      <a:endParaRPr lang="zh-CN" altLang="en-US" sz="1200" b="1" i="0" u="none" strike="noStrike" dirty="0">
                        <a:solidFill>
                          <a:srgbClr val="FFFFFF"/>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基金成立日 </a:t>
                      </a:r>
                      <a:endParaRPr lang="zh-CN" altLang="en-US" sz="1200" b="1" i="0" u="none" strike="noStrike">
                        <a:solidFill>
                          <a:srgbClr val="FFFFFF"/>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基金份额 </a:t>
                      </a:r>
                      <a:endParaRPr lang="zh-CN" altLang="en-US" sz="1200" b="1" i="0" u="none" strike="noStrike">
                        <a:solidFill>
                          <a:srgbClr val="FFFFFF"/>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基金经理 </a:t>
                      </a:r>
                      <a:endParaRPr lang="zh-CN" altLang="en-US" sz="1200" b="1" i="0" u="none" strike="noStrike">
                        <a:solidFill>
                          <a:srgbClr val="FFFFFF"/>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业绩比较基准 </a:t>
                      </a:r>
                      <a:endParaRPr lang="zh-CN" altLang="en-US" sz="1200" b="1" i="0" u="none" strike="noStrike">
                        <a:solidFill>
                          <a:srgbClr val="FFFFFF"/>
                        </a:solidFill>
                        <a:latin typeface="仿宋_GB2312" pitchFamily="49" charset="-122"/>
                        <a:ea typeface="仿宋_GB2312" pitchFamily="49" charset="-122"/>
                      </a:endParaRPr>
                    </a:p>
                  </a:txBody>
                  <a:tcPr marL="8449" marR="8449" marT="8449" marB="0" anchor="ctr"/>
                </a:tc>
              </a:tr>
              <a:tr h="446191">
                <a:tc>
                  <a:txBody>
                    <a:bodyPr/>
                    <a:lstStyle/>
                    <a:p>
                      <a:pPr algn="l" fontAlgn="ctr"/>
                      <a:r>
                        <a:rPr lang="zh-CN" altLang="en-US" sz="1200" b="1" i="0" u="none" strike="noStrike" dirty="0" smtClean="0">
                          <a:solidFill>
                            <a:schemeClr val="bg1"/>
                          </a:solidFill>
                          <a:latin typeface="仿宋_GB2312" pitchFamily="49" charset="-122"/>
                          <a:ea typeface="仿宋_GB2312" pitchFamily="49" charset="-122"/>
                        </a:rPr>
                        <a:t>博时标普</a:t>
                      </a:r>
                      <a:r>
                        <a:rPr lang="en-US" altLang="zh-CN" sz="1200" b="1" i="0" u="none" strike="noStrike" dirty="0" smtClean="0">
                          <a:solidFill>
                            <a:schemeClr val="bg1"/>
                          </a:solidFill>
                          <a:latin typeface="仿宋_GB2312" pitchFamily="49" charset="-122"/>
                          <a:ea typeface="仿宋_GB2312" pitchFamily="49" charset="-122"/>
                        </a:rPr>
                        <a:t>500</a:t>
                      </a:r>
                      <a:endParaRPr lang="zh-CN" altLang="en-US" sz="1200" b="1" i="0" u="none" strike="noStrike" dirty="0">
                        <a:solidFill>
                          <a:schemeClr val="bg1"/>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b="0" i="0" u="none" strike="noStrike" dirty="0" smtClean="0">
                          <a:solidFill>
                            <a:srgbClr val="000000"/>
                          </a:solidFill>
                          <a:latin typeface="仿宋_GB2312" pitchFamily="49" charset="-122"/>
                          <a:ea typeface="仿宋_GB2312" pitchFamily="49" charset="-122"/>
                        </a:rPr>
                        <a:t>2012-6-14</a:t>
                      </a:r>
                      <a:endParaRPr lang="en-US" altLang="zh-CN" sz="1200" b="0" i="0" u="none" strike="noStrike" dirty="0">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b="0" i="0" u="none" strike="noStrike" dirty="0" smtClean="0">
                          <a:solidFill>
                            <a:srgbClr val="000000"/>
                          </a:solidFill>
                          <a:latin typeface="仿宋_GB2312" pitchFamily="49" charset="-122"/>
                          <a:ea typeface="仿宋_GB2312" pitchFamily="49" charset="-122"/>
                        </a:rPr>
                        <a:t>3.10</a:t>
                      </a:r>
                      <a:endParaRPr lang="en-US" altLang="zh-CN" sz="1200" b="0" i="0" u="none" strike="noStrike" dirty="0">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b="0" i="0" u="none" strike="noStrike" dirty="0" smtClean="0">
                          <a:solidFill>
                            <a:srgbClr val="000000"/>
                          </a:solidFill>
                          <a:latin typeface="仿宋_GB2312" pitchFamily="49" charset="-122"/>
                          <a:ea typeface="仿宋_GB2312" pitchFamily="49" charset="-122"/>
                        </a:rPr>
                        <a:t>王政</a:t>
                      </a:r>
                      <a:endParaRPr lang="zh-CN" altLang="en-US" sz="1200" b="0" i="0" u="none" strike="noStrike" dirty="0">
                        <a:solidFill>
                          <a:srgbClr val="000000"/>
                        </a:solidFill>
                        <a:latin typeface="仿宋_GB2312" pitchFamily="49" charset="-122"/>
                        <a:ea typeface="仿宋_GB2312" pitchFamily="49" charset="-122"/>
                      </a:endParaRPr>
                    </a:p>
                  </a:txBody>
                  <a:tcPr marL="8449" marR="8449" marT="8449" marB="0" anchor="ctr"/>
                </a:tc>
                <a:tc>
                  <a:txBody>
                    <a:bodyPr/>
                    <a:lstStyle/>
                    <a:p>
                      <a:pPr marL="0" marR="0" indent="0" algn="l" defTabSz="1136599" rtl="0" eaLnBrk="1" fontAlgn="ctr" latinLnBrk="0" hangingPunct="1">
                        <a:lnSpc>
                          <a:spcPct val="100000"/>
                        </a:lnSpc>
                        <a:spcBef>
                          <a:spcPts val="0"/>
                        </a:spcBef>
                        <a:spcAft>
                          <a:spcPts val="0"/>
                        </a:spcAft>
                        <a:buClrTx/>
                        <a:buSzTx/>
                        <a:buFontTx/>
                        <a:buNone/>
                        <a:tabLst/>
                        <a:defRPr/>
                      </a:pPr>
                      <a:r>
                        <a:rPr lang="zh-CN" altLang="en-US" sz="1200" dirty="0" smtClean="0"/>
                        <a:t>标普</a:t>
                      </a:r>
                      <a:r>
                        <a:rPr lang="en-US" altLang="zh-CN" sz="1200" dirty="0" smtClean="0"/>
                        <a:t>500</a:t>
                      </a:r>
                      <a:r>
                        <a:rPr lang="zh-CN" altLang="en-US" sz="1200" dirty="0" smtClean="0"/>
                        <a:t>净总收益指数</a:t>
                      </a:r>
                      <a:r>
                        <a:rPr lang="en-US" altLang="zh-CN" sz="1200" dirty="0" smtClean="0"/>
                        <a:t>(S&amp;P 500 Index(Net TR))</a:t>
                      </a:r>
                      <a:r>
                        <a:rPr lang="zh-CN" altLang="en-US" sz="1200" dirty="0" smtClean="0"/>
                        <a:t>收益率</a:t>
                      </a:r>
                    </a:p>
                    <a:p>
                      <a:pPr algn="l" fontAlgn="ctr"/>
                      <a:endParaRPr lang="en-US" altLang="zh-CN" sz="1200" b="0" i="0" u="none" strike="noStrike" dirty="0">
                        <a:solidFill>
                          <a:srgbClr val="000000"/>
                        </a:solidFill>
                        <a:latin typeface="仿宋_GB2312" pitchFamily="49" charset="-122"/>
                        <a:ea typeface="仿宋_GB2312" pitchFamily="49" charset="-122"/>
                      </a:endParaRPr>
                    </a:p>
                  </a:txBody>
                  <a:tcPr marL="8449" marR="8449" marT="8449" marB="0" anchor="ctr"/>
                </a:tc>
              </a:tr>
              <a:tr h="417904">
                <a:tc>
                  <a:txBody>
                    <a:bodyPr/>
                    <a:lstStyle/>
                    <a:p>
                      <a:pPr algn="l" fontAlgn="ctr"/>
                      <a:r>
                        <a:rPr lang="zh-CN" altLang="en-US" sz="1200" u="none" strike="noStrike"/>
                        <a:t>易方达黄金主题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2011-5-6</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dirty="0"/>
                        <a:t>11.25</a:t>
                      </a:r>
                      <a:endParaRPr lang="en-US" altLang="zh-CN" sz="1200" b="0" i="0" u="none" strike="noStrike" dirty="0">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张小刚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dirty="0"/>
                        <a:t>伦敦黄金市场下午定盘价计价的国际现货黄金</a:t>
                      </a:r>
                      <a:r>
                        <a:rPr lang="en-US" altLang="zh-CN" sz="1200" u="none" strike="noStrike" dirty="0"/>
                        <a:t>(</a:t>
                      </a:r>
                      <a:r>
                        <a:rPr lang="zh-CN" altLang="en-US" sz="1200" u="none" strike="noStrike" dirty="0"/>
                        <a:t>经汇率折算</a:t>
                      </a:r>
                      <a:r>
                        <a:rPr lang="en-US" altLang="zh-CN" sz="1200" u="none" strike="noStrike" dirty="0"/>
                        <a:t>)</a:t>
                      </a:r>
                      <a:r>
                        <a:rPr lang="zh-CN" altLang="en-US" sz="1200" u="none" strike="noStrike" dirty="0"/>
                        <a:t> </a:t>
                      </a:r>
                      <a:endParaRPr lang="zh-CN" altLang="en-US" sz="1200" b="0" i="0" u="none" strike="noStrike" dirty="0">
                        <a:solidFill>
                          <a:srgbClr val="000000"/>
                        </a:solidFill>
                        <a:latin typeface="仿宋_GB2312" pitchFamily="49" charset="-122"/>
                        <a:ea typeface="仿宋_GB2312" pitchFamily="49" charset="-122"/>
                      </a:endParaRPr>
                    </a:p>
                  </a:txBody>
                  <a:tcPr marL="8449" marR="8449" marT="8449" marB="0" anchor="ctr"/>
                </a:tc>
              </a:tr>
              <a:tr h="417904">
                <a:tc>
                  <a:txBody>
                    <a:bodyPr/>
                    <a:lstStyle/>
                    <a:p>
                      <a:pPr algn="l" fontAlgn="ctr"/>
                      <a:r>
                        <a:rPr lang="zh-CN" altLang="en-US" sz="1200" u="none" strike="noStrike"/>
                        <a:t>华宝兴业标普油气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2011-9-29</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3.73</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尤柏年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dirty="0"/>
                        <a:t>标普石油天然气上游股票指数</a:t>
                      </a:r>
                      <a:r>
                        <a:rPr lang="en-US" altLang="zh-CN" sz="1200" u="none" strike="noStrike" dirty="0"/>
                        <a:t>(</a:t>
                      </a:r>
                      <a:r>
                        <a:rPr lang="zh-CN" altLang="en-US" sz="1200" u="none" strike="noStrike" dirty="0"/>
                        <a:t>全收益指数</a:t>
                      </a:r>
                      <a:r>
                        <a:rPr lang="en-US" altLang="zh-CN" sz="1200" u="none" strike="noStrike" dirty="0"/>
                        <a:t>)</a:t>
                      </a:r>
                      <a:r>
                        <a:rPr lang="zh-CN" altLang="en-US" sz="1200" u="none" strike="noStrike" dirty="0"/>
                        <a:t> </a:t>
                      </a:r>
                      <a:endParaRPr lang="zh-CN" altLang="en-US" sz="1200" b="0" i="0" u="none" strike="noStrike" dirty="0">
                        <a:solidFill>
                          <a:srgbClr val="000000"/>
                        </a:solidFill>
                        <a:latin typeface="仿宋_GB2312" pitchFamily="49" charset="-122"/>
                        <a:ea typeface="仿宋_GB2312" pitchFamily="49" charset="-122"/>
                      </a:endParaRPr>
                    </a:p>
                  </a:txBody>
                  <a:tcPr marL="8449" marR="8449" marT="8449" marB="0" anchor="ctr"/>
                </a:tc>
              </a:tr>
              <a:tr h="417904">
                <a:tc>
                  <a:txBody>
                    <a:bodyPr/>
                    <a:lstStyle/>
                    <a:p>
                      <a:pPr algn="l" fontAlgn="ctr"/>
                      <a:r>
                        <a:rPr lang="zh-CN" altLang="en-US" sz="1200" u="none" strike="noStrike"/>
                        <a:t>诺安油气能源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2011-9-27</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9.51</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梅律吾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dirty="0"/>
                        <a:t>标普能源行业指数</a:t>
                      </a:r>
                      <a:r>
                        <a:rPr lang="en-US" altLang="zh-CN" sz="1200" u="none" strike="noStrike" dirty="0"/>
                        <a:t>(</a:t>
                      </a:r>
                      <a:r>
                        <a:rPr lang="zh-CN" altLang="en-US" sz="1200" u="none" strike="noStrike" dirty="0"/>
                        <a:t>净收益</a:t>
                      </a:r>
                      <a:r>
                        <a:rPr lang="en-US" altLang="zh-CN" sz="1200" u="none" strike="noStrike" dirty="0"/>
                        <a:t>)(</a:t>
                      </a:r>
                      <a:r>
                        <a:rPr lang="en-US" sz="1200" u="none" strike="noStrike" dirty="0"/>
                        <a:t>S&amp;P 500 Energy Sector Index(NTR)) </a:t>
                      </a:r>
                      <a:endParaRPr lang="en-US" sz="1200" b="0" i="0" u="none" strike="noStrike" dirty="0">
                        <a:solidFill>
                          <a:srgbClr val="000000"/>
                        </a:solidFill>
                        <a:latin typeface="仿宋_GB2312" pitchFamily="49" charset="-122"/>
                        <a:ea typeface="仿宋_GB2312" pitchFamily="49" charset="-122"/>
                      </a:endParaRPr>
                    </a:p>
                  </a:txBody>
                  <a:tcPr marL="8449" marR="8449" marT="8449" marB="0" anchor="ctr"/>
                </a:tc>
              </a:tr>
              <a:tr h="417904">
                <a:tc>
                  <a:txBody>
                    <a:bodyPr/>
                    <a:lstStyle/>
                    <a:p>
                      <a:pPr algn="l" fontAlgn="ctr"/>
                      <a:r>
                        <a:rPr lang="zh-CN" altLang="en-US" sz="1200" u="none" strike="noStrike"/>
                        <a:t>广发标普全球农业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2011-6-28</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3.83</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邱炜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dirty="0"/>
                        <a:t>标普全球农业指数</a:t>
                      </a:r>
                      <a:r>
                        <a:rPr lang="en-US" altLang="zh-CN" sz="1200" u="none" strike="noStrike" dirty="0"/>
                        <a:t>(</a:t>
                      </a:r>
                      <a:r>
                        <a:rPr lang="en-US" sz="1200" u="none" strike="noStrike" dirty="0"/>
                        <a:t>S&amp;P Global Agribusiness Index) </a:t>
                      </a:r>
                      <a:endParaRPr lang="en-US" sz="1200" b="0" i="0" u="none" strike="noStrike" dirty="0">
                        <a:solidFill>
                          <a:srgbClr val="000000"/>
                        </a:solidFill>
                        <a:latin typeface="仿宋_GB2312" pitchFamily="49" charset="-122"/>
                        <a:ea typeface="仿宋_GB2312" pitchFamily="49" charset="-122"/>
                      </a:endParaRPr>
                    </a:p>
                  </a:txBody>
                  <a:tcPr marL="8449" marR="8449" marT="8449" marB="0" anchor="ctr"/>
                </a:tc>
              </a:tr>
              <a:tr h="417904">
                <a:tc>
                  <a:txBody>
                    <a:bodyPr/>
                    <a:lstStyle/>
                    <a:p>
                      <a:pPr algn="l" fontAlgn="ctr"/>
                      <a:r>
                        <a:rPr lang="zh-CN" altLang="en-US" sz="1200" u="none" strike="noStrike"/>
                        <a:t>诺安全球黄金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2011-1-13</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13.56</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宋青</a:t>
                      </a:r>
                      <a:r>
                        <a:rPr lang="en-US" altLang="zh-CN" sz="1200" u="none" strike="noStrike"/>
                        <a:t>,</a:t>
                      </a:r>
                      <a:r>
                        <a:rPr lang="zh-CN" altLang="en-US" sz="1200" u="none" strike="noStrike"/>
                        <a:t>梅律吾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dirty="0"/>
                        <a:t>伦敦金价格折成人民币后的收益率 </a:t>
                      </a:r>
                      <a:endParaRPr lang="zh-CN" altLang="en-US" sz="1200" b="0" i="0" u="none" strike="noStrike" dirty="0">
                        <a:solidFill>
                          <a:srgbClr val="000000"/>
                        </a:solidFill>
                        <a:latin typeface="仿宋_GB2312" pitchFamily="49" charset="-122"/>
                        <a:ea typeface="仿宋_GB2312" pitchFamily="49" charset="-122"/>
                      </a:endParaRPr>
                    </a:p>
                  </a:txBody>
                  <a:tcPr marL="8449" marR="8449" marT="8449" marB="0" anchor="ctr"/>
                </a:tc>
              </a:tr>
              <a:tr h="568349">
                <a:tc>
                  <a:txBody>
                    <a:bodyPr/>
                    <a:lstStyle/>
                    <a:p>
                      <a:pPr algn="l" fontAlgn="ctr"/>
                      <a:r>
                        <a:rPr lang="zh-CN" altLang="en-US" sz="1200" u="none" strike="noStrike"/>
                        <a:t>招商全球资源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2010-3-25</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r" fontAlgn="ctr"/>
                      <a:r>
                        <a:rPr lang="en-US" altLang="zh-CN" sz="1200" u="none" strike="noStrike"/>
                        <a:t>1.76</a:t>
                      </a:r>
                      <a:endParaRPr lang="en-US" altLang="zh-CN"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a:t>牛若磊 </a:t>
                      </a:r>
                      <a:endParaRPr lang="zh-CN" altLang="en-US" sz="1200" b="0" i="0" u="none" strike="noStrike">
                        <a:solidFill>
                          <a:srgbClr val="000000"/>
                        </a:solidFill>
                        <a:latin typeface="仿宋_GB2312" pitchFamily="49" charset="-122"/>
                        <a:ea typeface="仿宋_GB2312" pitchFamily="49" charset="-122"/>
                      </a:endParaRPr>
                    </a:p>
                  </a:txBody>
                  <a:tcPr marL="8449" marR="8449" marT="8449" marB="0" anchor="ctr"/>
                </a:tc>
                <a:tc>
                  <a:txBody>
                    <a:bodyPr/>
                    <a:lstStyle/>
                    <a:p>
                      <a:pPr algn="l" fontAlgn="ctr"/>
                      <a:r>
                        <a:rPr lang="zh-CN" altLang="en-US" sz="1200" u="none" strike="noStrike" dirty="0"/>
                        <a:t>摩根斯坦利世界材料指数</a:t>
                      </a:r>
                      <a:r>
                        <a:rPr lang="en-US" altLang="zh-CN" sz="1200" u="none" strike="noStrike" dirty="0"/>
                        <a:t>(</a:t>
                      </a:r>
                      <a:r>
                        <a:rPr lang="en-US" sz="1200" u="none" strike="noStrike" dirty="0"/>
                        <a:t>MSCI World Material Index)*75%+</a:t>
                      </a:r>
                      <a:r>
                        <a:rPr lang="zh-CN" altLang="en-US" sz="1200" u="none" strike="noStrike" dirty="0"/>
                        <a:t>摩根斯坦利世界能源指数</a:t>
                      </a:r>
                      <a:r>
                        <a:rPr lang="en-US" altLang="zh-CN" sz="1200" u="none" strike="noStrike" dirty="0"/>
                        <a:t>(</a:t>
                      </a:r>
                      <a:r>
                        <a:rPr lang="en-US" sz="1200" u="none" strike="noStrike" dirty="0"/>
                        <a:t>MSCI World Energy Index)*25% </a:t>
                      </a:r>
                      <a:endParaRPr lang="en-US" sz="1200" b="0" i="0" u="none" strike="noStrike" dirty="0">
                        <a:solidFill>
                          <a:srgbClr val="000000"/>
                        </a:solidFill>
                        <a:latin typeface="仿宋_GB2312" pitchFamily="49" charset="-122"/>
                        <a:ea typeface="仿宋_GB2312" pitchFamily="49" charset="-122"/>
                      </a:endParaRPr>
                    </a:p>
                  </a:txBody>
                  <a:tcPr marL="8449" marR="8449" marT="8449" marB="0"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价值新维度</a:t>
            </a:r>
            <a:r>
              <a:rPr lang="en-US" altLang="zh-CN" dirty="0" smtClean="0"/>
              <a:t>—RETIs</a:t>
            </a:r>
            <a:r>
              <a:rPr lang="zh-CN" altLang="en-US" dirty="0" smtClean="0"/>
              <a:t>（房地产信托基金）投资摘要</a:t>
            </a:r>
            <a:endParaRPr lang="zh-CN" altLang="en-US" dirty="0"/>
          </a:p>
        </p:txBody>
      </p:sp>
      <p:sp>
        <p:nvSpPr>
          <p:cNvPr id="3" name="TextBox 2"/>
          <p:cNvSpPr txBox="1"/>
          <p:nvPr/>
        </p:nvSpPr>
        <p:spPr>
          <a:xfrm>
            <a:off x="611734" y="1413074"/>
            <a:ext cx="10153128" cy="5170646"/>
          </a:xfrm>
          <a:prstGeom prst="rect">
            <a:avLst/>
          </a:prstGeom>
          <a:noFill/>
        </p:spPr>
        <p:txBody>
          <a:bodyPr wrap="square" rtlCol="0">
            <a:spAutoFit/>
          </a:bodyPr>
          <a:lstStyle/>
          <a:p>
            <a:r>
              <a:rPr lang="en-US" altLang="zh-CN" dirty="0" smtClean="0">
                <a:latin typeface="仿宋" pitchFamily="49" charset="-122"/>
                <a:ea typeface="仿宋" pitchFamily="49" charset="-122"/>
              </a:rPr>
              <a:t>REITs</a:t>
            </a:r>
            <a:r>
              <a:rPr lang="zh-CN" altLang="zh-CN" dirty="0" smtClean="0">
                <a:latin typeface="仿宋" pitchFamily="49" charset="-122"/>
                <a:ea typeface="仿宋" pitchFamily="49" charset="-122"/>
              </a:rPr>
              <a:t>（</a:t>
            </a:r>
            <a:r>
              <a:rPr lang="en-US" altLang="zh-CN" dirty="0" smtClean="0">
                <a:latin typeface="仿宋" pitchFamily="49" charset="-122"/>
                <a:ea typeface="仿宋" pitchFamily="49" charset="-122"/>
              </a:rPr>
              <a:t>Real Estate Investment Trusts</a:t>
            </a:r>
            <a:r>
              <a:rPr lang="zh-CN" altLang="zh-CN" dirty="0" smtClean="0">
                <a:latin typeface="仿宋" pitchFamily="49" charset="-122"/>
                <a:ea typeface="仿宋" pitchFamily="49" charset="-122"/>
              </a:rPr>
              <a:t>）即</a:t>
            </a:r>
            <a:r>
              <a:rPr lang="zh-CN" altLang="en-US" dirty="0" smtClean="0">
                <a:latin typeface="仿宋" pitchFamily="49" charset="-122"/>
                <a:ea typeface="仿宋" pitchFamily="49" charset="-122"/>
              </a:rPr>
              <a:t>房地产投资信托基金</a:t>
            </a:r>
            <a:r>
              <a:rPr lang="zh-CN" altLang="zh-CN" dirty="0" smtClean="0">
                <a:latin typeface="仿宋" pitchFamily="49" charset="-122"/>
                <a:ea typeface="仿宋" pitchFamily="49" charset="-122"/>
              </a:rPr>
              <a:t>。其实际上是一种证券化的产业</a:t>
            </a:r>
            <a:r>
              <a:rPr lang="zh-CN" altLang="en-US" dirty="0" smtClean="0">
                <a:latin typeface="仿宋" pitchFamily="49" charset="-122"/>
                <a:ea typeface="仿宋" pitchFamily="49" charset="-122"/>
              </a:rPr>
              <a:t>投资基金</a:t>
            </a:r>
            <a:r>
              <a:rPr lang="zh-CN" altLang="zh-CN" dirty="0" smtClean="0">
                <a:latin typeface="仿宋" pitchFamily="49" charset="-122"/>
                <a:ea typeface="仿宋" pitchFamily="49" charset="-122"/>
              </a:rPr>
              <a:t>，是一种以发行收益凭证的方式汇集特定多数投资者的</a:t>
            </a:r>
            <a:r>
              <a:rPr lang="en-US" altLang="zh-CN" dirty="0" err="1" smtClean="0">
                <a:latin typeface="仿宋" pitchFamily="49" charset="-122"/>
                <a:ea typeface="仿宋" pitchFamily="49" charset="-122"/>
              </a:rPr>
              <a:t>资金</a:t>
            </a:r>
            <a:r>
              <a:rPr lang="zh-CN" altLang="zh-CN" dirty="0" smtClean="0">
                <a:latin typeface="仿宋" pitchFamily="49" charset="-122"/>
                <a:ea typeface="仿宋" pitchFamily="49" charset="-122"/>
              </a:rPr>
              <a:t>，由专门机构经营管理，通过多元化的投资，选择不同地区、不同类型的房地产</a:t>
            </a:r>
            <a:r>
              <a:rPr lang="en-US" altLang="zh-CN" dirty="0" err="1" smtClean="0">
                <a:latin typeface="仿宋" pitchFamily="49" charset="-122"/>
                <a:ea typeface="仿宋" pitchFamily="49" charset="-122"/>
              </a:rPr>
              <a:t>项目</a:t>
            </a:r>
            <a:r>
              <a:rPr lang="zh-CN" altLang="zh-CN" dirty="0" smtClean="0">
                <a:latin typeface="仿宋" pitchFamily="49" charset="-122"/>
                <a:ea typeface="仿宋" pitchFamily="49" charset="-122"/>
              </a:rPr>
              <a:t>进行</a:t>
            </a:r>
            <a:r>
              <a:rPr lang="en-US" altLang="zh-CN" dirty="0" err="1" smtClean="0">
                <a:latin typeface="仿宋" pitchFamily="49" charset="-122"/>
                <a:ea typeface="仿宋" pitchFamily="49" charset="-122"/>
              </a:rPr>
              <a:t>投资组合</a:t>
            </a:r>
            <a:r>
              <a:rPr lang="zh-CN" altLang="zh-CN" dirty="0" smtClean="0">
                <a:latin typeface="仿宋" pitchFamily="49" charset="-122"/>
                <a:ea typeface="仿宋" pitchFamily="49" charset="-122"/>
              </a:rPr>
              <a:t>，在有效降低风险的同时通过将出租不动产所产生的收入以</a:t>
            </a:r>
            <a:r>
              <a:rPr lang="en-US" altLang="zh-CN" dirty="0" err="1" smtClean="0">
                <a:latin typeface="仿宋" pitchFamily="49" charset="-122"/>
                <a:ea typeface="仿宋" pitchFamily="49" charset="-122"/>
              </a:rPr>
              <a:t>派息</a:t>
            </a:r>
            <a:r>
              <a:rPr lang="zh-CN" altLang="zh-CN" dirty="0" smtClean="0">
                <a:latin typeface="仿宋" pitchFamily="49" charset="-122"/>
                <a:ea typeface="仿宋" pitchFamily="49" charset="-122"/>
              </a:rPr>
              <a:t>的方式分配给股东，从而使投资人获取长期稳定的</a:t>
            </a:r>
            <a:r>
              <a:rPr lang="en-US" altLang="zh-CN" dirty="0" err="1" smtClean="0">
                <a:latin typeface="仿宋" pitchFamily="49" charset="-122"/>
                <a:ea typeface="仿宋" pitchFamily="49" charset="-122"/>
              </a:rPr>
              <a:t>投资收益</a:t>
            </a:r>
            <a:r>
              <a:rPr lang="zh-CN" altLang="zh-CN" dirty="0" smtClean="0">
                <a:latin typeface="仿宋" pitchFamily="49" charset="-122"/>
                <a:ea typeface="仿宋" pitchFamily="49" charset="-122"/>
              </a:rPr>
              <a:t>。在美国，</a:t>
            </a:r>
            <a:r>
              <a:rPr lang="en-US" altLang="zh-CN" dirty="0" smtClean="0">
                <a:latin typeface="仿宋" pitchFamily="49" charset="-122"/>
                <a:ea typeface="仿宋" pitchFamily="49" charset="-122"/>
              </a:rPr>
              <a:t>REITs</a:t>
            </a:r>
            <a:r>
              <a:rPr lang="zh-CN" altLang="zh-CN" dirty="0" smtClean="0">
                <a:latin typeface="仿宋" pitchFamily="49" charset="-122"/>
                <a:ea typeface="仿宋" pitchFamily="49" charset="-122"/>
              </a:rPr>
              <a:t>被誉为第四资产（除股票、债券和现金外</a:t>
            </a:r>
            <a:r>
              <a:rPr lang="en-US" altLang="zh-CN" dirty="0" smtClean="0">
                <a:latin typeface="仿宋" pitchFamily="49" charset="-122"/>
                <a:ea typeface="仿宋" pitchFamily="49" charset="-122"/>
              </a:rPr>
              <a:t>)</a:t>
            </a:r>
            <a:r>
              <a:rPr lang="zh-CN" altLang="zh-CN" dirty="0" smtClean="0">
                <a:latin typeface="仿宋" pitchFamily="49" charset="-122"/>
                <a:ea typeface="仿宋" pitchFamily="49" charset="-122"/>
              </a:rPr>
              <a:t>。 </a:t>
            </a:r>
            <a:endParaRPr lang="en-US" altLang="zh-CN" dirty="0" smtClean="0">
              <a:latin typeface="仿宋" pitchFamily="49" charset="-122"/>
              <a:ea typeface="仿宋" pitchFamily="49" charset="-122"/>
            </a:endParaRPr>
          </a:p>
          <a:p>
            <a:endParaRPr lang="en-US" altLang="zh-CN" dirty="0" smtClean="0">
              <a:latin typeface="仿宋" pitchFamily="49" charset="-122"/>
              <a:ea typeface="仿宋" pitchFamily="49" charset="-122"/>
            </a:endParaRPr>
          </a:p>
          <a:p>
            <a:endParaRPr lang="en-US" altLang="zh-CN" dirty="0" smtClean="0">
              <a:latin typeface="仿宋" pitchFamily="49" charset="-122"/>
              <a:ea typeface="仿宋" pitchFamily="49" charset="-122"/>
            </a:endParaRPr>
          </a:p>
          <a:p>
            <a:endParaRPr lang="en-US" altLang="zh-CN" dirty="0" smtClean="0">
              <a:latin typeface="仿宋" pitchFamily="49" charset="-122"/>
              <a:ea typeface="仿宋" pitchFamily="49" charset="-122"/>
            </a:endParaRPr>
          </a:p>
          <a:p>
            <a:endParaRPr lang="zh-CN" altLang="zh-CN" dirty="0" smtClean="0">
              <a:latin typeface="仿宋" pitchFamily="49" charset="-122"/>
              <a:ea typeface="仿宋" pitchFamily="49" charset="-122"/>
            </a:endParaRPr>
          </a:p>
          <a:p>
            <a:endParaRPr lang="en-US" altLang="zh-CN" dirty="0" smtClean="0">
              <a:latin typeface="仿宋" pitchFamily="49" charset="-122"/>
              <a:ea typeface="仿宋" pitchFamily="49" charset="-122"/>
            </a:endParaRPr>
          </a:p>
          <a:p>
            <a:endParaRPr lang="en-US" altLang="zh-CN" dirty="0" smtClean="0">
              <a:latin typeface="仿宋" pitchFamily="49" charset="-122"/>
              <a:ea typeface="仿宋" pitchFamily="49" charset="-122"/>
            </a:endParaRPr>
          </a:p>
          <a:p>
            <a:endParaRPr lang="en-US" altLang="zh-CN" dirty="0" smtClean="0">
              <a:latin typeface="仿宋" pitchFamily="49" charset="-122"/>
              <a:ea typeface="仿宋" pitchFamily="49" charset="-122"/>
            </a:endParaRPr>
          </a:p>
          <a:p>
            <a:endParaRPr lang="en-US" altLang="zh-CN" dirty="0" smtClean="0">
              <a:latin typeface="仿宋" pitchFamily="49" charset="-122"/>
              <a:ea typeface="仿宋" pitchFamily="49" charset="-122"/>
            </a:endParaRPr>
          </a:p>
          <a:p>
            <a:endParaRPr lang="zh-CN" altLang="en-US" dirty="0"/>
          </a:p>
        </p:txBody>
      </p:sp>
      <p:graphicFrame>
        <p:nvGraphicFramePr>
          <p:cNvPr id="5" name="图示 4"/>
          <p:cNvGraphicFramePr/>
          <p:nvPr/>
        </p:nvGraphicFramePr>
        <p:xfrm>
          <a:off x="2195910" y="3789338"/>
          <a:ext cx="5274310" cy="307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AutoShape 2"/>
          <p:cNvSpPr>
            <a:spLocks noChangeArrowheads="1"/>
          </p:cNvSpPr>
          <p:nvPr/>
        </p:nvSpPr>
        <p:spPr bwMode="auto">
          <a:xfrm>
            <a:off x="6732414" y="5517530"/>
            <a:ext cx="1800200" cy="1080120"/>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FFFF"/>
                </a:solidFill>
                <a:effectLst/>
                <a:latin typeface="仿宋" pitchFamily="49" charset="-122"/>
                <a:ea typeface="仿宋" pitchFamily="49" charset="-122"/>
                <a:cs typeface="宋体" pitchFamily="2" charset="-122"/>
              </a:rPr>
              <a:t>1.</a:t>
            </a:r>
            <a:r>
              <a:rPr kumimoji="0" lang="zh-CN" altLang="en-US" sz="1400" b="1" i="0" u="none" strike="noStrike" cap="none" normalizeH="0" baseline="0" dirty="0" smtClean="0">
                <a:ln>
                  <a:noFill/>
                </a:ln>
                <a:solidFill>
                  <a:srgbClr val="FFFFFF"/>
                </a:solidFill>
                <a:effectLst/>
                <a:latin typeface="仿宋" pitchFamily="49" charset="-122"/>
                <a:ea typeface="仿宋" pitchFamily="49" charset="-122"/>
                <a:cs typeface="宋体" pitchFamily="2" charset="-122"/>
              </a:rPr>
              <a:t>现金股利多</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FFFF"/>
                </a:solidFill>
                <a:effectLst/>
                <a:latin typeface="仿宋" pitchFamily="49" charset="-122"/>
                <a:ea typeface="仿宋" pitchFamily="49" charset="-122"/>
                <a:cs typeface="宋体" pitchFamily="2" charset="-122"/>
              </a:rPr>
              <a:t>2.</a:t>
            </a:r>
            <a:r>
              <a:rPr kumimoji="0" lang="zh-CN" altLang="en-US" sz="1400" b="1" i="0" u="none" strike="noStrike" cap="none" normalizeH="0" baseline="0" dirty="0" smtClean="0">
                <a:ln>
                  <a:noFill/>
                </a:ln>
                <a:solidFill>
                  <a:srgbClr val="FFFFFF"/>
                </a:solidFill>
                <a:effectLst/>
                <a:latin typeface="仿宋" pitchFamily="49" charset="-122"/>
                <a:ea typeface="仿宋" pitchFamily="49" charset="-122"/>
                <a:cs typeface="宋体" pitchFamily="2" charset="-122"/>
              </a:rPr>
              <a:t>收益率相较债    券更高</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FFFF"/>
                </a:solidFill>
                <a:effectLst/>
                <a:latin typeface="仿宋" pitchFamily="49" charset="-122"/>
                <a:ea typeface="仿宋" pitchFamily="49" charset="-122"/>
                <a:cs typeface="宋体" pitchFamily="2" charset="-122"/>
              </a:rPr>
              <a:t>3. </a:t>
            </a:r>
            <a:r>
              <a:rPr lang="zh-CN" altLang="en-US" sz="1400" b="1" dirty="0" smtClean="0">
                <a:solidFill>
                  <a:srgbClr val="FFFFFF"/>
                </a:solidFill>
                <a:latin typeface="仿宋" pitchFamily="49" charset="-122"/>
                <a:ea typeface="仿宋" pitchFamily="49" charset="-122"/>
                <a:cs typeface="宋体" pitchFamily="2" charset="-122"/>
              </a:rPr>
              <a:t>资产保值功能强</a:t>
            </a:r>
            <a:endParaRPr kumimoji="0" lang="zh-CN" sz="1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027" name="AutoShape 3"/>
          <p:cNvSpPr>
            <a:spLocks noChangeArrowheads="1"/>
          </p:cNvSpPr>
          <p:nvPr/>
        </p:nvSpPr>
        <p:spPr bwMode="auto">
          <a:xfrm>
            <a:off x="6228358" y="5949578"/>
            <a:ext cx="527050" cy="2206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RETIs</a:t>
            </a:r>
            <a:r>
              <a:rPr lang="zh-CN" altLang="en-US" dirty="0" smtClean="0"/>
              <a:t>的种类及其特性</a:t>
            </a:r>
            <a:endParaRPr lang="zh-CN" altLang="en-US" dirty="0"/>
          </a:p>
        </p:txBody>
      </p:sp>
      <p:graphicFrame>
        <p:nvGraphicFramePr>
          <p:cNvPr id="5" name="图示 4"/>
          <p:cNvGraphicFramePr/>
          <p:nvPr/>
        </p:nvGraphicFramePr>
        <p:xfrm>
          <a:off x="3420046" y="1341066"/>
          <a:ext cx="4104456"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表格 5"/>
          <p:cNvGraphicFramePr>
            <a:graphicFrameLocks noGrp="1"/>
          </p:cNvGraphicFramePr>
          <p:nvPr/>
        </p:nvGraphicFramePr>
        <p:xfrm>
          <a:off x="1907878" y="3861346"/>
          <a:ext cx="7056785" cy="2712311"/>
        </p:xfrm>
        <a:graphic>
          <a:graphicData uri="http://schemas.openxmlformats.org/drawingml/2006/table">
            <a:tbl>
              <a:tblPr/>
              <a:tblGrid>
                <a:gridCol w="1584176"/>
                <a:gridCol w="2378951"/>
                <a:gridCol w="2013537"/>
                <a:gridCol w="1080121"/>
              </a:tblGrid>
              <a:tr h="387473">
                <a:tc>
                  <a:txBody>
                    <a:bodyPr/>
                    <a:lstStyle/>
                    <a:p>
                      <a:pPr algn="ctr">
                        <a:lnSpc>
                          <a:spcPct val="150000"/>
                        </a:lnSpc>
                        <a:spcAft>
                          <a:spcPts val="0"/>
                        </a:spcAft>
                      </a:pPr>
                      <a:r>
                        <a:rPr lang="zh-CN" sz="1600" b="0" kern="0" dirty="0">
                          <a:latin typeface="Calibri"/>
                          <a:ea typeface="仿宋"/>
                          <a:cs typeface="宋体"/>
                        </a:rPr>
                        <a:t>投资特性</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solidFill>
                            <a:srgbClr val="FF0000"/>
                          </a:solidFill>
                          <a:latin typeface="Calibri"/>
                          <a:ea typeface="仿宋"/>
                          <a:cs typeface="宋体"/>
                        </a:rPr>
                        <a:t>权益型</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a:solidFill>
                            <a:srgbClr val="FF0000"/>
                          </a:solidFill>
                          <a:latin typeface="Calibri"/>
                          <a:ea typeface="仿宋"/>
                          <a:cs typeface="宋体"/>
                        </a:rPr>
                        <a:t>抵押型</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a:solidFill>
                            <a:srgbClr val="FF0000"/>
                          </a:solidFill>
                          <a:latin typeface="Calibri"/>
                          <a:ea typeface="仿宋"/>
                          <a:cs typeface="宋体"/>
                        </a:rPr>
                        <a:t>混合型</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473">
                <a:tc>
                  <a:txBody>
                    <a:bodyPr/>
                    <a:lstStyle/>
                    <a:p>
                      <a:pPr algn="ctr">
                        <a:lnSpc>
                          <a:spcPct val="150000"/>
                        </a:lnSpc>
                        <a:spcAft>
                          <a:spcPts val="0"/>
                        </a:spcAft>
                      </a:pPr>
                      <a:r>
                        <a:rPr lang="zh-CN" sz="1600" b="0" kern="0">
                          <a:latin typeface="Calibri"/>
                          <a:ea typeface="仿宋"/>
                          <a:cs typeface="宋体"/>
                        </a:rPr>
                        <a:t>投资业态</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直接参与房地产投资经营</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作为中介赚取利差</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a:latin typeface="Calibri"/>
                          <a:ea typeface="仿宋"/>
                          <a:cs typeface="宋体"/>
                        </a:rPr>
                        <a:t>二者混合</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473">
                <a:tc>
                  <a:txBody>
                    <a:bodyPr/>
                    <a:lstStyle/>
                    <a:p>
                      <a:pPr algn="ctr">
                        <a:lnSpc>
                          <a:spcPct val="150000"/>
                        </a:lnSpc>
                        <a:spcAft>
                          <a:spcPts val="0"/>
                        </a:spcAft>
                      </a:pPr>
                      <a:r>
                        <a:rPr lang="zh-CN" sz="1600" b="0" kern="0" dirty="0">
                          <a:latin typeface="Calibri"/>
                          <a:ea typeface="仿宋"/>
                          <a:cs typeface="宋体"/>
                        </a:rPr>
                        <a:t>投资标的</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房地产本身</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抵押债权及相关证券</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a:latin typeface="Calibri"/>
                          <a:ea typeface="仿宋"/>
                          <a:cs typeface="宋体"/>
                        </a:rPr>
                        <a:t>二者混合</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473">
                <a:tc>
                  <a:txBody>
                    <a:bodyPr/>
                    <a:lstStyle/>
                    <a:p>
                      <a:pPr algn="ctr">
                        <a:lnSpc>
                          <a:spcPct val="150000"/>
                        </a:lnSpc>
                        <a:spcAft>
                          <a:spcPts val="0"/>
                        </a:spcAft>
                      </a:pPr>
                      <a:r>
                        <a:rPr lang="zh-CN" sz="1600" b="0" kern="0">
                          <a:latin typeface="Calibri"/>
                          <a:ea typeface="仿宋"/>
                          <a:cs typeface="宋体"/>
                        </a:rPr>
                        <a:t>影响收益的主因</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a:latin typeface="Calibri"/>
                          <a:ea typeface="仿宋"/>
                          <a:cs typeface="宋体"/>
                        </a:rPr>
                        <a:t>房地产景气及经营业绩</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利率</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二者混合</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473">
                <a:tc>
                  <a:txBody>
                    <a:bodyPr/>
                    <a:lstStyle/>
                    <a:p>
                      <a:pPr algn="ctr">
                        <a:lnSpc>
                          <a:spcPct val="150000"/>
                        </a:lnSpc>
                        <a:spcAft>
                          <a:spcPts val="0"/>
                        </a:spcAft>
                      </a:pPr>
                      <a:r>
                        <a:rPr lang="zh-CN" sz="1600" b="0" kern="0">
                          <a:latin typeface="Calibri"/>
                          <a:ea typeface="仿宋"/>
                          <a:cs typeface="宋体"/>
                        </a:rPr>
                        <a:t>收益的稳定性</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a:latin typeface="Calibri"/>
                          <a:ea typeface="仿宋"/>
                          <a:cs typeface="宋体"/>
                        </a:rPr>
                        <a:t>较低</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较高</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中</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473">
                <a:tc>
                  <a:txBody>
                    <a:bodyPr/>
                    <a:lstStyle/>
                    <a:p>
                      <a:pPr algn="ctr">
                        <a:lnSpc>
                          <a:spcPct val="150000"/>
                        </a:lnSpc>
                        <a:spcAft>
                          <a:spcPts val="0"/>
                        </a:spcAft>
                      </a:pPr>
                      <a:r>
                        <a:rPr lang="zh-CN" sz="1600" b="0" kern="0">
                          <a:latin typeface="Calibri"/>
                          <a:ea typeface="仿宋"/>
                          <a:cs typeface="宋体"/>
                        </a:rPr>
                        <a:t>投资风险</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a:latin typeface="Calibri"/>
                          <a:ea typeface="仿宋"/>
                          <a:cs typeface="宋体"/>
                        </a:rPr>
                        <a:t>较高</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较低</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中</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473">
                <a:tc>
                  <a:txBody>
                    <a:bodyPr/>
                    <a:lstStyle/>
                    <a:p>
                      <a:pPr algn="ctr">
                        <a:lnSpc>
                          <a:spcPct val="150000"/>
                        </a:lnSpc>
                        <a:spcAft>
                          <a:spcPts val="0"/>
                        </a:spcAft>
                      </a:pPr>
                      <a:r>
                        <a:rPr lang="zh-CN" sz="1600" b="0" kern="0">
                          <a:latin typeface="Calibri"/>
                          <a:ea typeface="仿宋"/>
                          <a:cs typeface="宋体"/>
                        </a:rPr>
                        <a:t>类似的投资标的</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a:latin typeface="Calibri"/>
                          <a:ea typeface="仿宋"/>
                          <a:cs typeface="宋体"/>
                        </a:rPr>
                        <a:t>股票</a:t>
                      </a:r>
                      <a:endParaRPr lang="zh-CN" sz="1600" b="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债权</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kern="0" dirty="0">
                          <a:latin typeface="Calibri"/>
                          <a:ea typeface="仿宋"/>
                          <a:cs typeface="宋体"/>
                        </a:rPr>
                        <a:t>二者混合</a:t>
                      </a:r>
                      <a:endParaRPr lang="zh-CN" sz="1600" b="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QE3</a:t>
            </a:r>
            <a:r>
              <a:rPr lang="zh-CN" altLang="en-US" dirty="0" smtClean="0"/>
              <a:t>助推美国楼市，</a:t>
            </a:r>
            <a:r>
              <a:rPr lang="en-US" altLang="zh-CN" dirty="0" smtClean="0"/>
              <a:t>REITs</a:t>
            </a:r>
            <a:r>
              <a:rPr lang="zh-CN" altLang="en-US" dirty="0" smtClean="0"/>
              <a:t>或迎来阶段性投资良机</a:t>
            </a:r>
            <a:endParaRPr lang="zh-CN" altLang="en-US" dirty="0"/>
          </a:p>
        </p:txBody>
      </p:sp>
      <p:sp>
        <p:nvSpPr>
          <p:cNvPr id="7" name="TextBox 6"/>
          <p:cNvSpPr txBox="1"/>
          <p:nvPr/>
        </p:nvSpPr>
        <p:spPr>
          <a:xfrm>
            <a:off x="611734" y="1341066"/>
            <a:ext cx="10081120" cy="2800767"/>
          </a:xfrm>
          <a:prstGeom prst="rect">
            <a:avLst/>
          </a:prstGeom>
          <a:noFill/>
        </p:spPr>
        <p:txBody>
          <a:bodyPr wrap="square" rtlCol="0">
            <a:spAutoFit/>
          </a:bodyPr>
          <a:lstStyle/>
          <a:p>
            <a:pPr fontAlgn="ctr"/>
            <a:r>
              <a:rPr lang="zh-CN" altLang="zh-CN" dirty="0" smtClean="0">
                <a:latin typeface="仿宋" pitchFamily="49" charset="-122"/>
                <a:ea typeface="仿宋" pitchFamily="49" charset="-122"/>
              </a:rPr>
              <a:t>与</a:t>
            </a:r>
            <a:r>
              <a:rPr lang="en-US" altLang="zh-CN" dirty="0" smtClean="0">
                <a:latin typeface="仿宋" pitchFamily="49" charset="-122"/>
                <a:ea typeface="仿宋" pitchFamily="49" charset="-122"/>
              </a:rPr>
              <a:t>QE2</a:t>
            </a:r>
            <a:r>
              <a:rPr lang="zh-CN" altLang="zh-CN" dirty="0" smtClean="0">
                <a:latin typeface="仿宋" pitchFamily="49" charset="-122"/>
                <a:ea typeface="仿宋" pitchFamily="49" charset="-122"/>
              </a:rPr>
              <a:t>相比，</a:t>
            </a:r>
            <a:r>
              <a:rPr lang="en-US" altLang="zh-CN" dirty="0" smtClean="0">
                <a:latin typeface="仿宋" pitchFamily="49" charset="-122"/>
                <a:ea typeface="仿宋" pitchFamily="49" charset="-122"/>
              </a:rPr>
              <a:t>QE3</a:t>
            </a:r>
            <a:r>
              <a:rPr lang="zh-CN" altLang="zh-CN" dirty="0" smtClean="0">
                <a:latin typeface="仿宋" pitchFamily="49" charset="-122"/>
                <a:ea typeface="仿宋" pitchFamily="49" charset="-122"/>
              </a:rPr>
              <a:t>的资产购买标的变成了</a:t>
            </a:r>
            <a:r>
              <a:rPr lang="en-US" altLang="zh-CN" dirty="0" smtClean="0">
                <a:latin typeface="仿宋" pitchFamily="49" charset="-122"/>
                <a:ea typeface="仿宋" pitchFamily="49" charset="-122"/>
              </a:rPr>
              <a:t>MBS</a:t>
            </a:r>
            <a:r>
              <a:rPr lang="zh-CN" altLang="en-US" dirty="0" smtClean="0">
                <a:latin typeface="仿宋" pitchFamily="49" charset="-122"/>
                <a:ea typeface="仿宋" pitchFamily="49" charset="-122"/>
              </a:rPr>
              <a:t>。</a:t>
            </a:r>
            <a:r>
              <a:rPr lang="zh-CN" altLang="zh-CN" dirty="0" smtClean="0">
                <a:latin typeface="仿宋" pitchFamily="49" charset="-122"/>
                <a:ea typeface="仿宋" pitchFamily="49" charset="-122"/>
              </a:rPr>
              <a:t>美联储无疑在向市场传递一种重要的信号与信息</a:t>
            </a:r>
            <a:r>
              <a:rPr lang="zh-CN" altLang="en-US" dirty="0" smtClean="0">
                <a:latin typeface="仿宋" pitchFamily="49" charset="-122"/>
                <a:ea typeface="仿宋" pitchFamily="49" charset="-122"/>
              </a:rPr>
              <a:t>，即</a:t>
            </a:r>
            <a:r>
              <a:rPr lang="zh-CN" altLang="zh-CN" dirty="0" smtClean="0">
                <a:latin typeface="仿宋" pitchFamily="49" charset="-122"/>
                <a:ea typeface="仿宋" pitchFamily="49" charset="-122"/>
              </a:rPr>
              <a:t>美联储愿意为住房抵押贷款提供长期的</a:t>
            </a:r>
            <a:r>
              <a:rPr lang="zh-CN" altLang="en-US" dirty="0" smtClean="0">
                <a:latin typeface="仿宋" pitchFamily="49" charset="-122"/>
                <a:ea typeface="仿宋" pitchFamily="49" charset="-122"/>
              </a:rPr>
              <a:t>资金和政策</a:t>
            </a:r>
            <a:r>
              <a:rPr lang="zh-CN" altLang="zh-CN" dirty="0" smtClean="0">
                <a:latin typeface="仿宋" pitchFamily="49" charset="-122"/>
                <a:ea typeface="仿宋" pitchFamily="49" charset="-122"/>
              </a:rPr>
              <a:t>支持</a:t>
            </a:r>
            <a:r>
              <a:rPr lang="zh-CN" altLang="en-US" dirty="0" smtClean="0">
                <a:latin typeface="仿宋" pitchFamily="49" charset="-122"/>
                <a:ea typeface="仿宋" pitchFamily="49" charset="-122"/>
              </a:rPr>
              <a:t>。通过房地产的复苏来提振经济和解决就业难题似乎成了美联储接下来工作的主要思路。</a:t>
            </a:r>
            <a:r>
              <a:rPr lang="en-US" altLang="zh-CN" dirty="0" smtClean="0">
                <a:latin typeface="仿宋" pitchFamily="49" charset="-122"/>
                <a:ea typeface="仿宋" pitchFamily="49" charset="-122"/>
              </a:rPr>
              <a:t>QE3</a:t>
            </a:r>
            <a:r>
              <a:rPr lang="zh-CN" altLang="en-US" dirty="0" smtClean="0">
                <a:latin typeface="仿宋" pitchFamily="49" charset="-122"/>
                <a:ea typeface="仿宋" pitchFamily="49" charset="-122"/>
              </a:rPr>
              <a:t>的推出以及执行势必会助推美国的房地产市场，与之相关的投资品种将会显著受益，</a:t>
            </a:r>
            <a:r>
              <a:rPr lang="en-US" altLang="zh-CN" dirty="0" smtClean="0">
                <a:latin typeface="仿宋" pitchFamily="49" charset="-122"/>
                <a:ea typeface="仿宋" pitchFamily="49" charset="-122"/>
              </a:rPr>
              <a:t>REITs</a:t>
            </a:r>
            <a:r>
              <a:rPr lang="zh-CN" altLang="en-US" dirty="0" smtClean="0">
                <a:latin typeface="仿宋" pitchFamily="49" charset="-122"/>
                <a:ea typeface="仿宋" pitchFamily="49" charset="-122"/>
              </a:rPr>
              <a:t>或将迎来阶段性的投资良机。以下为</a:t>
            </a:r>
            <a:r>
              <a:rPr lang="en-US" altLang="zh-CN" dirty="0" smtClean="0">
                <a:latin typeface="仿宋" pitchFamily="49" charset="-122"/>
                <a:ea typeface="仿宋" pitchFamily="49" charset="-122"/>
              </a:rPr>
              <a:t>QE3</a:t>
            </a:r>
            <a:r>
              <a:rPr lang="zh-CN" altLang="en-US" dirty="0" smtClean="0">
                <a:latin typeface="仿宋" pitchFamily="49" charset="-122"/>
                <a:ea typeface="仿宋" pitchFamily="49" charset="-122"/>
              </a:rPr>
              <a:t>的基本作用机理：</a:t>
            </a:r>
            <a:endParaRPr lang="en-US" altLang="zh-CN" dirty="0" smtClean="0">
              <a:latin typeface="仿宋" pitchFamily="49" charset="-122"/>
              <a:ea typeface="仿宋" pitchFamily="49" charset="-122"/>
            </a:endParaRPr>
          </a:p>
          <a:p>
            <a:pPr algn="ctr" fontAlgn="ctr"/>
            <a:endParaRPr lang="zh-CN" altLang="zh-CN" dirty="0" smtClean="0">
              <a:latin typeface="仿宋" pitchFamily="49" charset="-122"/>
              <a:ea typeface="仿宋" pitchFamily="49" charset="-122"/>
            </a:endParaRPr>
          </a:p>
          <a:p>
            <a:pPr algn="ctr" fontAlgn="ctr"/>
            <a:r>
              <a:rPr lang="zh-CN" altLang="en-US" dirty="0" smtClean="0">
                <a:latin typeface="仿宋" pitchFamily="49" charset="-122"/>
                <a:ea typeface="仿宋" pitchFamily="49" charset="-122"/>
              </a:rPr>
              <a:t>　　</a:t>
            </a:r>
          </a:p>
          <a:p>
            <a:pPr algn="ctr" fontAlgn="ctr"/>
            <a:r>
              <a:rPr lang="zh-CN" altLang="en-US" dirty="0" smtClean="0">
                <a:latin typeface="仿宋" pitchFamily="49" charset="-122"/>
                <a:ea typeface="仿宋" pitchFamily="49" charset="-122"/>
              </a:rPr>
              <a:t>　</a:t>
            </a:r>
            <a:endParaRPr lang="zh-CN" altLang="en-US" dirty="0">
              <a:latin typeface="仿宋" pitchFamily="49" charset="-122"/>
              <a:ea typeface="仿宋" pitchFamily="49" charset="-122"/>
            </a:endParaRPr>
          </a:p>
        </p:txBody>
      </p:sp>
      <p:pic>
        <p:nvPicPr>
          <p:cNvPr id="9" name="图片 8" descr="1.png"/>
          <p:cNvPicPr>
            <a:picLocks noChangeAspect="1"/>
          </p:cNvPicPr>
          <p:nvPr/>
        </p:nvPicPr>
        <p:blipFill>
          <a:blip r:embed="rId2" cstate="print"/>
          <a:stretch>
            <a:fillRect/>
          </a:stretch>
        </p:blipFill>
        <p:spPr>
          <a:xfrm>
            <a:off x="1187798" y="3213274"/>
            <a:ext cx="8760145" cy="1296144"/>
          </a:xfrm>
          <a:prstGeom prst="rect">
            <a:avLst/>
          </a:prstGeom>
        </p:spPr>
      </p:pic>
      <p:pic>
        <p:nvPicPr>
          <p:cNvPr id="10" name="图片 9" descr="2.png"/>
          <p:cNvPicPr>
            <a:picLocks noChangeAspect="1"/>
          </p:cNvPicPr>
          <p:nvPr/>
        </p:nvPicPr>
        <p:blipFill>
          <a:blip r:embed="rId3" cstate="print"/>
          <a:stretch>
            <a:fillRect/>
          </a:stretch>
        </p:blipFill>
        <p:spPr>
          <a:xfrm>
            <a:off x="1259806" y="4509418"/>
            <a:ext cx="8712968" cy="1444638"/>
          </a:xfrm>
          <a:prstGeom prst="rect">
            <a:avLst/>
          </a:prstGeom>
        </p:spPr>
      </p:pic>
      <p:pic>
        <p:nvPicPr>
          <p:cNvPr id="11" name="图片 10" descr="3.png"/>
          <p:cNvPicPr>
            <a:picLocks noChangeAspect="1"/>
          </p:cNvPicPr>
          <p:nvPr/>
        </p:nvPicPr>
        <p:blipFill>
          <a:blip r:embed="rId4" cstate="print"/>
          <a:stretch>
            <a:fillRect/>
          </a:stretch>
        </p:blipFill>
        <p:spPr>
          <a:xfrm>
            <a:off x="1259806" y="5877570"/>
            <a:ext cx="8640960" cy="130923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国内三只投资海外</a:t>
            </a:r>
            <a:r>
              <a:rPr lang="en-US" altLang="zh-CN" dirty="0" smtClean="0"/>
              <a:t>REITs</a:t>
            </a:r>
            <a:r>
              <a:rPr lang="zh-CN" altLang="en-US" dirty="0" smtClean="0"/>
              <a:t>的</a:t>
            </a:r>
            <a:r>
              <a:rPr lang="en-US" altLang="zh-CN" dirty="0" smtClean="0"/>
              <a:t>QDII</a:t>
            </a:r>
            <a:r>
              <a:rPr lang="zh-CN" altLang="en-US" dirty="0" smtClean="0"/>
              <a:t>基金</a:t>
            </a:r>
            <a:endParaRPr lang="zh-CN" altLang="en-US" dirty="0"/>
          </a:p>
        </p:txBody>
      </p:sp>
      <p:graphicFrame>
        <p:nvGraphicFramePr>
          <p:cNvPr id="4" name="表格 3"/>
          <p:cNvGraphicFramePr>
            <a:graphicFrameLocks noGrp="1"/>
          </p:cNvGraphicFramePr>
          <p:nvPr/>
        </p:nvGraphicFramePr>
        <p:xfrm>
          <a:off x="611734" y="1413075"/>
          <a:ext cx="10081120" cy="6735397"/>
        </p:xfrm>
        <a:graphic>
          <a:graphicData uri="http://schemas.openxmlformats.org/drawingml/2006/table">
            <a:tbl>
              <a:tblPr firstRow="1" bandRow="1">
                <a:tableStyleId>{5C22544A-7EE6-4342-B048-85BDC9FD1C3A}</a:tableStyleId>
              </a:tblPr>
              <a:tblGrid>
                <a:gridCol w="1858930"/>
                <a:gridCol w="1000962"/>
                <a:gridCol w="2144919"/>
                <a:gridCol w="5076309"/>
              </a:tblGrid>
              <a:tr h="926559">
                <a:tc>
                  <a:txBody>
                    <a:bodyPr/>
                    <a:lstStyle/>
                    <a:p>
                      <a:pPr algn="ctr"/>
                      <a:r>
                        <a:rPr lang="zh-CN" altLang="en-US" sz="1400" dirty="0" smtClean="0">
                          <a:latin typeface="仿宋" pitchFamily="49" charset="-122"/>
                          <a:ea typeface="仿宋" pitchFamily="49" charset="-122"/>
                        </a:rPr>
                        <a:t>基金简称</a:t>
                      </a:r>
                      <a:endParaRPr lang="zh-CN" altLang="en-US" sz="1400" dirty="0">
                        <a:latin typeface="仿宋" pitchFamily="49" charset="-122"/>
                        <a:ea typeface="仿宋" pitchFamily="49" charset="-122"/>
                      </a:endParaRPr>
                    </a:p>
                  </a:txBody>
                  <a:tcPr/>
                </a:tc>
                <a:tc>
                  <a:txBody>
                    <a:bodyPr/>
                    <a:lstStyle/>
                    <a:p>
                      <a:pPr algn="ctr"/>
                      <a:r>
                        <a:rPr lang="en-US" altLang="zh-CN" sz="1400" dirty="0" smtClean="0">
                          <a:latin typeface="仿宋" pitchFamily="49" charset="-122"/>
                          <a:ea typeface="仿宋" pitchFamily="49" charset="-122"/>
                        </a:rPr>
                        <a:t>2012</a:t>
                      </a:r>
                      <a:r>
                        <a:rPr lang="zh-CN" altLang="en-US" sz="1400" dirty="0" smtClean="0">
                          <a:latin typeface="仿宋" pitchFamily="49" charset="-122"/>
                          <a:ea typeface="仿宋" pitchFamily="49" charset="-122"/>
                        </a:rPr>
                        <a:t>年以来单位净值增长率</a:t>
                      </a:r>
                      <a:endParaRPr lang="zh-CN" altLang="en-US" sz="1400" dirty="0">
                        <a:latin typeface="仿宋" pitchFamily="49" charset="-122"/>
                        <a:ea typeface="仿宋" pitchFamily="49" charset="-122"/>
                      </a:endParaRPr>
                    </a:p>
                  </a:txBody>
                  <a:tcPr/>
                </a:tc>
                <a:tc>
                  <a:txBody>
                    <a:bodyPr/>
                    <a:lstStyle/>
                    <a:p>
                      <a:pPr algn="ctr"/>
                      <a:r>
                        <a:rPr lang="zh-CN" altLang="en-US" sz="1400" dirty="0" smtClean="0">
                          <a:latin typeface="仿宋" pitchFamily="49" charset="-122"/>
                          <a:ea typeface="仿宋" pitchFamily="49" charset="-122"/>
                        </a:rPr>
                        <a:t>业绩比较基准</a:t>
                      </a:r>
                      <a:endParaRPr lang="zh-CN" altLang="en-US" sz="1400" dirty="0">
                        <a:latin typeface="仿宋" pitchFamily="49" charset="-122"/>
                        <a:ea typeface="仿宋" pitchFamily="49" charset="-122"/>
                      </a:endParaRPr>
                    </a:p>
                  </a:txBody>
                  <a:tcPr/>
                </a:tc>
                <a:tc>
                  <a:txBody>
                    <a:bodyPr/>
                    <a:lstStyle/>
                    <a:p>
                      <a:pPr algn="ctr"/>
                      <a:r>
                        <a:rPr lang="zh-CN" altLang="en-US" sz="1200" dirty="0" smtClean="0">
                          <a:latin typeface="仿宋" pitchFamily="49" charset="-122"/>
                          <a:ea typeface="仿宋" pitchFamily="49" charset="-122"/>
                        </a:rPr>
                        <a:t>投资范围比较</a:t>
                      </a:r>
                      <a:endParaRPr lang="zh-CN" altLang="en-US" sz="1200" dirty="0">
                        <a:latin typeface="仿宋" pitchFamily="49" charset="-122"/>
                        <a:ea typeface="仿宋" pitchFamily="49" charset="-122"/>
                      </a:endParaRPr>
                    </a:p>
                  </a:txBody>
                  <a:tcPr/>
                </a:tc>
              </a:tr>
              <a:tr h="1587358">
                <a:tc>
                  <a:txBody>
                    <a:bodyPr/>
                    <a:lstStyle/>
                    <a:p>
                      <a:pPr algn="ctr" fontAlgn="t"/>
                      <a:r>
                        <a:rPr lang="zh-CN" altLang="en-US" sz="1600" b="0" i="0" u="none" strike="noStrike" dirty="0">
                          <a:solidFill>
                            <a:srgbClr val="000000"/>
                          </a:solidFill>
                          <a:latin typeface="仿宋" pitchFamily="49" charset="-122"/>
                          <a:ea typeface="仿宋" pitchFamily="49" charset="-122"/>
                        </a:rPr>
                        <a:t>嘉实全球</a:t>
                      </a:r>
                      <a:r>
                        <a:rPr lang="zh-CN" altLang="en-US" sz="1600" b="0" i="0" u="none" strike="noStrike" dirty="0" smtClean="0">
                          <a:solidFill>
                            <a:srgbClr val="000000"/>
                          </a:solidFill>
                          <a:latin typeface="仿宋" pitchFamily="49" charset="-122"/>
                          <a:ea typeface="仿宋" pitchFamily="49" charset="-122"/>
                        </a:rPr>
                        <a:t>房地产</a:t>
                      </a:r>
                      <a:endParaRPr lang="en-US" altLang="zh-CN" sz="1600" b="0" i="0" u="none" strike="noStrike" dirty="0" smtClean="0">
                        <a:solidFill>
                          <a:srgbClr val="000000"/>
                        </a:solidFill>
                        <a:latin typeface="仿宋" pitchFamily="49" charset="-122"/>
                        <a:ea typeface="仿宋" pitchFamily="49" charset="-122"/>
                      </a:endParaRPr>
                    </a:p>
                  </a:txBody>
                  <a:tcPr marL="7620" marR="7620" marT="7620" marB="0"/>
                </a:tc>
                <a:tc>
                  <a:txBody>
                    <a:bodyPr/>
                    <a:lstStyle/>
                    <a:p>
                      <a:pPr algn="ctr" fontAlgn="t"/>
                      <a:r>
                        <a:rPr lang="zh-CN" altLang="en-US" sz="1600" b="0" i="0" u="none" strike="noStrike" dirty="0">
                          <a:solidFill>
                            <a:srgbClr val="000000"/>
                          </a:solidFill>
                          <a:latin typeface="仿宋" pitchFamily="49" charset="-122"/>
                          <a:ea typeface="仿宋" pitchFamily="49" charset="-122"/>
                        </a:rPr>
                        <a:t>－</a:t>
                      </a:r>
                    </a:p>
                  </a:txBody>
                  <a:tcPr marL="7620" marR="7620" marT="7620" marB="0"/>
                </a:tc>
                <a:tc>
                  <a:txBody>
                    <a:bodyPr/>
                    <a:lstStyle/>
                    <a:p>
                      <a:pPr algn="ctr" fontAlgn="t"/>
                      <a:r>
                        <a:rPr lang="en-US" sz="1200" b="0" i="0" u="none" strike="noStrike" dirty="0">
                          <a:solidFill>
                            <a:srgbClr val="000000"/>
                          </a:solidFill>
                          <a:latin typeface="仿宋" pitchFamily="49" charset="-122"/>
                          <a:ea typeface="仿宋" pitchFamily="49" charset="-122"/>
                        </a:rPr>
                        <a:t>FTSE EPRA/NAREIT Developed REITs Total Return </a:t>
                      </a:r>
                      <a:r>
                        <a:rPr lang="en-US" sz="1200" b="0" i="0" u="none" strike="noStrike" dirty="0" smtClean="0">
                          <a:solidFill>
                            <a:srgbClr val="000000"/>
                          </a:solidFill>
                          <a:latin typeface="仿宋" pitchFamily="49" charset="-122"/>
                          <a:ea typeface="仿宋" pitchFamily="49" charset="-122"/>
                        </a:rPr>
                        <a:t>Index</a:t>
                      </a:r>
                    </a:p>
                    <a:p>
                      <a:pPr algn="ctr" fontAlgn="t"/>
                      <a:r>
                        <a:rPr lang="en-US" sz="1200" b="0" i="0" u="none" strike="noStrike" dirty="0" smtClean="0">
                          <a:solidFill>
                            <a:srgbClr val="000000"/>
                          </a:solidFill>
                          <a:latin typeface="仿宋" pitchFamily="49" charset="-122"/>
                          <a:ea typeface="仿宋" pitchFamily="49" charset="-122"/>
                        </a:rPr>
                        <a:t>(</a:t>
                      </a:r>
                      <a:r>
                        <a:rPr lang="zh-CN" altLang="en-US" sz="1200" b="0" i="0" u="none" strike="noStrike" dirty="0">
                          <a:solidFill>
                            <a:srgbClr val="000000"/>
                          </a:solidFill>
                          <a:latin typeface="仿宋" pitchFamily="49" charset="-122"/>
                          <a:ea typeface="仿宋" pitchFamily="49" charset="-122"/>
                        </a:rPr>
                        <a:t>经汇率调整后的</a:t>
                      </a:r>
                      <a:r>
                        <a:rPr lang="en-US" altLang="zh-CN" sz="1200" b="0" i="0" u="none" strike="noStrike" dirty="0">
                          <a:solidFill>
                            <a:srgbClr val="000000"/>
                          </a:solidFill>
                          <a:latin typeface="仿宋" pitchFamily="49" charset="-122"/>
                          <a:ea typeface="仿宋" pitchFamily="49" charset="-122"/>
                        </a:rPr>
                        <a:t>)</a:t>
                      </a:r>
                    </a:p>
                  </a:txBody>
                  <a:tcPr marL="7620" marR="7620" marT="7620" marB="0"/>
                </a:tc>
                <a:tc>
                  <a:txBody>
                    <a:bodyPr/>
                    <a:lstStyle/>
                    <a:p>
                      <a:pPr lvl="0"/>
                      <a:r>
                        <a:rPr lang="en-US" altLang="zh-CN" sz="1200" kern="1200" dirty="0" smtClean="0">
                          <a:solidFill>
                            <a:schemeClr val="dk1"/>
                          </a:solidFill>
                          <a:latin typeface="仿宋" pitchFamily="49" charset="-122"/>
                          <a:ea typeface="仿宋" pitchFamily="49" charset="-122"/>
                          <a:cs typeface="+mn-cs"/>
                        </a:rPr>
                        <a:t>1. </a:t>
                      </a:r>
                      <a:r>
                        <a:rPr lang="zh-CN" altLang="zh-CN" sz="1200" kern="1200" dirty="0" smtClean="0">
                          <a:solidFill>
                            <a:schemeClr val="dk1"/>
                          </a:solidFill>
                          <a:latin typeface="仿宋" pitchFamily="49" charset="-122"/>
                          <a:ea typeface="仿宋" pitchFamily="49" charset="-122"/>
                          <a:cs typeface="+mn-cs"/>
                        </a:rPr>
                        <a:t>投资</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a:t>
                      </a:r>
                      <a:r>
                        <a:rPr lang="en-US" altLang="zh-CN" sz="1200" kern="1200" dirty="0" smtClean="0">
                          <a:solidFill>
                            <a:schemeClr val="dk1"/>
                          </a:solidFill>
                          <a:latin typeface="仿宋" pitchFamily="49" charset="-122"/>
                          <a:ea typeface="仿宋" pitchFamily="49" charset="-122"/>
                          <a:cs typeface="+mn-cs"/>
                        </a:rPr>
                        <a:t>REIT-ETF</a:t>
                      </a:r>
                      <a:r>
                        <a:rPr lang="zh-CN" altLang="zh-CN" sz="1200" kern="1200" dirty="0" smtClean="0">
                          <a:solidFill>
                            <a:schemeClr val="dk1"/>
                          </a:solidFill>
                          <a:latin typeface="仿宋" pitchFamily="49" charset="-122"/>
                          <a:ea typeface="仿宋" pitchFamily="49" charset="-122"/>
                          <a:cs typeface="+mn-cs"/>
                        </a:rPr>
                        <a:t>和房地产行业上市公司股票</a:t>
                      </a:r>
                      <a:r>
                        <a:rPr lang="en-US" altLang="zh-CN" sz="1200" kern="1200" dirty="0" smtClean="0">
                          <a:solidFill>
                            <a:schemeClr val="dk1"/>
                          </a:solidFill>
                          <a:latin typeface="仿宋" pitchFamily="49" charset="-122"/>
                          <a:ea typeface="仿宋" pitchFamily="49" charset="-122"/>
                          <a:cs typeface="+mn-cs"/>
                        </a:rPr>
                        <a:t>(“REOCs”),</a:t>
                      </a:r>
                      <a:r>
                        <a:rPr lang="zh-CN" altLang="zh-CN" sz="1200" kern="1200" dirty="0" smtClean="0">
                          <a:solidFill>
                            <a:schemeClr val="dk1"/>
                          </a:solidFill>
                          <a:latin typeface="仿宋" pitchFamily="49" charset="-122"/>
                          <a:ea typeface="仿宋" pitchFamily="49" charset="-122"/>
                          <a:cs typeface="+mn-cs"/>
                        </a:rPr>
                        <a:t>以及货币市场工具。另外</a:t>
                      </a:r>
                      <a:r>
                        <a:rPr lang="en-US" altLang="zh-CN" sz="1200" kern="1200" dirty="0" smtClean="0">
                          <a:solidFill>
                            <a:schemeClr val="dk1"/>
                          </a:solidFill>
                          <a:latin typeface="仿宋" pitchFamily="49" charset="-122"/>
                          <a:ea typeface="仿宋" pitchFamily="49" charset="-122"/>
                          <a:cs typeface="+mn-cs"/>
                        </a:rPr>
                        <a:t>,</a:t>
                      </a:r>
                      <a:r>
                        <a:rPr lang="zh-CN" altLang="zh-CN" sz="1200" kern="1200" dirty="0" smtClean="0">
                          <a:solidFill>
                            <a:schemeClr val="dk1"/>
                          </a:solidFill>
                          <a:latin typeface="仿宋" pitchFamily="49" charset="-122"/>
                          <a:ea typeface="仿宋" pitchFamily="49" charset="-122"/>
                          <a:cs typeface="+mn-cs"/>
                        </a:rPr>
                        <a:t>基金为对冲外币的汇率风险</a:t>
                      </a:r>
                      <a:r>
                        <a:rPr lang="en-US" altLang="zh-CN" sz="1200" kern="1200" dirty="0" smtClean="0">
                          <a:solidFill>
                            <a:schemeClr val="dk1"/>
                          </a:solidFill>
                          <a:latin typeface="仿宋" pitchFamily="49" charset="-122"/>
                          <a:ea typeface="仿宋" pitchFamily="49" charset="-122"/>
                          <a:cs typeface="+mn-cs"/>
                        </a:rPr>
                        <a:t>,</a:t>
                      </a:r>
                      <a:r>
                        <a:rPr lang="zh-CN" altLang="zh-CN" sz="1200" kern="1200" dirty="0" smtClean="0">
                          <a:solidFill>
                            <a:schemeClr val="dk1"/>
                          </a:solidFill>
                          <a:latin typeface="仿宋" pitchFamily="49" charset="-122"/>
                          <a:ea typeface="仿宋" pitchFamily="49" charset="-122"/>
                          <a:cs typeface="+mn-cs"/>
                        </a:rPr>
                        <a:t>可以投资于外汇远期合约、结构性外汇远期合约、外汇期权及外汇期权组合、外汇互换协议、与汇率挂钩的结构性投资产品等金融工具。</a:t>
                      </a:r>
                    </a:p>
                    <a:p>
                      <a:pPr lvl="0"/>
                      <a:r>
                        <a:rPr lang="en-US" altLang="zh-CN" sz="1200" kern="1200" dirty="0" smtClean="0">
                          <a:solidFill>
                            <a:schemeClr val="dk1"/>
                          </a:solidFill>
                          <a:latin typeface="仿宋" pitchFamily="49" charset="-122"/>
                          <a:ea typeface="仿宋" pitchFamily="49" charset="-122"/>
                          <a:cs typeface="+mn-cs"/>
                        </a:rPr>
                        <a:t>2. </a:t>
                      </a:r>
                      <a:r>
                        <a:rPr lang="zh-CN" altLang="zh-CN" sz="1200" kern="1200" dirty="0" smtClean="0">
                          <a:solidFill>
                            <a:schemeClr val="dk1"/>
                          </a:solidFill>
                          <a:latin typeface="仿宋" pitchFamily="49" charset="-122"/>
                          <a:ea typeface="仿宋" pitchFamily="49" charset="-122"/>
                          <a:cs typeface="+mn-cs"/>
                        </a:rPr>
                        <a:t>投资于</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的比例不低于基金资产的</a:t>
                      </a:r>
                      <a:r>
                        <a:rPr lang="en-US" altLang="zh-CN" sz="1200" kern="1200" dirty="0" smtClean="0">
                          <a:solidFill>
                            <a:schemeClr val="dk1"/>
                          </a:solidFill>
                          <a:latin typeface="仿宋" pitchFamily="49" charset="-122"/>
                          <a:ea typeface="仿宋" pitchFamily="49" charset="-122"/>
                          <a:cs typeface="+mn-cs"/>
                        </a:rPr>
                        <a:t>60%;</a:t>
                      </a:r>
                      <a:r>
                        <a:rPr lang="zh-CN" altLang="zh-CN" sz="1200" kern="1200" dirty="0" smtClean="0">
                          <a:solidFill>
                            <a:schemeClr val="dk1"/>
                          </a:solidFill>
                          <a:latin typeface="仿宋" pitchFamily="49" charset="-122"/>
                          <a:ea typeface="仿宋" pitchFamily="49" charset="-122"/>
                          <a:cs typeface="+mn-cs"/>
                        </a:rPr>
                        <a:t>现金或者到期日不超过一年的政府债券的投资比例不低于基金资产净值的</a:t>
                      </a:r>
                      <a:r>
                        <a:rPr lang="en-US" altLang="zh-CN" sz="1200" kern="1200" dirty="0" smtClean="0">
                          <a:solidFill>
                            <a:schemeClr val="dk1"/>
                          </a:solidFill>
                          <a:latin typeface="仿宋" pitchFamily="49" charset="-122"/>
                          <a:ea typeface="仿宋" pitchFamily="49" charset="-122"/>
                          <a:cs typeface="+mn-cs"/>
                        </a:rPr>
                        <a:t>5%</a:t>
                      </a:r>
                      <a:r>
                        <a:rPr lang="zh-CN" altLang="zh-CN" sz="1200" kern="1200" dirty="0" smtClean="0">
                          <a:solidFill>
                            <a:schemeClr val="dk1"/>
                          </a:solidFill>
                          <a:latin typeface="仿宋" pitchFamily="49" charset="-122"/>
                          <a:ea typeface="仿宋" pitchFamily="49" charset="-122"/>
                          <a:cs typeface="+mn-cs"/>
                        </a:rPr>
                        <a:t>。</a:t>
                      </a:r>
                    </a:p>
                    <a:p>
                      <a:r>
                        <a:rPr lang="en-US" altLang="zh-CN" sz="1200" kern="1200" dirty="0" smtClean="0">
                          <a:solidFill>
                            <a:schemeClr val="dk1"/>
                          </a:solidFill>
                          <a:latin typeface="仿宋" pitchFamily="49" charset="-122"/>
                          <a:ea typeface="仿宋" pitchFamily="49" charset="-122"/>
                          <a:cs typeface="+mn-cs"/>
                        </a:rPr>
                        <a:t>3. </a:t>
                      </a:r>
                      <a:r>
                        <a:rPr lang="zh-CN" altLang="zh-CN" sz="1200" kern="1200" dirty="0" smtClean="0">
                          <a:solidFill>
                            <a:schemeClr val="dk1"/>
                          </a:solidFill>
                          <a:latin typeface="仿宋" pitchFamily="49" charset="-122"/>
                          <a:ea typeface="仿宋" pitchFamily="49" charset="-122"/>
                          <a:cs typeface="+mn-cs"/>
                        </a:rPr>
                        <a:t>不直接购买房地产</a:t>
                      </a:r>
                      <a:r>
                        <a:rPr lang="en-US" altLang="zh-CN" sz="1200" kern="1200" dirty="0" smtClean="0">
                          <a:solidFill>
                            <a:schemeClr val="dk1"/>
                          </a:solidFill>
                          <a:latin typeface="仿宋" pitchFamily="49" charset="-122"/>
                          <a:ea typeface="仿宋" pitchFamily="49" charset="-122"/>
                          <a:cs typeface="+mn-cs"/>
                        </a:rPr>
                        <a:t>,</a:t>
                      </a:r>
                      <a:r>
                        <a:rPr lang="zh-CN" altLang="zh-CN" sz="1200" kern="1200" dirty="0" smtClean="0">
                          <a:solidFill>
                            <a:schemeClr val="dk1"/>
                          </a:solidFill>
                          <a:latin typeface="仿宋" pitchFamily="49" charset="-122"/>
                          <a:ea typeface="仿宋" pitchFamily="49" charset="-122"/>
                          <a:cs typeface="+mn-cs"/>
                        </a:rPr>
                        <a:t>也不投资于抵押型</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或混合型</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。在保证流动性的前提下</a:t>
                      </a:r>
                      <a:r>
                        <a:rPr lang="en-US" altLang="zh-CN" sz="1200" kern="1200" dirty="0" smtClean="0">
                          <a:solidFill>
                            <a:schemeClr val="dk1"/>
                          </a:solidFill>
                          <a:latin typeface="仿宋" pitchFamily="49" charset="-122"/>
                          <a:ea typeface="仿宋" pitchFamily="49" charset="-122"/>
                          <a:cs typeface="+mn-cs"/>
                        </a:rPr>
                        <a:t>,</a:t>
                      </a:r>
                      <a:r>
                        <a:rPr lang="zh-CN" altLang="zh-CN" sz="1200" kern="1200" dirty="0" smtClean="0">
                          <a:solidFill>
                            <a:schemeClr val="dk1"/>
                          </a:solidFill>
                          <a:latin typeface="仿宋" pitchFamily="49" charset="-122"/>
                          <a:ea typeface="仿宋" pitchFamily="49" charset="-122"/>
                          <a:cs typeface="+mn-cs"/>
                        </a:rPr>
                        <a:t>本基金现金头寸可存放于境内</a:t>
                      </a:r>
                      <a:r>
                        <a:rPr lang="en-US" altLang="zh-CN" sz="1200" kern="1200" dirty="0" smtClean="0">
                          <a:solidFill>
                            <a:schemeClr val="dk1"/>
                          </a:solidFill>
                          <a:latin typeface="仿宋" pitchFamily="49" charset="-122"/>
                          <a:ea typeface="仿宋" pitchFamily="49" charset="-122"/>
                          <a:cs typeface="+mn-cs"/>
                        </a:rPr>
                        <a:t>,</a:t>
                      </a:r>
                      <a:r>
                        <a:rPr lang="zh-CN" altLang="zh-CN" sz="1200" kern="1200" dirty="0" smtClean="0">
                          <a:solidFill>
                            <a:schemeClr val="dk1"/>
                          </a:solidFill>
                          <a:latin typeface="仿宋" pitchFamily="49" charset="-122"/>
                          <a:ea typeface="仿宋" pitchFamily="49" charset="-122"/>
                          <a:cs typeface="+mn-cs"/>
                        </a:rPr>
                        <a:t>满足基金赎回、支付管理费、托管费、手续费等需要</a:t>
                      </a:r>
                      <a:r>
                        <a:rPr lang="en-US" altLang="zh-CN" sz="1200" kern="1200" dirty="0" smtClean="0">
                          <a:solidFill>
                            <a:schemeClr val="dk1"/>
                          </a:solidFill>
                          <a:latin typeface="仿宋" pitchFamily="49" charset="-122"/>
                          <a:ea typeface="仿宋" pitchFamily="49" charset="-122"/>
                          <a:cs typeface="+mn-cs"/>
                        </a:rPr>
                        <a:t>,</a:t>
                      </a:r>
                      <a:r>
                        <a:rPr lang="zh-CN" altLang="zh-CN" sz="1200" kern="1200" dirty="0" smtClean="0">
                          <a:solidFill>
                            <a:schemeClr val="dk1"/>
                          </a:solidFill>
                          <a:latin typeface="仿宋" pitchFamily="49" charset="-122"/>
                          <a:ea typeface="仿宋" pitchFamily="49" charset="-122"/>
                          <a:cs typeface="+mn-cs"/>
                        </a:rPr>
                        <a:t>并可以投资货币市场工具。</a:t>
                      </a:r>
                      <a:endParaRPr lang="en-US" altLang="zh-CN" sz="1200" kern="1200" dirty="0" smtClean="0">
                        <a:solidFill>
                          <a:schemeClr val="dk1"/>
                        </a:solidFill>
                        <a:latin typeface="仿宋" pitchFamily="49" charset="-122"/>
                        <a:ea typeface="仿宋" pitchFamily="49" charset="-122"/>
                        <a:cs typeface="+mn-cs"/>
                      </a:endParaRPr>
                    </a:p>
                    <a:p>
                      <a:r>
                        <a:rPr lang="zh-CN" altLang="en-US" sz="1200" kern="1200" dirty="0" smtClean="0">
                          <a:solidFill>
                            <a:schemeClr val="dk1"/>
                          </a:solidFill>
                          <a:latin typeface="仿宋" pitchFamily="49" charset="-122"/>
                          <a:ea typeface="仿宋" pitchFamily="49" charset="-122"/>
                          <a:cs typeface="+mn-cs"/>
                        </a:rPr>
                        <a:t>（投资方向聚焦全球市场）</a:t>
                      </a:r>
                      <a:endParaRPr lang="zh-CN" altLang="zh-CN" sz="1200" kern="1200" dirty="0" smtClean="0">
                        <a:solidFill>
                          <a:schemeClr val="dk1"/>
                        </a:solidFill>
                        <a:latin typeface="仿宋" pitchFamily="49" charset="-122"/>
                        <a:ea typeface="仿宋" pitchFamily="49" charset="-122"/>
                        <a:cs typeface="+mn-cs"/>
                      </a:endParaRPr>
                    </a:p>
                    <a:p>
                      <a:endParaRPr lang="en-US" altLang="zh-CN" sz="1200" b="0" i="0" u="none" strike="noStrike" dirty="0">
                        <a:solidFill>
                          <a:srgbClr val="000000"/>
                        </a:solidFill>
                        <a:latin typeface="仿宋" pitchFamily="49" charset="-122"/>
                        <a:ea typeface="仿宋" pitchFamily="49" charset="-122"/>
                      </a:endParaRPr>
                    </a:p>
                  </a:txBody>
                  <a:tcPr marL="7620" marR="7620" marT="7620" marB="0"/>
                </a:tc>
              </a:tr>
              <a:tr h="1587358">
                <a:tc>
                  <a:txBody>
                    <a:bodyPr/>
                    <a:lstStyle/>
                    <a:p>
                      <a:pPr algn="ctr" fontAlgn="t"/>
                      <a:r>
                        <a:rPr lang="zh-CN" altLang="en-US" sz="1600" b="0" i="0" u="none" strike="noStrike" dirty="0">
                          <a:solidFill>
                            <a:srgbClr val="000000"/>
                          </a:solidFill>
                          <a:latin typeface="仿宋" pitchFamily="49" charset="-122"/>
                          <a:ea typeface="仿宋" pitchFamily="49" charset="-122"/>
                        </a:rPr>
                        <a:t>鹏华美国</a:t>
                      </a:r>
                      <a:r>
                        <a:rPr lang="zh-CN" altLang="en-US" sz="1600" b="0" i="0" u="none" strike="noStrike" dirty="0" smtClean="0">
                          <a:solidFill>
                            <a:srgbClr val="000000"/>
                          </a:solidFill>
                          <a:latin typeface="仿宋" pitchFamily="49" charset="-122"/>
                          <a:ea typeface="仿宋" pitchFamily="49" charset="-122"/>
                        </a:rPr>
                        <a:t>房地产</a:t>
                      </a:r>
                      <a:endParaRPr lang="en-US" altLang="zh-CN" sz="1600" b="0" i="0" u="none" strike="noStrike" dirty="0" smtClean="0">
                        <a:solidFill>
                          <a:srgbClr val="000000"/>
                        </a:solidFill>
                        <a:latin typeface="仿宋" pitchFamily="49" charset="-122"/>
                        <a:ea typeface="仿宋" pitchFamily="49" charset="-122"/>
                      </a:endParaRPr>
                    </a:p>
                  </a:txBody>
                  <a:tcPr marL="7620" marR="7620" marT="7620" marB="0"/>
                </a:tc>
                <a:tc>
                  <a:txBody>
                    <a:bodyPr/>
                    <a:lstStyle/>
                    <a:p>
                      <a:pPr algn="ctr" fontAlgn="t"/>
                      <a:r>
                        <a:rPr lang="en-US" altLang="zh-CN" sz="1600" b="0" i="0" u="none" strike="noStrike" dirty="0" smtClean="0">
                          <a:solidFill>
                            <a:srgbClr val="000000"/>
                          </a:solidFill>
                          <a:latin typeface="仿宋" pitchFamily="49" charset="-122"/>
                          <a:ea typeface="仿宋" pitchFamily="49" charset="-122"/>
                        </a:rPr>
                        <a:t>4.29%</a:t>
                      </a:r>
                      <a:endParaRPr lang="en-US" altLang="zh-CN" sz="1600" b="0" i="0" u="none" strike="noStrike" dirty="0">
                        <a:solidFill>
                          <a:srgbClr val="000000"/>
                        </a:solidFill>
                        <a:latin typeface="仿宋" pitchFamily="49" charset="-122"/>
                        <a:ea typeface="仿宋" pitchFamily="49" charset="-122"/>
                      </a:endParaRPr>
                    </a:p>
                  </a:txBody>
                  <a:tcPr marL="7620" marR="7620" marT="7620" marB="0"/>
                </a:tc>
                <a:tc>
                  <a:txBody>
                    <a:bodyPr/>
                    <a:lstStyle/>
                    <a:p>
                      <a:pPr algn="ctr" fontAlgn="t"/>
                      <a:r>
                        <a:rPr lang="zh-CN" altLang="en-US" sz="1200" b="0" i="0" u="none" strike="noStrike" dirty="0">
                          <a:solidFill>
                            <a:srgbClr val="000000"/>
                          </a:solidFill>
                          <a:latin typeface="仿宋" pitchFamily="49" charset="-122"/>
                          <a:ea typeface="仿宋" pitchFamily="49" charset="-122"/>
                        </a:rPr>
                        <a:t>人民币计价的</a:t>
                      </a:r>
                      <a:r>
                        <a:rPr lang="en-US" sz="1200" b="0" i="0" u="none" strike="noStrike" dirty="0">
                          <a:solidFill>
                            <a:srgbClr val="000000"/>
                          </a:solidFill>
                          <a:latin typeface="仿宋" pitchFamily="49" charset="-122"/>
                          <a:ea typeface="仿宋" pitchFamily="49" charset="-122"/>
                        </a:rPr>
                        <a:t>MSCI</a:t>
                      </a:r>
                      <a:r>
                        <a:rPr lang="zh-CN" altLang="en-US" sz="1200" b="0" i="0" u="none" strike="noStrike" dirty="0">
                          <a:solidFill>
                            <a:srgbClr val="000000"/>
                          </a:solidFill>
                          <a:latin typeface="仿宋" pitchFamily="49" charset="-122"/>
                          <a:ea typeface="仿宋" pitchFamily="49" charset="-122"/>
                        </a:rPr>
                        <a:t>美国</a:t>
                      </a:r>
                      <a:r>
                        <a:rPr lang="en-US" sz="1200" b="0" i="0" u="none" strike="noStrike" dirty="0">
                          <a:solidFill>
                            <a:srgbClr val="000000"/>
                          </a:solidFill>
                          <a:latin typeface="仿宋" pitchFamily="49" charset="-122"/>
                          <a:ea typeface="仿宋" pitchFamily="49" charset="-122"/>
                        </a:rPr>
                        <a:t>REIT</a:t>
                      </a:r>
                      <a:r>
                        <a:rPr lang="zh-CN" altLang="en-US" sz="1200" b="0" i="0" u="none" strike="noStrike" dirty="0">
                          <a:solidFill>
                            <a:srgbClr val="000000"/>
                          </a:solidFill>
                          <a:latin typeface="仿宋" pitchFamily="49" charset="-122"/>
                          <a:ea typeface="仿宋" pitchFamily="49" charset="-122"/>
                        </a:rPr>
                        <a:t>净总收益指数</a:t>
                      </a:r>
                      <a:r>
                        <a:rPr lang="en-US" altLang="zh-CN" sz="1200" b="0" i="0" u="none" strike="noStrike" dirty="0">
                          <a:solidFill>
                            <a:srgbClr val="000000"/>
                          </a:solidFill>
                          <a:latin typeface="仿宋" pitchFamily="49" charset="-122"/>
                          <a:ea typeface="仿宋" pitchFamily="49" charset="-122"/>
                        </a:rPr>
                        <a:t>(</a:t>
                      </a:r>
                      <a:r>
                        <a:rPr lang="en-US" sz="1200" b="0" i="0" u="none" strike="noStrike" dirty="0">
                          <a:solidFill>
                            <a:srgbClr val="000000"/>
                          </a:solidFill>
                          <a:latin typeface="仿宋" pitchFamily="49" charset="-122"/>
                          <a:ea typeface="仿宋" pitchFamily="49" charset="-122"/>
                        </a:rPr>
                        <a:t>MSCI US REIT Net Daily Total Return Index)</a:t>
                      </a:r>
                    </a:p>
                  </a:txBody>
                  <a:tcPr marL="7620" marR="7620" marT="7620" marB="0"/>
                </a:tc>
                <a:tc>
                  <a:txBody>
                    <a:bodyPr/>
                    <a:lstStyle/>
                    <a:p>
                      <a:pPr lvl="0"/>
                      <a:r>
                        <a:rPr lang="en-US" altLang="zh-CN" sz="1200" kern="1200" dirty="0" smtClean="0">
                          <a:solidFill>
                            <a:schemeClr val="dk1"/>
                          </a:solidFill>
                          <a:latin typeface="仿宋" pitchFamily="49" charset="-122"/>
                          <a:ea typeface="仿宋" pitchFamily="49" charset="-122"/>
                          <a:cs typeface="+mn-cs"/>
                        </a:rPr>
                        <a:t>1. </a:t>
                      </a:r>
                      <a:r>
                        <a:rPr lang="zh-CN" altLang="zh-CN" sz="1200" kern="1200" dirty="0" smtClean="0">
                          <a:solidFill>
                            <a:schemeClr val="dk1"/>
                          </a:solidFill>
                          <a:latin typeface="仿宋" pitchFamily="49" charset="-122"/>
                          <a:ea typeface="仿宋" pitchFamily="49" charset="-122"/>
                          <a:cs typeface="+mn-cs"/>
                        </a:rPr>
                        <a:t>投资</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a:t>
                      </a:r>
                      <a:r>
                        <a:rPr lang="en-US" altLang="zh-CN" sz="1200" kern="1200" dirty="0" smtClean="0">
                          <a:solidFill>
                            <a:schemeClr val="dk1"/>
                          </a:solidFill>
                          <a:latin typeface="仿宋" pitchFamily="49" charset="-122"/>
                          <a:ea typeface="仿宋" pitchFamily="49" charset="-122"/>
                          <a:cs typeface="+mn-cs"/>
                        </a:rPr>
                        <a:t>REIT-ETF</a:t>
                      </a:r>
                      <a:r>
                        <a:rPr lang="zh-CN" altLang="zh-CN" sz="1200" kern="1200" dirty="0" smtClean="0">
                          <a:solidFill>
                            <a:schemeClr val="dk1"/>
                          </a:solidFill>
                          <a:latin typeface="仿宋" pitchFamily="49" charset="-122"/>
                          <a:ea typeface="仿宋" pitchFamily="49" charset="-122"/>
                          <a:cs typeface="+mn-cs"/>
                        </a:rPr>
                        <a:t>和房地产行业上市公司股票</a:t>
                      </a:r>
                      <a:r>
                        <a:rPr lang="en-US" altLang="zh-CN" sz="1200" kern="1200" dirty="0" smtClean="0">
                          <a:solidFill>
                            <a:schemeClr val="dk1"/>
                          </a:solidFill>
                          <a:latin typeface="仿宋" pitchFamily="49" charset="-122"/>
                          <a:ea typeface="仿宋" pitchFamily="49" charset="-122"/>
                          <a:cs typeface="+mn-cs"/>
                        </a:rPr>
                        <a:t>(“REOCs”),</a:t>
                      </a:r>
                      <a:r>
                        <a:rPr lang="zh-CN" altLang="zh-CN" sz="1200" kern="1200" dirty="0" smtClean="0">
                          <a:solidFill>
                            <a:schemeClr val="dk1"/>
                          </a:solidFill>
                          <a:latin typeface="仿宋" pitchFamily="49" charset="-122"/>
                          <a:ea typeface="仿宋" pitchFamily="49" charset="-122"/>
                          <a:cs typeface="+mn-cs"/>
                        </a:rPr>
                        <a:t>以及货币市场工具。</a:t>
                      </a:r>
                    </a:p>
                    <a:p>
                      <a:pPr lvl="0"/>
                      <a:r>
                        <a:rPr lang="en-US" altLang="zh-CN" sz="1200" kern="1200" dirty="0" smtClean="0">
                          <a:solidFill>
                            <a:schemeClr val="dk1"/>
                          </a:solidFill>
                          <a:latin typeface="仿宋" pitchFamily="49" charset="-122"/>
                          <a:ea typeface="仿宋" pitchFamily="49" charset="-122"/>
                          <a:cs typeface="+mn-cs"/>
                        </a:rPr>
                        <a:t>2. </a:t>
                      </a:r>
                      <a:r>
                        <a:rPr lang="zh-CN" altLang="zh-CN" sz="1200" kern="1200" dirty="0" smtClean="0">
                          <a:solidFill>
                            <a:schemeClr val="dk1"/>
                          </a:solidFill>
                          <a:latin typeface="仿宋" pitchFamily="49" charset="-122"/>
                          <a:ea typeface="仿宋" pitchFamily="49" charset="-122"/>
                          <a:cs typeface="+mn-cs"/>
                        </a:rPr>
                        <a:t>基金投资于美国上市交易的</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比例不低于的基金资产的</a:t>
                      </a:r>
                      <a:r>
                        <a:rPr lang="en-US" altLang="zh-CN" sz="1200" kern="1200" dirty="0" smtClean="0">
                          <a:solidFill>
                            <a:schemeClr val="dk1"/>
                          </a:solidFill>
                          <a:latin typeface="仿宋" pitchFamily="49" charset="-122"/>
                          <a:ea typeface="仿宋" pitchFamily="49" charset="-122"/>
                          <a:cs typeface="+mn-cs"/>
                        </a:rPr>
                        <a:t>60%</a:t>
                      </a:r>
                      <a:r>
                        <a:rPr lang="zh-CN" altLang="zh-CN" sz="1200" kern="1200" dirty="0" smtClean="0">
                          <a:solidFill>
                            <a:schemeClr val="dk1"/>
                          </a:solidFill>
                          <a:latin typeface="仿宋" pitchFamily="49" charset="-122"/>
                          <a:ea typeface="仿宋" pitchFamily="49" charset="-122"/>
                          <a:cs typeface="+mn-cs"/>
                        </a:rPr>
                        <a:t>；上市交易的</a:t>
                      </a:r>
                      <a:r>
                        <a:rPr lang="en-US" altLang="zh-CN" sz="1200" kern="1200" dirty="0" smtClean="0">
                          <a:solidFill>
                            <a:schemeClr val="dk1"/>
                          </a:solidFill>
                          <a:latin typeface="仿宋" pitchFamily="49" charset="-122"/>
                          <a:ea typeface="仿宋" pitchFamily="49" charset="-122"/>
                          <a:cs typeface="+mn-cs"/>
                        </a:rPr>
                        <a:t>REITs ETF</a:t>
                      </a:r>
                      <a:r>
                        <a:rPr lang="zh-CN" altLang="zh-CN" sz="1200" kern="1200" dirty="0" smtClean="0">
                          <a:solidFill>
                            <a:schemeClr val="dk1"/>
                          </a:solidFill>
                          <a:latin typeface="仿宋" pitchFamily="49" charset="-122"/>
                          <a:ea typeface="仿宋" pitchFamily="49" charset="-122"/>
                          <a:cs typeface="+mn-cs"/>
                        </a:rPr>
                        <a:t>市值合计不超过本基金资产的</a:t>
                      </a:r>
                      <a:r>
                        <a:rPr lang="en-US" altLang="zh-CN" sz="1200" kern="1200" dirty="0" smtClean="0">
                          <a:solidFill>
                            <a:schemeClr val="dk1"/>
                          </a:solidFill>
                          <a:latin typeface="仿宋" pitchFamily="49" charset="-122"/>
                          <a:ea typeface="仿宋" pitchFamily="49" charset="-122"/>
                          <a:cs typeface="+mn-cs"/>
                        </a:rPr>
                        <a:t>10</a:t>
                      </a:r>
                      <a:r>
                        <a:rPr lang="zh-CN" altLang="zh-CN" sz="1200" kern="1200" dirty="0" smtClean="0">
                          <a:solidFill>
                            <a:schemeClr val="dk1"/>
                          </a:solidFill>
                          <a:latin typeface="仿宋" pitchFamily="49" charset="-122"/>
                          <a:ea typeface="仿宋" pitchFamily="49" charset="-122"/>
                          <a:cs typeface="+mn-cs"/>
                        </a:rPr>
                        <a:t>％。本基金持有现金或到期日在一年以内的政府债券的比例不低于基金资产净值的</a:t>
                      </a:r>
                      <a:r>
                        <a:rPr lang="en-US" altLang="zh-CN" sz="1200" kern="1200" dirty="0" smtClean="0">
                          <a:solidFill>
                            <a:schemeClr val="dk1"/>
                          </a:solidFill>
                          <a:latin typeface="仿宋" pitchFamily="49" charset="-122"/>
                          <a:ea typeface="仿宋" pitchFamily="49" charset="-122"/>
                          <a:cs typeface="+mn-cs"/>
                        </a:rPr>
                        <a:t>5</a:t>
                      </a:r>
                      <a:r>
                        <a:rPr lang="zh-CN" altLang="zh-CN" sz="1200" kern="1200" dirty="0" smtClean="0">
                          <a:solidFill>
                            <a:schemeClr val="dk1"/>
                          </a:solidFill>
                          <a:latin typeface="仿宋" pitchFamily="49" charset="-122"/>
                          <a:ea typeface="仿宋" pitchFamily="49" charset="-122"/>
                          <a:cs typeface="+mn-cs"/>
                        </a:rPr>
                        <a:t>％。</a:t>
                      </a:r>
                    </a:p>
                    <a:p>
                      <a:pPr lvl="0"/>
                      <a:r>
                        <a:rPr lang="en-US" altLang="zh-CN" sz="1200" kern="1200" dirty="0" smtClean="0">
                          <a:solidFill>
                            <a:schemeClr val="dk1"/>
                          </a:solidFill>
                          <a:latin typeface="仿宋" pitchFamily="49" charset="-122"/>
                          <a:ea typeface="仿宋" pitchFamily="49" charset="-122"/>
                          <a:cs typeface="+mn-cs"/>
                        </a:rPr>
                        <a:t>3. </a:t>
                      </a:r>
                      <a:r>
                        <a:rPr lang="zh-CN" altLang="zh-CN" sz="1200" kern="1200" dirty="0" smtClean="0">
                          <a:solidFill>
                            <a:schemeClr val="dk1"/>
                          </a:solidFill>
                          <a:latin typeface="仿宋" pitchFamily="49" charset="-122"/>
                          <a:ea typeface="仿宋" pitchFamily="49" charset="-122"/>
                          <a:cs typeface="+mn-cs"/>
                        </a:rPr>
                        <a:t>基金本身不直接持有房地产，也不投资于抵押型</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a:t>
                      </a:r>
                    </a:p>
                    <a:p>
                      <a:pPr algn="l" fontAlgn="t"/>
                      <a:r>
                        <a:rPr lang="zh-CN" altLang="en-US" sz="1200" b="0" i="0" u="none" strike="noStrike" dirty="0" smtClean="0">
                          <a:solidFill>
                            <a:srgbClr val="000000"/>
                          </a:solidFill>
                          <a:latin typeface="仿宋" pitchFamily="49" charset="-122"/>
                          <a:ea typeface="仿宋" pitchFamily="49" charset="-122"/>
                        </a:rPr>
                        <a:t>（投资方向聚焦美国市场）</a:t>
                      </a:r>
                      <a:endParaRPr lang="en-US" altLang="zh-CN" sz="1200" b="0" i="0" u="none" strike="noStrike" dirty="0">
                        <a:solidFill>
                          <a:srgbClr val="000000"/>
                        </a:solidFill>
                        <a:latin typeface="仿宋" pitchFamily="49" charset="-122"/>
                        <a:ea typeface="仿宋" pitchFamily="49" charset="-122"/>
                      </a:endParaRPr>
                    </a:p>
                  </a:txBody>
                  <a:tcPr marL="7620" marR="7620" marT="7620" marB="0"/>
                </a:tc>
              </a:tr>
              <a:tr h="1587358">
                <a:tc>
                  <a:txBody>
                    <a:bodyPr/>
                    <a:lstStyle/>
                    <a:p>
                      <a:pPr algn="ctr" fontAlgn="t"/>
                      <a:r>
                        <a:rPr lang="zh-CN" altLang="en-US" sz="1600" b="0" i="0" u="none" strike="noStrike" dirty="0">
                          <a:solidFill>
                            <a:srgbClr val="000000"/>
                          </a:solidFill>
                          <a:latin typeface="仿宋" pitchFamily="49" charset="-122"/>
                          <a:ea typeface="仿宋" pitchFamily="49" charset="-122"/>
                        </a:rPr>
                        <a:t>诺安全球收益</a:t>
                      </a:r>
                      <a:r>
                        <a:rPr lang="zh-CN" altLang="en-US" sz="1600" b="0" i="0" u="none" strike="noStrike" dirty="0" smtClean="0">
                          <a:solidFill>
                            <a:srgbClr val="000000"/>
                          </a:solidFill>
                          <a:latin typeface="仿宋" pitchFamily="49" charset="-122"/>
                          <a:ea typeface="仿宋" pitchFamily="49" charset="-122"/>
                        </a:rPr>
                        <a:t>不动产</a:t>
                      </a:r>
                      <a:endParaRPr lang="en-US" altLang="zh-CN" sz="1600" b="0" i="0" u="none" strike="noStrike" dirty="0" smtClean="0">
                        <a:solidFill>
                          <a:srgbClr val="000000"/>
                        </a:solidFill>
                        <a:latin typeface="仿宋" pitchFamily="49" charset="-122"/>
                        <a:ea typeface="仿宋" pitchFamily="49" charset="-122"/>
                      </a:endParaRPr>
                    </a:p>
                    <a:p>
                      <a:pPr algn="ctr" fontAlgn="t"/>
                      <a:endParaRPr lang="zh-CN" altLang="en-US" sz="1600" b="0" i="0" u="none" strike="noStrike" dirty="0">
                        <a:solidFill>
                          <a:srgbClr val="000000"/>
                        </a:solidFill>
                        <a:latin typeface="仿宋" pitchFamily="49" charset="-122"/>
                        <a:ea typeface="仿宋" pitchFamily="49" charset="-122"/>
                      </a:endParaRPr>
                    </a:p>
                  </a:txBody>
                  <a:tcPr marL="7620" marR="7620" marT="7620" marB="0"/>
                </a:tc>
                <a:tc>
                  <a:txBody>
                    <a:bodyPr/>
                    <a:lstStyle/>
                    <a:p>
                      <a:pPr algn="ctr" fontAlgn="t"/>
                      <a:r>
                        <a:rPr lang="en-US" altLang="zh-CN" sz="1600" b="0" i="0" u="none" strike="noStrike" dirty="0" smtClean="0">
                          <a:solidFill>
                            <a:srgbClr val="000000"/>
                          </a:solidFill>
                          <a:latin typeface="仿宋" pitchFamily="49" charset="-122"/>
                          <a:ea typeface="仿宋" pitchFamily="49" charset="-122"/>
                        </a:rPr>
                        <a:t>3.20%</a:t>
                      </a:r>
                      <a:endParaRPr lang="en-US" altLang="zh-CN" sz="1600" b="0" i="0" u="none" strike="noStrike" dirty="0">
                        <a:solidFill>
                          <a:srgbClr val="000000"/>
                        </a:solidFill>
                        <a:latin typeface="仿宋" pitchFamily="49" charset="-122"/>
                        <a:ea typeface="仿宋" pitchFamily="49" charset="-122"/>
                      </a:endParaRPr>
                    </a:p>
                  </a:txBody>
                  <a:tcPr marL="7620" marR="7620" marT="7620" marB="0"/>
                </a:tc>
                <a:tc>
                  <a:txBody>
                    <a:bodyPr/>
                    <a:lstStyle/>
                    <a:p>
                      <a:pPr algn="ctr" fontAlgn="t"/>
                      <a:r>
                        <a:rPr lang="en-US" sz="1200" b="0" i="0" u="none" strike="noStrike" dirty="0">
                          <a:solidFill>
                            <a:srgbClr val="000000"/>
                          </a:solidFill>
                          <a:latin typeface="仿宋" pitchFamily="49" charset="-122"/>
                          <a:ea typeface="仿宋" pitchFamily="49" charset="-122"/>
                        </a:rPr>
                        <a:t>FTSE EPRA/NAREIT Developed REITs Total Return Index</a:t>
                      </a:r>
                    </a:p>
                  </a:txBody>
                  <a:tcPr marL="7620" marR="7620" marT="7620" marB="0"/>
                </a:tc>
                <a:tc>
                  <a:txBody>
                    <a:bodyPr/>
                    <a:lstStyle/>
                    <a:p>
                      <a:r>
                        <a:rPr lang="en-US" altLang="zh-CN" sz="1200" kern="1200" dirty="0" smtClean="0">
                          <a:solidFill>
                            <a:schemeClr val="dk1"/>
                          </a:solidFill>
                          <a:latin typeface="仿宋" pitchFamily="49" charset="-122"/>
                          <a:ea typeface="仿宋" pitchFamily="49" charset="-122"/>
                          <a:cs typeface="+mn-cs"/>
                        </a:rPr>
                        <a:t>1.</a:t>
                      </a:r>
                      <a:r>
                        <a:rPr lang="zh-CN" altLang="zh-CN" sz="1200" kern="1200" dirty="0" smtClean="0">
                          <a:solidFill>
                            <a:schemeClr val="dk1"/>
                          </a:solidFill>
                          <a:latin typeface="仿宋" pitchFamily="49" charset="-122"/>
                          <a:ea typeface="仿宋" pitchFamily="49" charset="-122"/>
                          <a:cs typeface="+mn-cs"/>
                        </a:rPr>
                        <a:t>投资</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a:t>
                      </a:r>
                      <a:r>
                        <a:rPr lang="en-US" altLang="zh-CN" sz="1200" kern="1200" dirty="0" smtClean="0">
                          <a:solidFill>
                            <a:schemeClr val="dk1"/>
                          </a:solidFill>
                          <a:latin typeface="仿宋" pitchFamily="49" charset="-122"/>
                          <a:ea typeface="仿宋" pitchFamily="49" charset="-122"/>
                          <a:cs typeface="+mn-cs"/>
                        </a:rPr>
                        <a:t>REIT-ETF</a:t>
                      </a:r>
                      <a:r>
                        <a:rPr lang="zh-CN" altLang="zh-CN" sz="1200" kern="1200" dirty="0" smtClean="0">
                          <a:solidFill>
                            <a:schemeClr val="dk1"/>
                          </a:solidFill>
                          <a:latin typeface="仿宋" pitchFamily="49" charset="-122"/>
                          <a:ea typeface="仿宋" pitchFamily="49" charset="-122"/>
                          <a:cs typeface="+mn-cs"/>
                        </a:rPr>
                        <a:t>和房地产行业上市公司股票</a:t>
                      </a:r>
                      <a:r>
                        <a:rPr lang="en-US" altLang="zh-CN" sz="1200" kern="1200" dirty="0" smtClean="0">
                          <a:solidFill>
                            <a:schemeClr val="dk1"/>
                          </a:solidFill>
                          <a:latin typeface="仿宋" pitchFamily="49" charset="-122"/>
                          <a:ea typeface="仿宋" pitchFamily="49" charset="-122"/>
                          <a:cs typeface="+mn-cs"/>
                        </a:rPr>
                        <a:t>(“REOCs”),</a:t>
                      </a:r>
                      <a:r>
                        <a:rPr lang="zh-CN" altLang="zh-CN" sz="1200" kern="1200" dirty="0" smtClean="0">
                          <a:solidFill>
                            <a:schemeClr val="dk1"/>
                          </a:solidFill>
                          <a:latin typeface="仿宋" pitchFamily="49" charset="-122"/>
                          <a:ea typeface="仿宋" pitchFamily="49" charset="-122"/>
                          <a:cs typeface="+mn-cs"/>
                        </a:rPr>
                        <a:t>以及货币市场工具。另外</a:t>
                      </a:r>
                      <a:r>
                        <a:rPr lang="en-US" altLang="zh-CN" sz="1200" kern="1200" dirty="0" smtClean="0">
                          <a:solidFill>
                            <a:schemeClr val="dk1"/>
                          </a:solidFill>
                          <a:latin typeface="仿宋" pitchFamily="49" charset="-122"/>
                          <a:ea typeface="仿宋" pitchFamily="49" charset="-122"/>
                          <a:cs typeface="+mn-cs"/>
                        </a:rPr>
                        <a:t>,</a:t>
                      </a:r>
                      <a:r>
                        <a:rPr lang="zh-CN" altLang="zh-CN" sz="1200" kern="1200" dirty="0" smtClean="0">
                          <a:solidFill>
                            <a:schemeClr val="dk1"/>
                          </a:solidFill>
                          <a:latin typeface="仿宋" pitchFamily="49" charset="-122"/>
                          <a:ea typeface="仿宋" pitchFamily="49" charset="-122"/>
                          <a:cs typeface="+mn-cs"/>
                        </a:rPr>
                        <a:t>基金为对冲外币的汇率风险</a:t>
                      </a:r>
                      <a:r>
                        <a:rPr lang="en-US" altLang="zh-CN" sz="1200" kern="1200" dirty="0" smtClean="0">
                          <a:solidFill>
                            <a:schemeClr val="dk1"/>
                          </a:solidFill>
                          <a:latin typeface="仿宋" pitchFamily="49" charset="-122"/>
                          <a:ea typeface="仿宋" pitchFamily="49" charset="-122"/>
                          <a:cs typeface="+mn-cs"/>
                        </a:rPr>
                        <a:t>,</a:t>
                      </a:r>
                      <a:r>
                        <a:rPr lang="zh-CN" altLang="zh-CN" sz="1200" kern="1200" dirty="0" smtClean="0">
                          <a:solidFill>
                            <a:schemeClr val="dk1"/>
                          </a:solidFill>
                          <a:latin typeface="仿宋" pitchFamily="49" charset="-122"/>
                          <a:ea typeface="仿宋" pitchFamily="49" charset="-122"/>
                          <a:cs typeface="+mn-cs"/>
                        </a:rPr>
                        <a:t>可以投资于外汇远期合约、结构性外汇远期合约、外汇期权及外汇期权组合、外汇互换协议、与汇率挂钩的结构性投资产品等金融工具。此外，本基金为对冲本外币的汇率风险，还可以投资于外汇远期合约、外汇互换协议、期权等金融工具。</a:t>
                      </a:r>
                    </a:p>
                    <a:p>
                      <a:r>
                        <a:rPr lang="en-US" altLang="zh-CN" sz="1200" kern="1200" dirty="0" smtClean="0">
                          <a:solidFill>
                            <a:schemeClr val="dk1"/>
                          </a:solidFill>
                          <a:latin typeface="仿宋" pitchFamily="49" charset="-122"/>
                          <a:ea typeface="仿宋" pitchFamily="49" charset="-122"/>
                          <a:cs typeface="+mn-cs"/>
                        </a:rPr>
                        <a:t>2. </a:t>
                      </a:r>
                      <a:r>
                        <a:rPr lang="zh-CN" altLang="zh-CN" sz="1200" kern="1200" dirty="0" smtClean="0">
                          <a:solidFill>
                            <a:schemeClr val="dk1"/>
                          </a:solidFill>
                          <a:latin typeface="仿宋" pitchFamily="49" charset="-122"/>
                          <a:ea typeface="仿宋" pitchFamily="49" charset="-122"/>
                          <a:cs typeface="+mn-cs"/>
                        </a:rPr>
                        <a:t>投资于</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的比例不低于基金资产的</a:t>
                      </a:r>
                      <a:r>
                        <a:rPr lang="en-US" altLang="zh-CN" sz="1200" kern="1200" dirty="0" smtClean="0">
                          <a:solidFill>
                            <a:schemeClr val="dk1"/>
                          </a:solidFill>
                          <a:latin typeface="仿宋" pitchFamily="49" charset="-122"/>
                          <a:ea typeface="仿宋" pitchFamily="49" charset="-122"/>
                          <a:cs typeface="+mn-cs"/>
                        </a:rPr>
                        <a:t>60%</a:t>
                      </a:r>
                      <a:r>
                        <a:rPr lang="zh-CN" altLang="zh-CN" sz="1200" kern="1200" dirty="0" smtClean="0">
                          <a:solidFill>
                            <a:schemeClr val="dk1"/>
                          </a:solidFill>
                          <a:latin typeface="仿宋" pitchFamily="49" charset="-122"/>
                          <a:ea typeface="仿宋" pitchFamily="49" charset="-122"/>
                          <a:cs typeface="+mn-cs"/>
                        </a:rPr>
                        <a:t>；现金或者到期日不超过一年的政府债券的投资比例不低于基金资产净值的</a:t>
                      </a:r>
                      <a:r>
                        <a:rPr lang="en-US" altLang="zh-CN" sz="1200" kern="1200" dirty="0" smtClean="0">
                          <a:solidFill>
                            <a:schemeClr val="dk1"/>
                          </a:solidFill>
                          <a:latin typeface="仿宋" pitchFamily="49" charset="-122"/>
                          <a:ea typeface="仿宋" pitchFamily="49" charset="-122"/>
                          <a:cs typeface="+mn-cs"/>
                        </a:rPr>
                        <a:t>5%</a:t>
                      </a:r>
                      <a:r>
                        <a:rPr lang="zh-CN" altLang="zh-CN" sz="1200" kern="1200" dirty="0" smtClean="0">
                          <a:solidFill>
                            <a:schemeClr val="dk1"/>
                          </a:solidFill>
                          <a:latin typeface="仿宋" pitchFamily="49" charset="-122"/>
                          <a:ea typeface="仿宋" pitchFamily="49" charset="-122"/>
                          <a:cs typeface="+mn-cs"/>
                        </a:rPr>
                        <a:t>。</a:t>
                      </a:r>
                    </a:p>
                    <a:p>
                      <a:r>
                        <a:rPr lang="en-US" altLang="zh-CN" sz="1200" kern="1200" dirty="0" smtClean="0">
                          <a:solidFill>
                            <a:schemeClr val="dk1"/>
                          </a:solidFill>
                          <a:latin typeface="仿宋" pitchFamily="49" charset="-122"/>
                          <a:ea typeface="仿宋" pitchFamily="49" charset="-122"/>
                          <a:cs typeface="+mn-cs"/>
                        </a:rPr>
                        <a:t>3. </a:t>
                      </a:r>
                      <a:r>
                        <a:rPr lang="zh-CN" altLang="zh-CN" sz="1200" kern="1200" dirty="0" smtClean="0">
                          <a:solidFill>
                            <a:schemeClr val="dk1"/>
                          </a:solidFill>
                          <a:latin typeface="仿宋" pitchFamily="49" charset="-122"/>
                          <a:ea typeface="仿宋" pitchFamily="49" charset="-122"/>
                          <a:cs typeface="+mn-cs"/>
                        </a:rPr>
                        <a:t>基金不直接购买不动产，也不投资于以抵押贷款利息收入为主要收入来源的抵押类</a:t>
                      </a:r>
                      <a:r>
                        <a:rPr lang="en-US" altLang="zh-CN" sz="1200" kern="1200" dirty="0" smtClean="0">
                          <a:solidFill>
                            <a:schemeClr val="dk1"/>
                          </a:solidFill>
                          <a:latin typeface="仿宋" pitchFamily="49" charset="-122"/>
                          <a:ea typeface="仿宋" pitchFamily="49" charset="-122"/>
                          <a:cs typeface="+mn-cs"/>
                        </a:rPr>
                        <a:t>REITs</a:t>
                      </a:r>
                      <a:r>
                        <a:rPr lang="zh-CN" altLang="zh-CN" sz="1200" kern="1200" dirty="0" smtClean="0">
                          <a:solidFill>
                            <a:schemeClr val="dk1"/>
                          </a:solidFill>
                          <a:latin typeface="仿宋" pitchFamily="49" charset="-122"/>
                          <a:ea typeface="仿宋" pitchFamily="49" charset="-122"/>
                          <a:cs typeface="+mn-cs"/>
                        </a:rPr>
                        <a:t>（</a:t>
                      </a:r>
                      <a:r>
                        <a:rPr lang="en-US" altLang="zh-CN" sz="1200" kern="1200" dirty="0" smtClean="0">
                          <a:solidFill>
                            <a:schemeClr val="dk1"/>
                          </a:solidFill>
                          <a:latin typeface="仿宋" pitchFamily="49" charset="-122"/>
                          <a:ea typeface="仿宋" pitchFamily="49" charset="-122"/>
                          <a:cs typeface="+mn-cs"/>
                        </a:rPr>
                        <a:t>Mortgage REITs)</a:t>
                      </a:r>
                      <a:r>
                        <a:rPr lang="zh-CN" altLang="en-US" sz="1200" kern="1200" dirty="0" smtClean="0">
                          <a:solidFill>
                            <a:schemeClr val="dk1"/>
                          </a:solidFill>
                          <a:latin typeface="仿宋" pitchFamily="49" charset="-122"/>
                          <a:ea typeface="仿宋" pitchFamily="49" charset="-122"/>
                          <a:cs typeface="+mn-cs"/>
                        </a:rPr>
                        <a:t>。</a:t>
                      </a:r>
                      <a:endParaRPr lang="en-US" altLang="zh-CN" sz="1200" kern="1200" dirty="0" smtClean="0">
                        <a:solidFill>
                          <a:schemeClr val="dk1"/>
                        </a:solidFill>
                        <a:latin typeface="仿宋" pitchFamily="49" charset="-122"/>
                        <a:ea typeface="仿宋" pitchFamily="49" charset="-122"/>
                        <a:cs typeface="+mn-cs"/>
                      </a:endParaRPr>
                    </a:p>
                    <a:p>
                      <a:r>
                        <a:rPr lang="zh-CN" altLang="en-US" sz="1200" kern="1200" dirty="0" smtClean="0">
                          <a:solidFill>
                            <a:schemeClr val="dk1"/>
                          </a:solidFill>
                          <a:latin typeface="仿宋" pitchFamily="49" charset="-122"/>
                          <a:ea typeface="仿宋" pitchFamily="49" charset="-122"/>
                          <a:cs typeface="+mn-cs"/>
                        </a:rPr>
                        <a:t>（投资方向聚焦全球市场）</a:t>
                      </a:r>
                      <a:endParaRPr lang="zh-CN" altLang="zh-CN" sz="1200" kern="1200" dirty="0" smtClean="0">
                        <a:solidFill>
                          <a:schemeClr val="dk1"/>
                        </a:solidFill>
                        <a:latin typeface="仿宋" pitchFamily="49" charset="-122"/>
                        <a:ea typeface="仿宋" pitchFamily="49" charset="-122"/>
                        <a:cs typeface="+mn-cs"/>
                      </a:endParaRPr>
                    </a:p>
                    <a:p>
                      <a:r>
                        <a:rPr lang="zh-CN" altLang="zh-CN" sz="1200" kern="1200" dirty="0" smtClean="0">
                          <a:solidFill>
                            <a:schemeClr val="dk1"/>
                          </a:solidFill>
                          <a:latin typeface="仿宋" pitchFamily="49" charset="-122"/>
                          <a:ea typeface="仿宋" pitchFamily="49" charset="-122"/>
                          <a:cs typeface="+mn-cs"/>
                        </a:rPr>
                        <a:t>　　</a:t>
                      </a:r>
                    </a:p>
                    <a:p>
                      <a:pPr algn="l" fontAlgn="t"/>
                      <a:endParaRPr lang="en-US" altLang="zh-CN" sz="1200" b="0" i="0" u="none" strike="noStrike" dirty="0">
                        <a:solidFill>
                          <a:srgbClr val="000000"/>
                        </a:solidFill>
                        <a:latin typeface="仿宋" pitchFamily="49" charset="-122"/>
                        <a:ea typeface="仿宋" pitchFamily="49" charset="-122"/>
                      </a:endParaRPr>
                    </a:p>
                  </a:txBody>
                  <a:tcPr marL="7620" marR="7620" marT="7620" marB="0"/>
                </a:tc>
              </a:tr>
            </a:tbl>
          </a:graphicData>
        </a:graphic>
      </p:graphicFrame>
      <p:sp>
        <p:nvSpPr>
          <p:cNvPr id="6" name="矩形 5"/>
          <p:cNvSpPr/>
          <p:nvPr/>
        </p:nvSpPr>
        <p:spPr>
          <a:xfrm>
            <a:off x="539726" y="8109818"/>
            <a:ext cx="5616624" cy="338554"/>
          </a:xfrm>
          <a:prstGeom prst="rect">
            <a:avLst/>
          </a:prstGeom>
        </p:spPr>
        <p:txBody>
          <a:bodyPr wrap="square">
            <a:spAutoFit/>
          </a:bodyPr>
          <a:lstStyle/>
          <a:p>
            <a:r>
              <a:rPr lang="zh-CN" altLang="en-US" sz="1600" dirty="0" smtClean="0">
                <a:latin typeface="仿宋_GB2312" pitchFamily="49" charset="-122"/>
                <a:ea typeface="仿宋_GB2312" pitchFamily="49" charset="-122"/>
                <a:cs typeface="Times New Roman" pitchFamily="18" charset="0"/>
              </a:rPr>
              <a:t>数据来源：</a:t>
            </a:r>
            <a:r>
              <a:rPr lang="en-US" altLang="zh-CN" sz="1600" dirty="0" smtClean="0">
                <a:latin typeface="仿宋_GB2312" pitchFamily="49" charset="-122"/>
                <a:ea typeface="仿宋_GB2312" pitchFamily="49" charset="-122"/>
                <a:cs typeface="Times New Roman" pitchFamily="18" charset="0"/>
              </a:rPr>
              <a:t>wind</a:t>
            </a:r>
            <a:r>
              <a:rPr lang="zh-CN" altLang="en-US" sz="1600" dirty="0" smtClean="0">
                <a:latin typeface="仿宋_GB2312" pitchFamily="49" charset="-122"/>
                <a:ea typeface="仿宋_GB2312" pitchFamily="49" charset="-122"/>
                <a:cs typeface="Times New Roman" pitchFamily="18" charset="0"/>
              </a:rPr>
              <a:t>资讯，长城证券研究所</a:t>
            </a:r>
            <a:endParaRPr lang="zh-CN" altLang="en-US" sz="1600" dirty="0">
              <a:latin typeface="仿宋_GB2312" pitchFamily="49" charset="-122"/>
              <a:ea typeface="仿宋_GB2312"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950" y="2411463"/>
            <a:ext cx="10174129" cy="1431131"/>
          </a:xfrm>
        </p:spPr>
        <p:txBody>
          <a:bodyPr/>
          <a:lstStyle/>
          <a:p>
            <a:r>
              <a:rPr lang="zh-CN" altLang="en-US" dirty="0" smtClean="0"/>
              <a:t>固定收益类基金投资策略：降低收益预期</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950" y="260946"/>
            <a:ext cx="10174129" cy="1081920"/>
          </a:xfrm>
        </p:spPr>
        <p:txBody>
          <a:bodyPr/>
          <a:lstStyle/>
          <a:p>
            <a:r>
              <a:rPr lang="zh-CN" altLang="en-US" dirty="0" smtClean="0"/>
              <a:t>债券型基金投资策略</a:t>
            </a:r>
            <a:endParaRPr lang="zh-CN" altLang="en-US" dirty="0"/>
          </a:p>
        </p:txBody>
      </p:sp>
      <p:sp>
        <p:nvSpPr>
          <p:cNvPr id="11" name="灯片编号占位符 10"/>
          <p:cNvSpPr>
            <a:spLocks noGrp="1"/>
          </p:cNvSpPr>
          <p:nvPr>
            <p:ph type="sldNum" sz="quarter" idx="12"/>
          </p:nvPr>
        </p:nvSpPr>
        <p:spPr/>
        <p:txBody>
          <a:bodyPr/>
          <a:lstStyle/>
          <a:p>
            <a:fld id="{28D0B990-E398-4D49-9CD2-BA6F246F8330}" type="slidenum">
              <a:rPr lang="zh-CN" altLang="en-US" smtClean="0"/>
              <a:pPr/>
              <a:t>29</a:t>
            </a:fld>
            <a:endParaRPr lang="zh-CN" altLang="en-US"/>
          </a:p>
        </p:txBody>
      </p:sp>
      <p:sp>
        <p:nvSpPr>
          <p:cNvPr id="10" name="TextBox 9"/>
          <p:cNvSpPr txBox="1"/>
          <p:nvPr/>
        </p:nvSpPr>
        <p:spPr>
          <a:xfrm>
            <a:off x="467718" y="4797450"/>
            <a:ext cx="10593665" cy="3513136"/>
          </a:xfrm>
          <a:prstGeom prst="rect">
            <a:avLst/>
          </a:prstGeom>
          <a:noFill/>
        </p:spPr>
        <p:txBody>
          <a:bodyPr wrap="square" lIns="113660" tIns="56830" rIns="113660" bIns="56830" rtlCol="0">
            <a:spAutoFit/>
          </a:bodyPr>
          <a:lstStyle/>
          <a:p>
            <a:pPr>
              <a:lnSpc>
                <a:spcPct val="150000"/>
              </a:lnSpc>
              <a:buClr>
                <a:srgbClr val="003399"/>
              </a:buClr>
              <a:buFont typeface="Wingdings" pitchFamily="2" charset="2"/>
              <a:buChar char="l"/>
            </a:pPr>
            <a:r>
              <a:rPr lang="zh-CN" altLang="en-US" sz="2000" b="1" dirty="0" smtClean="0">
                <a:latin typeface="仿宋_GB2312" pitchFamily="49" charset="-122"/>
                <a:ea typeface="仿宋_GB2312" pitchFamily="49" charset="-122"/>
              </a:rPr>
              <a:t>  固定收益类资产降低收益预期</a:t>
            </a:r>
          </a:p>
          <a:p>
            <a:pPr marL="925200" lvl="1" indent="-457200">
              <a:spcBef>
                <a:spcPts val="363"/>
              </a:spcBef>
              <a:spcAft>
                <a:spcPts val="363"/>
              </a:spcAft>
              <a:buClr>
                <a:srgbClr val="003399"/>
              </a:buClr>
              <a:buFont typeface="Arial" pitchFamily="34" charset="0"/>
              <a:buChar char="•"/>
            </a:pPr>
            <a:r>
              <a:rPr lang="en-US" altLang="zh-CN" sz="2000" dirty="0" smtClean="0">
                <a:latin typeface="仿宋_GB2312" pitchFamily="49" charset="-122"/>
                <a:ea typeface="仿宋_GB2312" pitchFamily="49" charset="-122"/>
              </a:rPr>
              <a:t>2012</a:t>
            </a:r>
            <a:r>
              <a:rPr lang="zh-CN" altLang="en-US" sz="2000" dirty="0" smtClean="0">
                <a:latin typeface="仿宋_GB2312" pitchFamily="49" charset="-122"/>
                <a:ea typeface="仿宋_GB2312" pitchFamily="49" charset="-122"/>
              </a:rPr>
              <a:t>年</a:t>
            </a:r>
            <a:r>
              <a:rPr lang="en-US" altLang="zh-CN" sz="2000" dirty="0" smtClean="0">
                <a:latin typeface="仿宋_GB2312" pitchFamily="49" charset="-122"/>
                <a:ea typeface="仿宋_GB2312" pitchFamily="49" charset="-122"/>
              </a:rPr>
              <a:t>3</a:t>
            </a:r>
            <a:r>
              <a:rPr lang="zh-CN" altLang="en-US" sz="2000" dirty="0" smtClean="0">
                <a:latin typeface="仿宋_GB2312" pitchFamily="49" charset="-122"/>
                <a:ea typeface="仿宋_GB2312" pitchFamily="49" charset="-122"/>
              </a:rPr>
              <a:t>季度美联储和欧债央行陆续公布了无限量，无限期量化宽松政策。预计</a:t>
            </a:r>
            <a:r>
              <a:rPr lang="en-US" altLang="zh-CN" sz="2000" dirty="0" smtClean="0">
                <a:latin typeface="仿宋_GB2312" pitchFamily="49" charset="-122"/>
                <a:ea typeface="仿宋_GB2312" pitchFamily="49" charset="-122"/>
              </a:rPr>
              <a:t>4</a:t>
            </a:r>
            <a:r>
              <a:rPr lang="zh-CN" altLang="en-US" sz="2000" dirty="0" smtClean="0">
                <a:latin typeface="仿宋_GB2312" pitchFamily="49" charset="-122"/>
                <a:ea typeface="仿宋_GB2312" pitchFamily="49" charset="-122"/>
              </a:rPr>
              <a:t>季度全球范围流动性将保持宽松。</a:t>
            </a:r>
            <a:endParaRPr lang="en-US" altLang="zh-CN" sz="2000" dirty="0" smtClean="0">
              <a:latin typeface="仿宋_GB2312" pitchFamily="49" charset="-122"/>
              <a:ea typeface="仿宋_GB2312" pitchFamily="49" charset="-122"/>
            </a:endParaRPr>
          </a:p>
          <a:p>
            <a:pPr marL="925200" lvl="1" indent="-457200">
              <a:spcBef>
                <a:spcPts val="363"/>
              </a:spcBef>
              <a:spcAft>
                <a:spcPts val="363"/>
              </a:spcAft>
              <a:buClr>
                <a:srgbClr val="003399"/>
              </a:buClr>
              <a:buFont typeface="Arial" pitchFamily="34" charset="0"/>
              <a:buChar char="•"/>
            </a:pPr>
            <a:r>
              <a:rPr lang="en-US" altLang="zh-CN" sz="2000" dirty="0" smtClean="0">
                <a:latin typeface="仿宋_GB2312" pitchFamily="49" charset="-122"/>
                <a:ea typeface="仿宋_GB2312" pitchFamily="49" charset="-122"/>
              </a:rPr>
              <a:t>2012</a:t>
            </a:r>
            <a:r>
              <a:rPr lang="zh-CN" altLang="en-US" sz="2000" dirty="0" smtClean="0">
                <a:latin typeface="仿宋_GB2312" pitchFamily="49" charset="-122"/>
                <a:ea typeface="仿宋_GB2312" pitchFamily="49" charset="-122"/>
              </a:rPr>
              <a:t>年上半年利率债，中高等级信用债，银行债等债券品种收益率都有较大幅下降。三季度有所回升</a:t>
            </a:r>
            <a:r>
              <a:rPr lang="zh-CN" altLang="en-US" sz="2000" dirty="0" smtClean="0">
                <a:latin typeface="楷体_GB2312" pitchFamily="49" charset="-122"/>
                <a:ea typeface="楷体_GB2312" pitchFamily="49" charset="-122"/>
              </a:rPr>
              <a:t>。总体看，债市已经进入牛市后期。</a:t>
            </a:r>
            <a:endParaRPr lang="zh-CN" altLang="en-US" sz="2000" dirty="0" smtClean="0">
              <a:latin typeface="仿宋_GB2312" pitchFamily="49" charset="-122"/>
              <a:ea typeface="仿宋_GB2312" pitchFamily="49" charset="-122"/>
            </a:endParaRPr>
          </a:p>
          <a:p>
            <a:pPr marL="925200" lvl="1" indent="-457200">
              <a:lnSpc>
                <a:spcPct val="150000"/>
              </a:lnSpc>
              <a:buClr>
                <a:srgbClr val="003399"/>
              </a:buClr>
              <a:buFont typeface="Arial" pitchFamily="34" charset="0"/>
              <a:buChar char="•"/>
            </a:pPr>
            <a:r>
              <a:rPr lang="en-US" altLang="zh-CN" sz="2000" dirty="0" smtClean="0">
                <a:latin typeface="仿宋_GB2312" pitchFamily="49" charset="-122"/>
                <a:ea typeface="仿宋_GB2312" pitchFamily="49" charset="-122"/>
              </a:rPr>
              <a:t>2012</a:t>
            </a:r>
            <a:r>
              <a:rPr lang="zh-CN" altLang="en-US" sz="2000" dirty="0" smtClean="0">
                <a:latin typeface="仿宋_GB2312" pitchFamily="49" charset="-122"/>
                <a:ea typeface="仿宋_GB2312" pitchFamily="49" charset="-122"/>
              </a:rPr>
              <a:t>年四季度受到全球流动性宽松环境影响，货币市场收益率将继续下降，货币市场型基金收益预期将继续下降。 </a:t>
            </a:r>
            <a:endParaRPr lang="en-US" altLang="zh-CN" sz="2000" dirty="0" smtClean="0">
              <a:latin typeface="仿宋_GB2312" pitchFamily="49" charset="-122"/>
              <a:ea typeface="仿宋_GB2312" pitchFamily="49" charset="-122"/>
            </a:endParaRPr>
          </a:p>
          <a:p>
            <a:pPr marL="925200" lvl="1" indent="-457200">
              <a:lnSpc>
                <a:spcPct val="150000"/>
              </a:lnSpc>
              <a:buClr>
                <a:srgbClr val="003399"/>
              </a:buClr>
              <a:buFont typeface="Arial" pitchFamily="34" charset="0"/>
              <a:buChar char="•"/>
            </a:pPr>
            <a:endParaRPr lang="zh-CN" altLang="en-US" sz="2500" dirty="0">
              <a:solidFill>
                <a:schemeClr val="accent2"/>
              </a:solidFill>
              <a:latin typeface="仿宋_GB2312" pitchFamily="49" charset="-122"/>
              <a:ea typeface="仿宋_GB2312" pitchFamily="49" charset="-122"/>
            </a:endParaRPr>
          </a:p>
        </p:txBody>
      </p:sp>
      <p:sp>
        <p:nvSpPr>
          <p:cNvPr id="12" name="圆角矩形 11"/>
          <p:cNvSpPr/>
          <p:nvPr/>
        </p:nvSpPr>
        <p:spPr>
          <a:xfrm>
            <a:off x="7236470" y="1845122"/>
            <a:ext cx="1857200" cy="720080"/>
          </a:xfrm>
          <a:prstGeom prst="roundRect">
            <a:avLst>
              <a:gd name="adj" fmla="val 18676"/>
            </a:avLst>
          </a:prstGeom>
          <a:solidFill>
            <a:schemeClr val="tx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a:lstStyle/>
          <a:p>
            <a:pPr algn="ctr"/>
            <a:r>
              <a:rPr lang="zh-CN" altLang="en-US" sz="2800" dirty="0" smtClean="0">
                <a:latin typeface="楷体_GB2312" pitchFamily="49" charset="-122"/>
                <a:ea typeface="楷体_GB2312" pitchFamily="49" charset="-122"/>
              </a:rPr>
              <a:t>窄幅震荡</a:t>
            </a:r>
            <a:endParaRPr lang="zh-CN" altLang="en-US" sz="2800" dirty="0">
              <a:latin typeface="楷体_GB2312" pitchFamily="49" charset="-122"/>
              <a:ea typeface="楷体_GB2312" pitchFamily="49" charset="-122"/>
            </a:endParaRPr>
          </a:p>
        </p:txBody>
      </p:sp>
      <p:cxnSp>
        <p:nvCxnSpPr>
          <p:cNvPr id="13" name="直接箭头连接符 12"/>
          <p:cNvCxnSpPr/>
          <p:nvPr/>
        </p:nvCxnSpPr>
        <p:spPr bwMode="auto">
          <a:xfrm>
            <a:off x="5580286" y="2205162"/>
            <a:ext cx="1643074" cy="1588"/>
          </a:xfrm>
          <a:prstGeom prst="straightConnector1">
            <a:avLst/>
          </a:prstGeom>
          <a:noFill/>
          <a:ln w="9525" cap="flat" cmpd="sng" algn="ctr">
            <a:solidFill>
              <a:schemeClr val="tx1"/>
            </a:solidFill>
            <a:prstDash val="solid"/>
            <a:round/>
            <a:headEnd type="none" w="med" len="med"/>
            <a:tailEnd type="arrow"/>
          </a:ln>
          <a:effectLst/>
        </p:spPr>
      </p:cxnSp>
      <p:cxnSp>
        <p:nvCxnSpPr>
          <p:cNvPr id="14" name="直接箭头连接符 13"/>
          <p:cNvCxnSpPr/>
          <p:nvPr/>
        </p:nvCxnSpPr>
        <p:spPr bwMode="auto">
          <a:xfrm>
            <a:off x="5580286" y="3789338"/>
            <a:ext cx="1715082" cy="1588"/>
          </a:xfrm>
          <a:prstGeom prst="straightConnector1">
            <a:avLst/>
          </a:prstGeom>
          <a:noFill/>
          <a:ln w="9525" cap="flat" cmpd="sng" algn="ctr">
            <a:solidFill>
              <a:schemeClr val="tx1"/>
            </a:solidFill>
            <a:prstDash val="solid"/>
            <a:round/>
            <a:headEnd type="none" w="med" len="med"/>
            <a:tailEnd type="arrow"/>
          </a:ln>
          <a:effectLst/>
        </p:spPr>
      </p:cxnSp>
      <p:sp>
        <p:nvSpPr>
          <p:cNvPr id="15" name="圆角矩形 14"/>
          <p:cNvSpPr/>
          <p:nvPr/>
        </p:nvSpPr>
        <p:spPr>
          <a:xfrm>
            <a:off x="7308478" y="3429298"/>
            <a:ext cx="1944216" cy="720080"/>
          </a:xfrm>
          <a:prstGeom prst="roundRect">
            <a:avLst>
              <a:gd name="adj" fmla="val 22695"/>
            </a:avLst>
          </a:prstGeom>
          <a:solidFill>
            <a:schemeClr val="tx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a:lstStyle/>
          <a:p>
            <a:pPr algn="ctr"/>
            <a:r>
              <a:rPr lang="zh-CN" altLang="en-US" sz="2800" dirty="0" smtClean="0">
                <a:latin typeface="楷体_GB2312" pitchFamily="49" charset="-122"/>
                <a:ea typeface="楷体_GB2312" pitchFamily="49" charset="-122"/>
              </a:rPr>
              <a:t>谨慎乐观</a:t>
            </a:r>
            <a:endParaRPr lang="zh-CN" altLang="en-US" sz="2800" dirty="0">
              <a:latin typeface="楷体_GB2312" pitchFamily="49" charset="-122"/>
              <a:ea typeface="楷体_GB2312" pitchFamily="49" charset="-122"/>
            </a:endParaRPr>
          </a:p>
        </p:txBody>
      </p:sp>
      <p:graphicFrame>
        <p:nvGraphicFramePr>
          <p:cNvPr id="16" name="图示 15"/>
          <p:cNvGraphicFramePr/>
          <p:nvPr/>
        </p:nvGraphicFramePr>
        <p:xfrm>
          <a:off x="755750" y="1341066"/>
          <a:ext cx="4824536"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995" y="260946"/>
            <a:ext cx="10174129" cy="1064404"/>
          </a:xfrm>
        </p:spPr>
        <p:txBody>
          <a:bodyPr/>
          <a:lstStyle/>
          <a:p>
            <a:r>
              <a:rPr lang="zh-CN" altLang="en-US" dirty="0" smtClean="0"/>
              <a:t>目录</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债券型基金</a:t>
            </a:r>
            <a:endParaRPr lang="zh-CN" altLang="en-US" dirty="0"/>
          </a:p>
        </p:txBody>
      </p:sp>
      <p:sp>
        <p:nvSpPr>
          <p:cNvPr id="8" name="矩形 7"/>
          <p:cNvSpPr/>
          <p:nvPr/>
        </p:nvSpPr>
        <p:spPr>
          <a:xfrm>
            <a:off x="3816637" y="2112511"/>
            <a:ext cx="3350587" cy="453324"/>
          </a:xfrm>
          <a:prstGeom prst="rect">
            <a:avLst/>
          </a:prstGeom>
        </p:spPr>
        <p:txBody>
          <a:bodyPr wrap="none" lIns="113660" tIns="56830" rIns="113660" bIns="56830">
            <a:spAutoFit/>
          </a:bodyPr>
          <a:lstStyle/>
          <a:p>
            <a:r>
              <a:rPr lang="zh-CN" altLang="en-US" b="1" dirty="0" smtClean="0">
                <a:solidFill>
                  <a:srgbClr val="003399"/>
                </a:solidFill>
                <a:latin typeface="仿宋_GB2312" pitchFamily="49" charset="-122"/>
                <a:ea typeface="仿宋_GB2312" pitchFamily="49" charset="-122"/>
              </a:rPr>
              <a:t>推荐债券型基金基本情况</a:t>
            </a:r>
          </a:p>
        </p:txBody>
      </p:sp>
      <p:graphicFrame>
        <p:nvGraphicFramePr>
          <p:cNvPr id="4" name="表格 3"/>
          <p:cNvGraphicFramePr>
            <a:graphicFrameLocks noGrp="1"/>
          </p:cNvGraphicFramePr>
          <p:nvPr>
            <p:extLst>
              <p:ext uri="{D42A27DB-BD31-4B8C-83A1-F6EECF244321}">
                <p14:modId xmlns:p14="http://schemas.microsoft.com/office/powerpoint/2010/main" xmlns="" val="2803304787"/>
              </p:ext>
            </p:extLst>
          </p:nvPr>
        </p:nvGraphicFramePr>
        <p:xfrm>
          <a:off x="415364" y="2673794"/>
          <a:ext cx="10153131" cy="4211892"/>
        </p:xfrm>
        <a:graphic>
          <a:graphicData uri="http://schemas.openxmlformats.org/drawingml/2006/table">
            <a:tbl>
              <a:tblPr/>
              <a:tblGrid>
                <a:gridCol w="1662351"/>
                <a:gridCol w="932021"/>
                <a:gridCol w="1174810"/>
                <a:gridCol w="1358373"/>
                <a:gridCol w="1256394"/>
                <a:gridCol w="1256394"/>
                <a:gridCol w="1256394"/>
                <a:gridCol w="1256394"/>
              </a:tblGrid>
              <a:tr h="230000">
                <a:tc rowSpan="2">
                  <a:txBody>
                    <a:bodyPr/>
                    <a:lstStyle/>
                    <a:p>
                      <a:pPr algn="l" rtl="0" fontAlgn="ctr"/>
                      <a:r>
                        <a:rPr lang="zh-CN" altLang="en-US" sz="1200" b="1" i="0" u="none" strike="noStrike" dirty="0">
                          <a:solidFill>
                            <a:srgbClr val="FFFFFF"/>
                          </a:solidFill>
                          <a:effectLst/>
                          <a:latin typeface="Arial"/>
                        </a:rPr>
                        <a:t>名称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1" i="0" u="none" strike="noStrike" dirty="0">
                          <a:solidFill>
                            <a:srgbClr val="FFFFFF"/>
                          </a:solidFill>
                          <a:effectLst/>
                          <a:latin typeface="Calibri"/>
                        </a:rPr>
                        <a:t>2012</a:t>
                      </a:r>
                      <a:r>
                        <a:rPr lang="zh-CN" altLang="en-US" sz="1200" b="1" i="0" u="none" strike="noStrike" dirty="0">
                          <a:solidFill>
                            <a:srgbClr val="FFFFFF"/>
                          </a:solidFill>
                          <a:effectLst/>
                          <a:latin typeface="Arial"/>
                        </a:rPr>
                        <a:t>年以来</a:t>
                      </a:r>
                      <a:endParaRPr lang="zh-CN" altLang="en-US" sz="1200" b="1" i="0" u="none" strike="noStrike" dirty="0">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en-US" altLang="zh-CN" sz="1200" b="1" i="0" u="none" strike="noStrike">
                          <a:solidFill>
                            <a:srgbClr val="FFFFFF"/>
                          </a:solidFill>
                          <a:effectLst/>
                          <a:latin typeface="Calibri"/>
                        </a:rPr>
                        <a:t>2011</a:t>
                      </a:r>
                      <a:r>
                        <a:rPr lang="zh-CN" altLang="en-US" sz="1200" b="1" i="0" u="none" strike="noStrike">
                          <a:solidFill>
                            <a:srgbClr val="FFFFFF"/>
                          </a:solidFill>
                          <a:effectLst/>
                          <a:latin typeface="Arial"/>
                        </a:rPr>
                        <a:t>年</a:t>
                      </a:r>
                      <a:endParaRPr lang="zh-CN" altLang="en-US" sz="1200" b="1" i="0" u="none" strike="noStrike">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ctr" rtl="0" fontAlgn="ctr"/>
                      <a:r>
                        <a:rPr lang="zh-CN" altLang="en-US" sz="1200" b="1" i="0" u="none" strike="noStrike" dirty="0">
                          <a:solidFill>
                            <a:srgbClr val="FFFFFF"/>
                          </a:solidFill>
                          <a:effectLst/>
                          <a:latin typeface="Arial"/>
                        </a:rPr>
                        <a:t>设立日期</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200" b="1" i="0" u="none" strike="noStrike">
                          <a:solidFill>
                            <a:srgbClr val="FFFFFF"/>
                          </a:solidFill>
                          <a:effectLst/>
                          <a:latin typeface="Arial"/>
                        </a:rPr>
                        <a:t>资产净值</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zh-CN" altLang="en-US" sz="1200" b="1" i="0" u="none" strike="noStrike">
                          <a:solidFill>
                            <a:srgbClr val="FFFFFF"/>
                          </a:solidFill>
                          <a:effectLst/>
                          <a:latin typeface="Arial"/>
                        </a:rPr>
                        <a:t>上季度末</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ctr" rtl="0" fontAlgn="ctr"/>
                      <a:r>
                        <a:rPr lang="zh-CN" altLang="en-US" sz="1200" b="1" i="0" u="none" strike="noStrike">
                          <a:solidFill>
                            <a:srgbClr val="FFFFFF"/>
                          </a:solidFill>
                          <a:effectLst/>
                          <a:latin typeface="Arial"/>
                        </a:rPr>
                        <a:t>基金经理</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zh-CN" altLang="en-US" sz="1200" b="1" i="0" u="none" strike="noStrike">
                          <a:solidFill>
                            <a:srgbClr val="FFFFFF"/>
                          </a:solidFill>
                          <a:effectLst/>
                          <a:latin typeface="Arial"/>
                        </a:rPr>
                        <a:t>基金公司</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22813">
                <a:tc vMerge="1">
                  <a:txBody>
                    <a:bodyPr/>
                    <a:lstStyle/>
                    <a:p>
                      <a:endParaRPr lang="zh-CN" altLang="en-US"/>
                    </a:p>
                  </a:txBody>
                  <a:tcPr/>
                </a:tc>
                <a:tc>
                  <a:txBody>
                    <a:bodyPr/>
                    <a:lstStyle/>
                    <a:p>
                      <a:pPr algn="ctr" rtl="0" fontAlgn="ctr"/>
                      <a:r>
                        <a:rPr lang="zh-CN" altLang="en-US" sz="1200" b="1" i="0" u="none" strike="noStrike">
                          <a:solidFill>
                            <a:srgbClr val="FFFFFF"/>
                          </a:solidFill>
                          <a:effectLst/>
                          <a:latin typeface="Arial"/>
                        </a:rPr>
                        <a:t>净值增长率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200" b="1" i="0" u="none" strike="noStrike">
                          <a:solidFill>
                            <a:srgbClr val="FFFFFF"/>
                          </a:solidFill>
                          <a:effectLst/>
                          <a:latin typeface="Arial"/>
                        </a:rPr>
                        <a:t>净值增长率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c>
                  <a:txBody>
                    <a:bodyPr/>
                    <a:lstStyle/>
                    <a:p>
                      <a:pPr algn="ctr" rtl="0" fontAlgn="ctr"/>
                      <a:r>
                        <a:rPr lang="en-US" altLang="zh-CN" sz="1200" b="1" i="0" u="none" strike="noStrike">
                          <a:solidFill>
                            <a:srgbClr val="FFFFFF"/>
                          </a:solidFill>
                          <a:effectLst/>
                          <a:latin typeface="Calibri"/>
                        </a:rPr>
                        <a:t>[</a:t>
                      </a:r>
                      <a:r>
                        <a:rPr lang="zh-CN" altLang="en-US" sz="1200" b="1" i="0" u="none" strike="noStrike">
                          <a:solidFill>
                            <a:srgbClr val="FFFFFF"/>
                          </a:solidFill>
                          <a:effectLst/>
                          <a:latin typeface="Arial"/>
                        </a:rPr>
                        <a:t>亿元</a:t>
                      </a:r>
                      <a:r>
                        <a:rPr lang="en-US" altLang="zh-CN" sz="1200" b="1" i="0" u="none" strike="noStrike">
                          <a:solidFill>
                            <a:srgbClr val="FFFFFF"/>
                          </a:solidFill>
                          <a:effectLst/>
                          <a:latin typeface="Calibri"/>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200" b="1" i="0" u="none" strike="noStrike">
                          <a:solidFill>
                            <a:srgbClr val="FFFFFF"/>
                          </a:solidFill>
                          <a:effectLst/>
                          <a:latin typeface="Arial"/>
                        </a:rPr>
                        <a:t>持股仓位</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c vMerge="1">
                  <a:txBody>
                    <a:bodyPr/>
                    <a:lstStyle/>
                    <a:p>
                      <a:endParaRPr lang="zh-CN" altLang="en-US"/>
                    </a:p>
                  </a:txBody>
                  <a:tcPr/>
                </a:tc>
              </a:tr>
              <a:tr h="309064">
                <a:tc>
                  <a:txBody>
                    <a:bodyPr/>
                    <a:lstStyle/>
                    <a:p>
                      <a:pPr algn="l" rtl="0" fontAlgn="ctr"/>
                      <a:r>
                        <a:rPr lang="zh-CN" altLang="en-US" sz="1200" b="1" i="0" u="none" strike="noStrike">
                          <a:solidFill>
                            <a:srgbClr val="FFFFFF"/>
                          </a:solidFill>
                          <a:effectLst/>
                          <a:latin typeface="Arial"/>
                        </a:rPr>
                        <a:t>易方达增强回报</a:t>
                      </a:r>
                      <a:r>
                        <a:rPr lang="en-US" altLang="zh-CN" sz="1200" b="1" i="0" u="none" strike="noStrike">
                          <a:solidFill>
                            <a:srgbClr val="FFFFFF"/>
                          </a:solidFill>
                          <a:effectLst/>
                          <a:latin typeface="Calibri"/>
                        </a:rPr>
                        <a:t>A</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6.00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-0.87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25.7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8.9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钟鸣远</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王晓晨</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易方达</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67190">
                <a:tc>
                  <a:txBody>
                    <a:bodyPr/>
                    <a:lstStyle/>
                    <a:p>
                      <a:pPr algn="l" rtl="0" fontAlgn="ctr"/>
                      <a:r>
                        <a:rPr lang="zh-CN" altLang="en-US" sz="1200" b="1" i="0" u="none" strike="noStrike">
                          <a:solidFill>
                            <a:srgbClr val="FFFFFF"/>
                          </a:solidFill>
                          <a:effectLst/>
                          <a:latin typeface="Arial"/>
                        </a:rPr>
                        <a:t>易方达稳健收益</a:t>
                      </a:r>
                      <a:r>
                        <a:rPr lang="en-US" altLang="zh-CN" sz="1200" b="1" i="0" u="none" strike="noStrike">
                          <a:solidFill>
                            <a:srgbClr val="FFFFFF"/>
                          </a:solidFill>
                          <a:effectLst/>
                          <a:latin typeface="Calibri"/>
                        </a:rPr>
                        <a:t>A</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7.03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-4.19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Book Antiqua"/>
                        </a:rPr>
                        <a:t>2005/9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5.1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12.9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胡剑</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易方达</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67190">
                <a:tc>
                  <a:txBody>
                    <a:bodyPr/>
                    <a:lstStyle/>
                    <a:p>
                      <a:pPr algn="l" rtl="0" fontAlgn="ctr"/>
                      <a:r>
                        <a:rPr lang="zh-CN" altLang="en-US" sz="1200" b="1" i="0" u="none" strike="noStrike">
                          <a:solidFill>
                            <a:srgbClr val="FFFFFF"/>
                          </a:solidFill>
                          <a:effectLst/>
                          <a:latin typeface="Arial"/>
                        </a:rPr>
                        <a:t>工银瑞信增强收益</a:t>
                      </a:r>
                      <a:r>
                        <a:rPr lang="en-US" altLang="zh-CN" sz="1200" b="1" i="0" u="none" strike="noStrike">
                          <a:solidFill>
                            <a:srgbClr val="FFFFFF"/>
                          </a:solidFill>
                          <a:effectLst/>
                          <a:latin typeface="Calibri"/>
                        </a:rPr>
                        <a:t>A</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5.49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-1.19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2007/5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32.4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8.5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杜海涛</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工银瑞信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67190">
                <a:tc>
                  <a:txBody>
                    <a:bodyPr/>
                    <a:lstStyle/>
                    <a:p>
                      <a:pPr algn="l" rtl="0" fontAlgn="ctr"/>
                      <a:r>
                        <a:rPr lang="zh-CN" altLang="en-US" sz="1200" b="1" i="0" u="none" strike="noStrike">
                          <a:solidFill>
                            <a:srgbClr val="FFFFFF"/>
                          </a:solidFill>
                          <a:effectLst/>
                          <a:latin typeface="Arial"/>
                        </a:rPr>
                        <a:t>富国天利增长债券</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5.86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-3.45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2003/12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22.3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1.9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饶刚</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富国</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16251">
                <a:tc>
                  <a:txBody>
                    <a:bodyPr/>
                    <a:lstStyle/>
                    <a:p>
                      <a:pPr algn="l" rtl="0" fontAlgn="ctr"/>
                      <a:r>
                        <a:rPr lang="zh-CN" altLang="en-US" sz="1200" b="1" i="0" u="none" strike="noStrike">
                          <a:solidFill>
                            <a:srgbClr val="FFFFFF"/>
                          </a:solidFill>
                          <a:effectLst/>
                          <a:latin typeface="Arial"/>
                        </a:rPr>
                        <a:t>中银稳健增利</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6.00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3.52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2008/11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45.2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0.8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奚鹏洲</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李建</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中银</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16251">
                <a:tc>
                  <a:txBody>
                    <a:bodyPr/>
                    <a:lstStyle/>
                    <a:p>
                      <a:pPr algn="l" rtl="0" fontAlgn="ctr"/>
                      <a:r>
                        <a:rPr lang="zh-CN" altLang="en-US" sz="1200" b="1" i="0" u="none" strike="noStrike">
                          <a:solidFill>
                            <a:srgbClr val="FFFFFF"/>
                          </a:solidFill>
                          <a:effectLst/>
                          <a:latin typeface="Arial"/>
                        </a:rPr>
                        <a:t>华夏希望债券</a:t>
                      </a:r>
                      <a:r>
                        <a:rPr lang="en-US" altLang="zh-CN" sz="1200" b="1" i="0" u="none" strike="noStrike">
                          <a:solidFill>
                            <a:srgbClr val="FFFFFF"/>
                          </a:solidFill>
                          <a:effectLst/>
                          <a:latin typeface="Calibri"/>
                        </a:rPr>
                        <a:t>A</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5.86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-2.21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12.5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1.8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韩会永</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华夏</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67190">
                <a:tc>
                  <a:txBody>
                    <a:bodyPr/>
                    <a:lstStyle/>
                    <a:p>
                      <a:pPr algn="l" rtl="0" fontAlgn="ctr"/>
                      <a:r>
                        <a:rPr lang="zh-CN" altLang="en-US" sz="1200" b="1" i="0" u="none" strike="noStrike">
                          <a:solidFill>
                            <a:srgbClr val="FFFFFF"/>
                          </a:solidFill>
                          <a:effectLst/>
                          <a:latin typeface="Arial"/>
                        </a:rPr>
                        <a:t>富国天丰强化收益</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4.37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-0.32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2008/10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29.0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饶刚</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钟智伦</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富国</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16251">
                <a:tc>
                  <a:txBody>
                    <a:bodyPr/>
                    <a:lstStyle/>
                    <a:p>
                      <a:pPr algn="l" rtl="0" fontAlgn="ctr"/>
                      <a:r>
                        <a:rPr lang="zh-CN" altLang="en-US" sz="1200" b="1" i="0" u="none" strike="noStrike">
                          <a:solidFill>
                            <a:srgbClr val="FFFFFF"/>
                          </a:solidFill>
                          <a:effectLst/>
                          <a:latin typeface="Arial"/>
                        </a:rPr>
                        <a:t>华夏债券</a:t>
                      </a:r>
                      <a:r>
                        <a:rPr lang="en-US" sz="1200" b="1" i="0" u="none" strike="noStrike">
                          <a:solidFill>
                            <a:srgbClr val="FFFFFF"/>
                          </a:solidFill>
                          <a:effectLst/>
                          <a:latin typeface="Calibri"/>
                        </a:rPr>
                        <a:t>AB</a:t>
                      </a:r>
                      <a:endParaRPr 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5.00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-1.98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2002/10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15.5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李中海</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魏镇江</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华夏</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16251">
                <a:tc>
                  <a:txBody>
                    <a:bodyPr/>
                    <a:lstStyle/>
                    <a:p>
                      <a:pPr algn="l" rtl="0" fontAlgn="ctr"/>
                      <a:r>
                        <a:rPr lang="zh-CN" altLang="en-US" sz="1200" b="1" i="0" u="none" strike="noStrike">
                          <a:solidFill>
                            <a:srgbClr val="FFFFFF"/>
                          </a:solidFill>
                          <a:effectLst/>
                          <a:latin typeface="Arial"/>
                        </a:rPr>
                        <a:t>建信稳定增利</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2.89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0.80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29.1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8.5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钟敬棣</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建信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16251">
                <a:tc>
                  <a:txBody>
                    <a:bodyPr/>
                    <a:lstStyle/>
                    <a:p>
                      <a:pPr algn="l" rtl="0" fontAlgn="ctr"/>
                      <a:r>
                        <a:rPr lang="zh-CN" altLang="en-US" sz="1200" b="1" i="0" u="none" strike="noStrike">
                          <a:solidFill>
                            <a:srgbClr val="FFFFFF"/>
                          </a:solidFill>
                          <a:effectLst/>
                          <a:latin typeface="Arial"/>
                        </a:rPr>
                        <a:t>嘉实超短债</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2.71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3.56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dirty="0">
                          <a:solidFill>
                            <a:srgbClr val="000000"/>
                          </a:solidFill>
                          <a:effectLst/>
                          <a:latin typeface="Calibri"/>
                        </a:rPr>
                        <a:t>21.0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魏莉</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dirty="0">
                          <a:solidFill>
                            <a:srgbClr val="000000"/>
                          </a:solidFill>
                          <a:effectLst/>
                          <a:latin typeface="Arial"/>
                        </a:rPr>
                        <a:t>嘉实</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7" name="矩形 6"/>
          <p:cNvSpPr/>
          <p:nvPr/>
        </p:nvSpPr>
        <p:spPr>
          <a:xfrm>
            <a:off x="7596509" y="6976191"/>
            <a:ext cx="2920815" cy="330214"/>
          </a:xfrm>
          <a:prstGeom prst="rect">
            <a:avLst/>
          </a:prstGeom>
        </p:spPr>
        <p:txBody>
          <a:bodyPr wrap="squar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a:t>
            </a:r>
            <a:endParaRPr lang="zh-CN" altLang="en-US" sz="1400" dirty="0">
              <a:latin typeface="仿宋_GB2312" pitchFamily="49" charset="-122"/>
              <a:ea typeface="仿宋_GB2312" pitchFamily="49" charset="-122"/>
            </a:endParaRPr>
          </a:p>
        </p:txBody>
      </p:sp>
    </p:spTree>
    <p:extLst>
      <p:ext uri="{BB962C8B-B14F-4D97-AF65-F5344CB8AC3E}">
        <p14:creationId xmlns:p14="http://schemas.microsoft.com/office/powerpoint/2010/main" xmlns="" val="488276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5710" y="5955646"/>
            <a:ext cx="10593665" cy="2423094"/>
          </a:xfrm>
          <a:prstGeom prst="rect">
            <a:avLst/>
          </a:prstGeom>
          <a:noFill/>
        </p:spPr>
        <p:txBody>
          <a:bodyPr wrap="square" lIns="113660" tIns="56830" rIns="113660" bIns="56830" rtlCol="0">
            <a:spAutoFit/>
          </a:bodyPr>
          <a:lstStyle/>
          <a:p>
            <a:pPr>
              <a:lnSpc>
                <a:spcPct val="125000"/>
              </a:lnSpc>
              <a:buClr>
                <a:srgbClr val="003399"/>
              </a:buClr>
              <a:buFont typeface="Wingdings" pitchFamily="2" charset="2"/>
              <a:buChar char="l"/>
            </a:pPr>
            <a:r>
              <a:rPr lang="zh-CN" altLang="en-US" sz="2000" dirty="0" smtClean="0">
                <a:latin typeface="仿宋_GB2312" pitchFamily="49" charset="-122"/>
                <a:ea typeface="仿宋_GB2312" pitchFamily="49" charset="-122"/>
              </a:rPr>
              <a:t>  已有债券型分级基金可分为三种，</a:t>
            </a:r>
            <a:r>
              <a:rPr lang="en-US" altLang="zh-CN" sz="2000" dirty="0" smtClean="0">
                <a:latin typeface="仿宋_GB2312" pitchFamily="49" charset="-122"/>
                <a:ea typeface="仿宋_GB2312" pitchFamily="49" charset="-122"/>
              </a:rPr>
              <a:t>1</a:t>
            </a:r>
            <a:r>
              <a:rPr lang="zh-CN" altLang="en-US" sz="2000" dirty="0" smtClean="0">
                <a:latin typeface="仿宋_GB2312" pitchFamily="49" charset="-122"/>
                <a:ea typeface="仿宋_GB2312" pitchFamily="49" charset="-122"/>
              </a:rPr>
              <a:t>）</a:t>
            </a:r>
            <a:r>
              <a:rPr lang="en-US" altLang="zh-CN" sz="2000" dirty="0" smtClean="0">
                <a:latin typeface="仿宋_GB2312" pitchFamily="49" charset="-122"/>
                <a:ea typeface="仿宋_GB2312" pitchFamily="49" charset="-122"/>
              </a:rPr>
              <a:t>A</a:t>
            </a:r>
            <a:r>
              <a:rPr lang="zh-CN" altLang="en-US" sz="2000" dirty="0" smtClean="0">
                <a:latin typeface="仿宋_GB2312" pitchFamily="49" charset="-122"/>
                <a:ea typeface="仿宋_GB2312" pitchFamily="49" charset="-122"/>
              </a:rPr>
              <a:t>类仅获取基准收益，且定期开放份额可以申购赎回，</a:t>
            </a:r>
            <a:r>
              <a:rPr lang="en-US" altLang="zh-CN" sz="2000" dirty="0" smtClean="0">
                <a:latin typeface="仿宋_GB2312" pitchFamily="49" charset="-122"/>
                <a:ea typeface="仿宋_GB2312" pitchFamily="49" charset="-122"/>
              </a:rPr>
              <a:t>B</a:t>
            </a:r>
            <a:r>
              <a:rPr lang="zh-CN" altLang="en-US" sz="2000" dirty="0" smtClean="0">
                <a:latin typeface="仿宋_GB2312" pitchFamily="49" charset="-122"/>
                <a:ea typeface="仿宋_GB2312" pitchFamily="49" charset="-122"/>
              </a:rPr>
              <a:t>类上市交易但份额不可申购赎回，到期时间为三年或五年；</a:t>
            </a:r>
            <a:r>
              <a:rPr lang="en-US" altLang="zh-CN" sz="2000" dirty="0" smtClean="0">
                <a:latin typeface="仿宋_GB2312" pitchFamily="49" charset="-122"/>
                <a:ea typeface="仿宋_GB2312" pitchFamily="49" charset="-122"/>
              </a:rPr>
              <a:t>2</a:t>
            </a:r>
            <a:r>
              <a:rPr lang="zh-CN" altLang="en-US" sz="2000" dirty="0" smtClean="0">
                <a:latin typeface="仿宋_GB2312" pitchFamily="49" charset="-122"/>
                <a:ea typeface="仿宋_GB2312" pitchFamily="49" charset="-122"/>
              </a:rPr>
              <a:t>）封闭运作，</a:t>
            </a:r>
            <a:r>
              <a:rPr lang="en-US" altLang="zh-CN" sz="2000" dirty="0" smtClean="0">
                <a:latin typeface="仿宋_GB2312" pitchFamily="49" charset="-122"/>
                <a:ea typeface="仿宋_GB2312" pitchFamily="49" charset="-122"/>
              </a:rPr>
              <a:t>A</a:t>
            </a:r>
            <a:r>
              <a:rPr lang="zh-CN" altLang="en-US" sz="2000" dirty="0" smtClean="0">
                <a:latin typeface="仿宋_GB2312" pitchFamily="49" charset="-122"/>
                <a:ea typeface="仿宋_GB2312" pitchFamily="49" charset="-122"/>
              </a:rPr>
              <a:t>类和</a:t>
            </a:r>
            <a:r>
              <a:rPr lang="en-US" altLang="zh-CN" sz="2000" dirty="0" smtClean="0">
                <a:latin typeface="仿宋_GB2312" pitchFamily="49" charset="-122"/>
                <a:ea typeface="仿宋_GB2312" pitchFamily="49" charset="-122"/>
              </a:rPr>
              <a:t>B</a:t>
            </a:r>
            <a:r>
              <a:rPr lang="zh-CN" altLang="en-US" sz="2000" dirty="0" smtClean="0">
                <a:latin typeface="仿宋_GB2312" pitchFamily="49" charset="-122"/>
                <a:ea typeface="仿宋_GB2312" pitchFamily="49" charset="-122"/>
              </a:rPr>
              <a:t>类份额均上市交易但不可申购赎回；</a:t>
            </a:r>
            <a:r>
              <a:rPr lang="en-US" altLang="zh-CN" sz="2000" dirty="0" smtClean="0">
                <a:latin typeface="仿宋_GB2312" pitchFamily="49" charset="-122"/>
                <a:ea typeface="仿宋_GB2312" pitchFamily="49" charset="-122"/>
              </a:rPr>
              <a:t>3</a:t>
            </a:r>
            <a:r>
              <a:rPr lang="zh-CN" altLang="en-US" sz="2000" dirty="0" smtClean="0">
                <a:latin typeface="仿宋_GB2312" pitchFamily="49" charset="-122"/>
                <a:ea typeface="仿宋_GB2312" pitchFamily="49" charset="-122"/>
              </a:rPr>
              <a:t>）</a:t>
            </a:r>
            <a:r>
              <a:rPr lang="en-US" altLang="zh-CN" sz="2000" dirty="0" smtClean="0">
                <a:latin typeface="仿宋_GB2312" pitchFamily="49" charset="-122"/>
                <a:ea typeface="仿宋_GB2312" pitchFamily="49" charset="-122"/>
              </a:rPr>
              <a:t>A</a:t>
            </a:r>
            <a:r>
              <a:rPr lang="zh-CN" altLang="en-US" sz="2000" dirty="0" smtClean="0">
                <a:latin typeface="仿宋_GB2312" pitchFamily="49" charset="-122"/>
                <a:ea typeface="仿宋_GB2312" pitchFamily="49" charset="-122"/>
              </a:rPr>
              <a:t>类和</a:t>
            </a:r>
            <a:r>
              <a:rPr lang="en-US" altLang="zh-CN" sz="2000" dirty="0" smtClean="0">
                <a:latin typeface="仿宋_GB2312" pitchFamily="49" charset="-122"/>
                <a:ea typeface="仿宋_GB2312" pitchFamily="49" charset="-122"/>
              </a:rPr>
              <a:t>B</a:t>
            </a:r>
            <a:r>
              <a:rPr lang="zh-CN" altLang="en-US" sz="2000" dirty="0" smtClean="0">
                <a:latin typeface="仿宋_GB2312" pitchFamily="49" charset="-122"/>
                <a:ea typeface="仿宋_GB2312" pitchFamily="49" charset="-122"/>
              </a:rPr>
              <a:t>类份额均上市交易，基础份额可以申购赎回，三种份额可以配对转换。</a:t>
            </a:r>
          </a:p>
          <a:p>
            <a:pPr>
              <a:lnSpc>
                <a:spcPct val="125000"/>
              </a:lnSpc>
              <a:buClr>
                <a:srgbClr val="003399"/>
              </a:buClr>
              <a:buFont typeface="Wingdings" pitchFamily="2" charset="2"/>
              <a:buChar char="l"/>
            </a:pPr>
            <a:r>
              <a:rPr lang="zh-CN" altLang="en-US" sz="2000" dirty="0" smtClean="0">
                <a:latin typeface="仿宋_GB2312" pitchFamily="49" charset="-122"/>
                <a:ea typeface="仿宋_GB2312" pitchFamily="49" charset="-122"/>
              </a:rPr>
              <a:t>  从份额配比来看，大部分债券型分级基金有较高的初始杠杆率。通常，初始杠杆率较高的品种，优先份额基准收益水平也相对较高。</a:t>
            </a:r>
            <a:endParaRPr lang="zh-CN" altLang="en-US" sz="2500" dirty="0">
              <a:latin typeface="仿宋_GB2312" pitchFamily="49" charset="-122"/>
              <a:ea typeface="仿宋_GB2312" pitchFamily="49" charset="-122"/>
            </a:endParaRPr>
          </a:p>
        </p:txBody>
      </p:sp>
      <p:sp>
        <p:nvSpPr>
          <p:cNvPr id="29" name="TextBox 28"/>
          <p:cNvSpPr txBox="1"/>
          <p:nvPr/>
        </p:nvSpPr>
        <p:spPr>
          <a:xfrm>
            <a:off x="1547838" y="1341066"/>
            <a:ext cx="8001056" cy="430887"/>
          </a:xfrm>
          <a:prstGeom prst="rect">
            <a:avLst/>
          </a:prstGeom>
          <a:noFill/>
        </p:spPr>
        <p:txBody>
          <a:bodyPr wrap="square" rtlCol="0">
            <a:spAutoFit/>
          </a:bodyPr>
          <a:lstStyle/>
          <a:p>
            <a:pPr algn="ctr"/>
            <a:r>
              <a:rPr lang="zh-CN" altLang="en-US" b="1" dirty="0" smtClean="0">
                <a:solidFill>
                  <a:srgbClr val="003399"/>
                </a:solidFill>
                <a:latin typeface="仿宋_GB2312" pitchFamily="49" charset="-122"/>
                <a:ea typeface="仿宋_GB2312" pitchFamily="49" charset="-122"/>
              </a:rPr>
              <a:t>债券分级基金产品比较</a:t>
            </a:r>
          </a:p>
        </p:txBody>
      </p:sp>
      <p:sp>
        <p:nvSpPr>
          <p:cNvPr id="30" name="矩形 29"/>
          <p:cNvSpPr/>
          <p:nvPr/>
        </p:nvSpPr>
        <p:spPr>
          <a:xfrm>
            <a:off x="9468718" y="5115889"/>
            <a:ext cx="1728192" cy="545657"/>
          </a:xfrm>
          <a:prstGeom prst="rect">
            <a:avLst/>
          </a:prstGeom>
        </p:spPr>
        <p:txBody>
          <a:bodyPr wrap="squar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a:t>
            </a:r>
            <a:endParaRPr lang="zh-CN" altLang="en-US" sz="1400" dirty="0">
              <a:latin typeface="仿宋_GB2312" pitchFamily="49" charset="-122"/>
              <a:ea typeface="仿宋_GB2312" pitchFamily="49" charset="-122"/>
            </a:endParaRPr>
          </a:p>
        </p:txBody>
      </p:sp>
      <p:sp>
        <p:nvSpPr>
          <p:cNvPr id="6" name="标题 1"/>
          <p:cNvSpPr>
            <a:spLocks noGrp="1"/>
          </p:cNvSpPr>
          <p:nvPr>
            <p:ph type="title"/>
          </p:nvPr>
        </p:nvSpPr>
        <p:spPr>
          <a:xfrm>
            <a:off x="310950" y="260946"/>
            <a:ext cx="10174129" cy="1081920"/>
          </a:xfrm>
        </p:spPr>
        <p:txBody>
          <a:bodyPr/>
          <a:lstStyle/>
          <a:p>
            <a:r>
              <a:rPr lang="zh-CN" altLang="en-US" dirty="0" smtClean="0"/>
              <a:t>债券型基金投资策略</a:t>
            </a:r>
            <a:r>
              <a:rPr lang="en-US" altLang="zh-CN" dirty="0" smtClean="0"/>
              <a:t>——</a:t>
            </a:r>
            <a:r>
              <a:rPr lang="zh-CN" altLang="en-US" dirty="0" smtClean="0"/>
              <a:t>债券分级基金高杠杆份额</a:t>
            </a:r>
            <a:endParaRPr lang="zh-CN" altLang="en-US" dirty="0"/>
          </a:p>
        </p:txBody>
      </p:sp>
      <p:sp>
        <p:nvSpPr>
          <p:cNvPr id="7" name="灯片编号占位符 6"/>
          <p:cNvSpPr>
            <a:spLocks noGrp="1"/>
          </p:cNvSpPr>
          <p:nvPr>
            <p:ph type="sldNum" sz="quarter" idx="12"/>
          </p:nvPr>
        </p:nvSpPr>
        <p:spPr/>
        <p:txBody>
          <a:bodyPr/>
          <a:lstStyle/>
          <a:p>
            <a:fld id="{28D0B990-E398-4D49-9CD2-BA6F246F8330}" type="slidenum">
              <a:rPr lang="zh-CN" altLang="en-US" smtClean="0"/>
              <a:pPr/>
              <a:t>31</a:t>
            </a:fld>
            <a:endParaRPr lang="zh-CN" altLang="en-US"/>
          </a:p>
        </p:txBody>
      </p:sp>
      <p:graphicFrame>
        <p:nvGraphicFramePr>
          <p:cNvPr id="9" name="表格 8"/>
          <p:cNvGraphicFramePr>
            <a:graphicFrameLocks noGrp="1"/>
          </p:cNvGraphicFramePr>
          <p:nvPr>
            <p:extLst>
              <p:ext uri="{D42A27DB-BD31-4B8C-83A1-F6EECF244321}">
                <p14:modId xmlns:p14="http://schemas.microsoft.com/office/powerpoint/2010/main" xmlns="" val="1988775645"/>
              </p:ext>
            </p:extLst>
          </p:nvPr>
        </p:nvGraphicFramePr>
        <p:xfrm>
          <a:off x="971776" y="1845123"/>
          <a:ext cx="8448713" cy="4007047"/>
        </p:xfrm>
        <a:graphic>
          <a:graphicData uri="http://schemas.openxmlformats.org/drawingml/2006/table">
            <a:tbl>
              <a:tblPr firstRow="1" firstCol="1" bandRow="1">
                <a:tableStyleId>{5C22544A-7EE6-4342-B048-85BDC9FD1C3A}</a:tableStyleId>
              </a:tblPr>
              <a:tblGrid>
                <a:gridCol w="648070"/>
                <a:gridCol w="1152128"/>
                <a:gridCol w="792088"/>
                <a:gridCol w="1944216"/>
                <a:gridCol w="2232248"/>
                <a:gridCol w="864096"/>
                <a:gridCol w="815867"/>
              </a:tblGrid>
              <a:tr h="288032">
                <a:tc>
                  <a:txBody>
                    <a:bodyPr/>
                    <a:lstStyle/>
                    <a:p>
                      <a:pPr algn="ctr">
                        <a:spcAft>
                          <a:spcPts val="0"/>
                        </a:spcAft>
                      </a:pPr>
                      <a:r>
                        <a:rPr lang="zh-CN" sz="1200" kern="0" dirty="0"/>
                        <a:t>分类</a:t>
                      </a:r>
                      <a:endParaRPr lang="zh-CN" sz="1200" kern="100" dirty="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a:t>B</a:t>
                      </a:r>
                      <a:r>
                        <a:rPr lang="zh-CN" sz="1200" kern="0"/>
                        <a:t>类简称</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a:t>A/B</a:t>
                      </a:r>
                      <a:r>
                        <a:rPr lang="zh-CN" sz="1200" kern="0"/>
                        <a:t>配比</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存续期</a:t>
                      </a:r>
                      <a:r>
                        <a:rPr lang="en-US" sz="1200" kern="0"/>
                        <a:t>/</a:t>
                      </a:r>
                      <a:r>
                        <a:rPr lang="zh-CN" sz="1200" kern="0"/>
                        <a:t>定期不定期折算</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优先份额收益分配</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投资</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到期日</a:t>
                      </a:r>
                      <a:endParaRPr lang="zh-CN" sz="1200" kern="100">
                        <a:latin typeface="仿宋_GB2312" pitchFamily="49" charset="-122"/>
                        <a:ea typeface="仿宋_GB2312" pitchFamily="49" charset="-122"/>
                        <a:cs typeface="Times New Roman"/>
                      </a:endParaRPr>
                    </a:p>
                  </a:txBody>
                  <a:tcPr marL="68580" marR="68580" marT="0" marB="0" anchor="ctr"/>
                </a:tc>
              </a:tr>
              <a:tr h="288032">
                <a:tc rowSpan="7">
                  <a:txBody>
                    <a:bodyPr/>
                    <a:lstStyle/>
                    <a:p>
                      <a:pPr algn="l">
                        <a:spcAft>
                          <a:spcPts val="0"/>
                        </a:spcAft>
                      </a:pPr>
                      <a:r>
                        <a:rPr lang="en-US" sz="1200" kern="0" dirty="0"/>
                        <a:t>A</a:t>
                      </a:r>
                      <a:r>
                        <a:rPr lang="zh-CN" sz="1200" kern="0" dirty="0"/>
                        <a:t>类</a:t>
                      </a:r>
                      <a:r>
                        <a:rPr lang="zh-CN" sz="1200" kern="0" dirty="0" smtClean="0"/>
                        <a:t>定期开放</a:t>
                      </a:r>
                      <a:endParaRPr lang="zh-CN" sz="1200" kern="100" dirty="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zh-CN" sz="1200" kern="0"/>
                        <a:t>天弘添利</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rowSpan="2">
                  <a:txBody>
                    <a:bodyPr/>
                    <a:lstStyle/>
                    <a:p>
                      <a:pPr algn="ctr">
                        <a:spcAft>
                          <a:spcPts val="0"/>
                        </a:spcAft>
                      </a:pPr>
                      <a:r>
                        <a:rPr lang="zh-CN" sz="1200" kern="0"/>
                        <a:t>≤</a:t>
                      </a:r>
                      <a:r>
                        <a:rPr lang="en-US" sz="1200" kern="0"/>
                        <a:t>2/1</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zh-CN" sz="1200" kern="0"/>
                        <a:t>五年，</a:t>
                      </a:r>
                      <a:r>
                        <a:rPr lang="en-US" sz="1200" kern="0"/>
                        <a:t>A</a:t>
                      </a:r>
                      <a:r>
                        <a:rPr lang="zh-CN" sz="1200" kern="0"/>
                        <a:t>类每</a:t>
                      </a:r>
                      <a:r>
                        <a:rPr lang="en-US" sz="1200" kern="0"/>
                        <a:t>3</a:t>
                      </a:r>
                      <a:r>
                        <a:rPr lang="zh-CN" sz="1200" kern="0"/>
                        <a:t>个月开放</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en-US" sz="1200" kern="0"/>
                        <a:t>1.3</a:t>
                      </a:r>
                      <a:r>
                        <a:rPr lang="zh-CN" sz="1200" kern="0"/>
                        <a:t>×一年定存</a:t>
                      </a:r>
                      <a:endParaRPr lang="zh-CN" sz="1200" kern="100">
                        <a:latin typeface="仿宋_GB2312" pitchFamily="49" charset="-122"/>
                        <a:ea typeface="仿宋_GB2312" pitchFamily="49" charset="-122"/>
                        <a:cs typeface="Times New Roman"/>
                      </a:endParaRPr>
                    </a:p>
                  </a:txBody>
                  <a:tcPr marL="68580" marR="68580" marT="0" marB="0" anchor="ctr"/>
                </a:tc>
                <a:tc rowSpan="9">
                  <a:txBody>
                    <a:bodyPr/>
                    <a:lstStyle/>
                    <a:p>
                      <a:pPr algn="ctr">
                        <a:spcAft>
                          <a:spcPts val="0"/>
                        </a:spcAft>
                      </a:pPr>
                      <a:r>
                        <a:rPr lang="zh-CN" sz="1200" kern="0"/>
                        <a:t>不从二级市场</a:t>
                      </a:r>
                      <a:endParaRPr lang="zh-CN" sz="1200" kern="100"/>
                    </a:p>
                    <a:p>
                      <a:pPr algn="ctr">
                        <a:spcAft>
                          <a:spcPts val="0"/>
                        </a:spcAft>
                      </a:pPr>
                      <a:r>
                        <a:rPr lang="zh-CN" sz="1200" kern="0"/>
                        <a:t>买入股票</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a:t>151202</a:t>
                      </a:r>
                      <a:endParaRPr lang="zh-CN" sz="1200" kern="100">
                        <a:latin typeface="仿宋_GB2312" pitchFamily="49" charset="-122"/>
                        <a:ea typeface="仿宋_GB2312" pitchFamily="49" charset="-122"/>
                        <a:cs typeface="Times New Roman"/>
                      </a:endParaRPr>
                    </a:p>
                  </a:txBody>
                  <a:tcPr marL="68580" marR="68580" marT="0" marB="0" anchor="ctr"/>
                </a:tc>
              </a:tr>
              <a:tr h="288032">
                <a:tc vMerge="1">
                  <a:txBody>
                    <a:bodyPr/>
                    <a:lstStyle/>
                    <a:p>
                      <a:endParaRPr lang="zh-CN" altLang="en-US"/>
                    </a:p>
                  </a:txBody>
                  <a:tcPr/>
                </a:tc>
                <a:tc>
                  <a:txBody>
                    <a:bodyPr/>
                    <a:lstStyle/>
                    <a:p>
                      <a:pPr algn="l">
                        <a:spcAft>
                          <a:spcPts val="0"/>
                        </a:spcAft>
                      </a:pPr>
                      <a:r>
                        <a:rPr lang="zh-CN" sz="1200" kern="0"/>
                        <a:t>长信利鑫</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l">
                        <a:spcAft>
                          <a:spcPts val="0"/>
                        </a:spcAft>
                      </a:pPr>
                      <a:r>
                        <a:rPr lang="zh-CN" sz="1200" kern="0"/>
                        <a:t>五年，</a:t>
                      </a:r>
                      <a:r>
                        <a:rPr lang="en-US" sz="1200" kern="0"/>
                        <a:t>A</a:t>
                      </a:r>
                      <a:r>
                        <a:rPr lang="zh-CN" sz="1200" kern="0"/>
                        <a:t>类每</a:t>
                      </a:r>
                      <a:r>
                        <a:rPr lang="en-US" sz="1200" kern="0"/>
                        <a:t>6</a:t>
                      </a:r>
                      <a:r>
                        <a:rPr lang="zh-CN" sz="1200" kern="0"/>
                        <a:t>个月开放</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en-US" sz="1200" kern="0"/>
                        <a:t>1.1</a:t>
                      </a:r>
                      <a:r>
                        <a:rPr lang="zh-CN" sz="1200" kern="0"/>
                        <a:t>×一年定存</a:t>
                      </a:r>
                      <a:r>
                        <a:rPr lang="en-US" sz="1200" kern="0"/>
                        <a:t>(</a:t>
                      </a:r>
                      <a:r>
                        <a:rPr lang="zh-CN" sz="1200" kern="0"/>
                        <a:t>税后</a:t>
                      </a:r>
                      <a:r>
                        <a:rPr lang="en-US" sz="1200" kern="0"/>
                        <a:t>)</a:t>
                      </a:r>
                      <a:r>
                        <a:rPr lang="zh-CN" sz="1200" kern="0"/>
                        <a:t>＋</a:t>
                      </a:r>
                      <a:r>
                        <a:rPr lang="en-US" sz="1200" kern="0"/>
                        <a:t>0.8%</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en-US" sz="1200" kern="0"/>
                        <a:t>160623</a:t>
                      </a:r>
                      <a:endParaRPr lang="zh-CN" sz="1200" kern="100">
                        <a:latin typeface="仿宋_GB2312" pitchFamily="49" charset="-122"/>
                        <a:ea typeface="仿宋_GB2312" pitchFamily="49" charset="-122"/>
                        <a:cs typeface="Times New Roman"/>
                      </a:endParaRPr>
                    </a:p>
                  </a:txBody>
                  <a:tcPr marL="68580" marR="68580" marT="0" marB="0" anchor="ctr"/>
                </a:tc>
              </a:tr>
              <a:tr h="144016">
                <a:tc vMerge="1">
                  <a:txBody>
                    <a:bodyPr/>
                    <a:lstStyle/>
                    <a:p>
                      <a:endParaRPr lang="zh-CN" altLang="en-US"/>
                    </a:p>
                  </a:txBody>
                  <a:tcPr/>
                </a:tc>
                <a:tc>
                  <a:txBody>
                    <a:bodyPr/>
                    <a:lstStyle/>
                    <a:p>
                      <a:pPr algn="l">
                        <a:spcAft>
                          <a:spcPts val="0"/>
                        </a:spcAft>
                      </a:pPr>
                      <a:r>
                        <a:rPr lang="zh-CN" sz="1200" kern="0"/>
                        <a:t>万家添利</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a:t>
                      </a:r>
                      <a:r>
                        <a:rPr lang="en-US" sz="1200" kern="0"/>
                        <a:t>5/2</a:t>
                      </a:r>
                      <a:endParaRPr lang="zh-CN" sz="1200" kern="100">
                        <a:latin typeface="仿宋_GB2312" pitchFamily="49" charset="-122"/>
                        <a:ea typeface="仿宋_GB2312" pitchFamily="49" charset="-122"/>
                        <a:cs typeface="Times New Roman"/>
                      </a:endParaRPr>
                    </a:p>
                  </a:txBody>
                  <a:tcPr marL="68580" marR="68580" marT="0" marB="0" anchor="ctr"/>
                </a:tc>
                <a:tc rowSpan="5">
                  <a:txBody>
                    <a:bodyPr/>
                    <a:lstStyle/>
                    <a:p>
                      <a:pPr algn="l">
                        <a:spcAft>
                          <a:spcPts val="0"/>
                        </a:spcAft>
                      </a:pPr>
                      <a:r>
                        <a:rPr lang="zh-CN" sz="1200" kern="0" dirty="0"/>
                        <a:t>三年，</a:t>
                      </a:r>
                      <a:r>
                        <a:rPr lang="en-US" sz="1200" kern="0" dirty="0"/>
                        <a:t>A</a:t>
                      </a:r>
                      <a:r>
                        <a:rPr lang="zh-CN" sz="1200" kern="0" dirty="0"/>
                        <a:t>类每</a:t>
                      </a:r>
                      <a:r>
                        <a:rPr lang="en-US" sz="1200" kern="0" dirty="0"/>
                        <a:t>6</a:t>
                      </a:r>
                      <a:r>
                        <a:rPr lang="zh-CN" sz="1200" kern="0" dirty="0"/>
                        <a:t>个月开放</a:t>
                      </a:r>
                      <a:endParaRPr lang="zh-CN" sz="1200" kern="100" dirty="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zh-CN" sz="1200" kern="0"/>
                        <a:t>一年定存＋</a:t>
                      </a:r>
                      <a:r>
                        <a:rPr lang="en-US" sz="1200" kern="0"/>
                        <a:t>1.1%</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en-US" sz="1200" kern="0"/>
                        <a:t>140601</a:t>
                      </a:r>
                      <a:endParaRPr lang="zh-CN" sz="1200" kern="100">
                        <a:latin typeface="仿宋_GB2312" pitchFamily="49" charset="-122"/>
                        <a:ea typeface="仿宋_GB2312" pitchFamily="49" charset="-122"/>
                        <a:cs typeface="Times New Roman"/>
                      </a:endParaRPr>
                    </a:p>
                  </a:txBody>
                  <a:tcPr marL="68580" marR="68580" marT="0" marB="0" anchor="ctr"/>
                </a:tc>
              </a:tr>
              <a:tr h="144016">
                <a:tc vMerge="1">
                  <a:txBody>
                    <a:bodyPr/>
                    <a:lstStyle/>
                    <a:p>
                      <a:endParaRPr lang="zh-CN" altLang="en-US"/>
                    </a:p>
                  </a:txBody>
                  <a:tcPr/>
                </a:tc>
                <a:tc>
                  <a:txBody>
                    <a:bodyPr/>
                    <a:lstStyle/>
                    <a:p>
                      <a:pPr algn="l">
                        <a:spcAft>
                          <a:spcPts val="0"/>
                        </a:spcAft>
                      </a:pPr>
                      <a:r>
                        <a:rPr lang="zh-CN" sz="1200" kern="0"/>
                        <a:t>富国天盈</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a:t>
                      </a:r>
                      <a:r>
                        <a:rPr lang="en-US" sz="1200" kern="0"/>
                        <a:t>7/3</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l">
                        <a:spcAft>
                          <a:spcPts val="0"/>
                        </a:spcAft>
                      </a:pPr>
                      <a:r>
                        <a:rPr lang="en-US" sz="1200" kern="0"/>
                        <a:t>1.4</a:t>
                      </a:r>
                      <a:r>
                        <a:rPr lang="zh-CN" sz="1200" kern="0"/>
                        <a:t>×一年定存</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en-US" sz="1200" kern="0"/>
                        <a:t>140522</a:t>
                      </a:r>
                      <a:endParaRPr lang="zh-CN" sz="1200" kern="100">
                        <a:latin typeface="仿宋_GB2312" pitchFamily="49" charset="-122"/>
                        <a:ea typeface="仿宋_GB2312" pitchFamily="49" charset="-122"/>
                        <a:cs typeface="Times New Roman"/>
                      </a:endParaRPr>
                    </a:p>
                  </a:txBody>
                  <a:tcPr marL="68580" marR="68580" marT="0" marB="0" anchor="ctr"/>
                </a:tc>
              </a:tr>
              <a:tr h="144016">
                <a:tc vMerge="1">
                  <a:txBody>
                    <a:bodyPr/>
                    <a:lstStyle/>
                    <a:p>
                      <a:endParaRPr lang="zh-CN" altLang="en-US"/>
                    </a:p>
                  </a:txBody>
                  <a:tcPr/>
                </a:tc>
                <a:tc>
                  <a:txBody>
                    <a:bodyPr/>
                    <a:lstStyle/>
                    <a:p>
                      <a:pPr algn="l">
                        <a:spcAft>
                          <a:spcPts val="0"/>
                        </a:spcAft>
                      </a:pPr>
                      <a:r>
                        <a:rPr lang="zh-CN" sz="1200" kern="0"/>
                        <a:t>博时裕祥</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a:t>
                      </a:r>
                      <a:r>
                        <a:rPr lang="en-US" sz="1200" kern="0"/>
                        <a:t>8/2</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l">
                        <a:spcAft>
                          <a:spcPts val="0"/>
                        </a:spcAft>
                      </a:pPr>
                      <a:r>
                        <a:rPr lang="zh-CN" sz="1200" kern="0"/>
                        <a:t>一年定存＋</a:t>
                      </a:r>
                      <a:r>
                        <a:rPr lang="en-US" sz="1200" kern="0"/>
                        <a:t>1.5%</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en-US" sz="1200" kern="0"/>
                        <a:t>140609</a:t>
                      </a:r>
                      <a:endParaRPr lang="zh-CN" sz="1200" kern="100">
                        <a:latin typeface="仿宋_GB2312" pitchFamily="49" charset="-122"/>
                        <a:ea typeface="仿宋_GB2312" pitchFamily="49" charset="-122"/>
                        <a:cs typeface="Times New Roman"/>
                      </a:endParaRPr>
                    </a:p>
                  </a:txBody>
                  <a:tcPr marL="68580" marR="68580" marT="0" marB="0" anchor="ctr"/>
                </a:tc>
              </a:tr>
              <a:tr h="144016">
                <a:tc vMerge="1">
                  <a:txBody>
                    <a:bodyPr/>
                    <a:lstStyle/>
                    <a:p>
                      <a:endParaRPr lang="zh-CN" altLang="en-US"/>
                    </a:p>
                  </a:txBody>
                  <a:tcPr/>
                </a:tc>
                <a:tc>
                  <a:txBody>
                    <a:bodyPr/>
                    <a:lstStyle/>
                    <a:p>
                      <a:pPr algn="l">
                        <a:spcAft>
                          <a:spcPts val="0"/>
                        </a:spcAft>
                      </a:pPr>
                      <a:r>
                        <a:rPr lang="zh-CN" sz="1200" kern="0"/>
                        <a:t>天弘丰利</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a:t>
                      </a:r>
                      <a:r>
                        <a:rPr lang="en-US" sz="1200" kern="0"/>
                        <a:t>3/1</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rowSpan="2">
                  <a:txBody>
                    <a:bodyPr/>
                    <a:lstStyle/>
                    <a:p>
                      <a:pPr algn="l">
                        <a:spcAft>
                          <a:spcPts val="0"/>
                        </a:spcAft>
                      </a:pPr>
                      <a:r>
                        <a:rPr lang="en-US" sz="1200" kern="0"/>
                        <a:t>1.35</a:t>
                      </a:r>
                      <a:r>
                        <a:rPr lang="zh-CN" sz="1200" kern="0"/>
                        <a:t>×一年定存</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en-US" sz="1200" kern="0"/>
                        <a:t>141122</a:t>
                      </a:r>
                      <a:endParaRPr lang="zh-CN" sz="1200" kern="100">
                        <a:latin typeface="仿宋_GB2312" pitchFamily="49" charset="-122"/>
                        <a:ea typeface="仿宋_GB2312" pitchFamily="49" charset="-122"/>
                        <a:cs typeface="Times New Roman"/>
                      </a:endParaRPr>
                    </a:p>
                  </a:txBody>
                  <a:tcPr marL="68580" marR="68580" marT="0" marB="0" anchor="ctr"/>
                </a:tc>
              </a:tr>
              <a:tr h="144016">
                <a:tc vMerge="1">
                  <a:txBody>
                    <a:bodyPr/>
                    <a:lstStyle/>
                    <a:p>
                      <a:endParaRPr lang="zh-CN" altLang="en-US"/>
                    </a:p>
                  </a:txBody>
                  <a:tcPr/>
                </a:tc>
                <a:tc>
                  <a:txBody>
                    <a:bodyPr/>
                    <a:lstStyle/>
                    <a:p>
                      <a:pPr algn="l">
                        <a:spcAft>
                          <a:spcPts val="0"/>
                        </a:spcAft>
                      </a:pPr>
                      <a:r>
                        <a:rPr lang="zh-CN" sz="1200" kern="0"/>
                        <a:t>鹏华丰泽</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a:t>
                      </a:r>
                      <a:r>
                        <a:rPr lang="en-US" sz="1200" kern="0"/>
                        <a:t>7/3</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200" kern="0" dirty="0"/>
                        <a:t>141207</a:t>
                      </a:r>
                      <a:endParaRPr lang="zh-CN" sz="1200" kern="100" dirty="0">
                        <a:latin typeface="仿宋_GB2312" pitchFamily="49" charset="-122"/>
                        <a:ea typeface="仿宋_GB2312" pitchFamily="49" charset="-122"/>
                        <a:cs typeface="Times New Roman"/>
                      </a:endParaRPr>
                    </a:p>
                  </a:txBody>
                  <a:tcPr marL="68580" marR="68580" marT="0" marB="0" anchor="ctr"/>
                </a:tc>
              </a:tr>
              <a:tr h="91440">
                <a:tc rowSpan="5">
                  <a:txBody>
                    <a:bodyPr/>
                    <a:lstStyle/>
                    <a:p>
                      <a:pPr algn="ctr">
                        <a:spcAft>
                          <a:spcPts val="0"/>
                        </a:spcAft>
                      </a:pPr>
                      <a:r>
                        <a:rPr lang="zh-CN" sz="1200" kern="0" dirty="0"/>
                        <a:t>封闭</a:t>
                      </a:r>
                      <a:endParaRPr lang="zh-CN" sz="1200" kern="100" dirty="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zh-CN" sz="1200" kern="0" dirty="0"/>
                        <a:t>富国汇利</a:t>
                      </a:r>
                      <a:r>
                        <a:rPr lang="en-US" sz="1200" kern="0" dirty="0"/>
                        <a:t>B</a:t>
                      </a:r>
                      <a:endParaRPr lang="zh-CN" sz="1200" kern="100" dirty="0">
                        <a:latin typeface="仿宋_GB2312" pitchFamily="49" charset="-122"/>
                        <a:ea typeface="仿宋_GB2312" pitchFamily="49" charset="-122"/>
                        <a:cs typeface="Times New Roman"/>
                      </a:endParaRPr>
                    </a:p>
                  </a:txBody>
                  <a:tcPr marL="68580" marR="68580" marT="0" marB="0" anchor="ctr"/>
                </a:tc>
                <a:tc rowSpan="4">
                  <a:txBody>
                    <a:bodyPr/>
                    <a:lstStyle/>
                    <a:p>
                      <a:pPr algn="ctr">
                        <a:spcAft>
                          <a:spcPts val="0"/>
                        </a:spcAft>
                      </a:pPr>
                      <a:r>
                        <a:rPr lang="en-US" sz="1200" kern="0"/>
                        <a:t>7:3</a:t>
                      </a:r>
                      <a:endParaRPr lang="zh-CN" sz="1200" kern="100">
                        <a:latin typeface="仿宋_GB2312" pitchFamily="49" charset="-122"/>
                        <a:ea typeface="仿宋_GB2312" pitchFamily="49" charset="-122"/>
                        <a:cs typeface="Times New Roman"/>
                      </a:endParaRPr>
                    </a:p>
                  </a:txBody>
                  <a:tcPr marL="68580" marR="68580" marT="0" marB="0" anchor="ctr"/>
                </a:tc>
                <a:tc rowSpan="2">
                  <a:txBody>
                    <a:bodyPr/>
                    <a:lstStyle/>
                    <a:p>
                      <a:pPr algn="ctr">
                        <a:spcAft>
                          <a:spcPts val="0"/>
                        </a:spcAft>
                      </a:pPr>
                      <a:r>
                        <a:rPr lang="zh-CN" sz="1200" kern="0" dirty="0"/>
                        <a:t>三年</a:t>
                      </a:r>
                      <a:endParaRPr lang="zh-CN" sz="1200" kern="100" dirty="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dirty="0"/>
                        <a:t>3.87%</a:t>
                      </a:r>
                      <a:endParaRPr lang="zh-CN" sz="1200" kern="100" dirty="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en-US" sz="1200" kern="0" dirty="0"/>
                        <a:t>130908</a:t>
                      </a:r>
                      <a:endParaRPr lang="zh-CN" sz="1200" kern="100" dirty="0">
                        <a:latin typeface="仿宋_GB2312" pitchFamily="49" charset="-122"/>
                        <a:ea typeface="仿宋_GB2312" pitchFamily="49" charset="-122"/>
                        <a:cs typeface="Times New Roman"/>
                      </a:endParaRPr>
                    </a:p>
                  </a:txBody>
                  <a:tcPr marL="68580" marR="68580" marT="0" marB="0" anchor="ctr"/>
                </a:tc>
              </a:tr>
              <a:tr h="0">
                <a:tc vMerge="1">
                  <a:txBody>
                    <a:bodyPr/>
                    <a:lstStyle/>
                    <a:p>
                      <a:endParaRPr lang="zh-CN" altLang="en-US"/>
                    </a:p>
                  </a:txBody>
                  <a:tcPr/>
                </a:tc>
                <a:tc>
                  <a:txBody>
                    <a:bodyPr/>
                    <a:lstStyle/>
                    <a:p>
                      <a:pPr algn="l">
                        <a:spcAft>
                          <a:spcPts val="0"/>
                        </a:spcAft>
                      </a:pPr>
                      <a:r>
                        <a:rPr lang="zh-CN" altLang="en-US" sz="1200" kern="100" dirty="0" smtClean="0">
                          <a:latin typeface="仿宋_GB2312" pitchFamily="49" charset="-122"/>
                          <a:ea typeface="仿宋_GB2312" pitchFamily="49" charset="-122"/>
                          <a:cs typeface="Times New Roman"/>
                        </a:rPr>
                        <a:t>浦银增利</a:t>
                      </a:r>
                      <a:endParaRPr lang="zh-CN" sz="1200" kern="100" dirty="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altLang="en-US" sz="1200" kern="100" dirty="0" smtClean="0">
                          <a:latin typeface="仿宋_GB2312" pitchFamily="49" charset="-122"/>
                          <a:ea typeface="仿宋_GB2312" pitchFamily="49" charset="-122"/>
                          <a:cs typeface="Times New Roman"/>
                        </a:rPr>
                        <a:t>三年定存</a:t>
                      </a:r>
                      <a:r>
                        <a:rPr lang="en-US" altLang="zh-CN" sz="1200" kern="100" dirty="0" smtClean="0">
                          <a:latin typeface="仿宋_GB2312" pitchFamily="49" charset="-122"/>
                          <a:ea typeface="仿宋_GB2312" pitchFamily="49" charset="-122"/>
                          <a:cs typeface="Times New Roman"/>
                        </a:rPr>
                        <a:t>+0.25%</a:t>
                      </a:r>
                      <a:endParaRPr lang="zh-CN" sz="1200" kern="100" dirty="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en-US" altLang="zh-CN" sz="1200" kern="100" dirty="0" smtClean="0">
                          <a:latin typeface="+mn-lt"/>
                          <a:ea typeface="仿宋_GB2312" pitchFamily="49" charset="-122"/>
                          <a:cs typeface="Times New Roman"/>
                        </a:rPr>
                        <a:t>141212</a:t>
                      </a:r>
                      <a:endParaRPr lang="zh-CN" sz="1200" kern="100" dirty="0">
                        <a:latin typeface="+mn-lt"/>
                        <a:ea typeface="仿宋_GB2312" pitchFamily="49" charset="-122"/>
                        <a:cs typeface="Times New Roman"/>
                      </a:endParaRPr>
                    </a:p>
                  </a:txBody>
                  <a:tcPr marL="68580" marR="68580" marT="0" marB="0" anchor="ctr"/>
                </a:tc>
              </a:tr>
              <a:tr h="144016">
                <a:tc vMerge="1">
                  <a:txBody>
                    <a:bodyPr/>
                    <a:lstStyle/>
                    <a:p>
                      <a:endParaRPr lang="zh-CN" altLang="en-US"/>
                    </a:p>
                  </a:txBody>
                  <a:tcPr/>
                </a:tc>
                <a:tc>
                  <a:txBody>
                    <a:bodyPr/>
                    <a:lstStyle/>
                    <a:p>
                      <a:pPr algn="l">
                        <a:spcAft>
                          <a:spcPts val="0"/>
                        </a:spcAft>
                      </a:pPr>
                      <a:r>
                        <a:rPr lang="zh-CN" sz="1200" kern="0"/>
                        <a:t>大成景丰</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zh-CN" sz="1200" kern="0" dirty="0"/>
                        <a:t>三年</a:t>
                      </a:r>
                      <a:endParaRPr lang="zh-CN" sz="1200" kern="100" dirty="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dirty="0"/>
                        <a:t>4.03%</a:t>
                      </a:r>
                      <a:endParaRPr lang="zh-CN" sz="1200" kern="100" dirty="0">
                        <a:latin typeface="仿宋_GB2312" pitchFamily="49" charset="-122"/>
                        <a:ea typeface="仿宋_GB2312" pitchFamily="49" charset="-122"/>
                        <a:cs typeface="Times New Roman"/>
                      </a:endParaRPr>
                    </a:p>
                  </a:txBody>
                  <a:tcPr marL="68580" marR="68580" marT="0" marB="0" anchor="ctr"/>
                </a:tc>
                <a:tc rowSpan="5">
                  <a:txBody>
                    <a:bodyPr/>
                    <a:lstStyle/>
                    <a:p>
                      <a:pPr algn="ctr">
                        <a:spcAft>
                          <a:spcPts val="0"/>
                        </a:spcAft>
                      </a:pPr>
                      <a:r>
                        <a:rPr lang="zh-CN" sz="1200" kern="0"/>
                        <a:t>可从二级市场</a:t>
                      </a:r>
                      <a:endParaRPr lang="zh-CN" sz="1200" kern="100"/>
                    </a:p>
                    <a:p>
                      <a:pPr algn="ctr">
                        <a:spcAft>
                          <a:spcPts val="0"/>
                        </a:spcAft>
                      </a:pPr>
                      <a:r>
                        <a:rPr lang="zh-CN" sz="1200" kern="0"/>
                        <a:t>买入股票</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dirty="0"/>
                        <a:t>131014</a:t>
                      </a:r>
                      <a:endParaRPr lang="zh-CN" sz="1200" kern="100" dirty="0">
                        <a:latin typeface="仿宋_GB2312" pitchFamily="49" charset="-122"/>
                        <a:ea typeface="仿宋_GB2312" pitchFamily="49" charset="-122"/>
                        <a:cs typeface="Times New Roman"/>
                      </a:endParaRPr>
                    </a:p>
                  </a:txBody>
                  <a:tcPr marL="68580" marR="68580" marT="0" marB="0" anchor="ctr"/>
                </a:tc>
              </a:tr>
              <a:tr h="288032">
                <a:tc vMerge="1">
                  <a:txBody>
                    <a:bodyPr/>
                    <a:lstStyle/>
                    <a:p>
                      <a:endParaRPr lang="zh-CN" altLang="en-US"/>
                    </a:p>
                  </a:txBody>
                  <a:tcPr/>
                </a:tc>
                <a:tc>
                  <a:txBody>
                    <a:bodyPr/>
                    <a:lstStyle/>
                    <a:p>
                      <a:pPr algn="l">
                        <a:spcAft>
                          <a:spcPts val="0"/>
                        </a:spcAft>
                      </a:pPr>
                      <a:r>
                        <a:rPr lang="zh-CN" sz="1200" kern="0"/>
                        <a:t>泰达聚利</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zh-CN" sz="1200" kern="0"/>
                        <a:t>五年</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en-US" sz="1200" kern="0"/>
                        <a:t>1.3</a:t>
                      </a:r>
                      <a:r>
                        <a:rPr lang="zh-CN" sz="1200" kern="0"/>
                        <a:t>×五年期国债</a:t>
                      </a:r>
                      <a:r>
                        <a:rPr lang="en-US" sz="1200" kern="0"/>
                        <a:t>(</a:t>
                      </a:r>
                      <a:r>
                        <a:rPr lang="zh-CN" sz="1200" kern="0"/>
                        <a:t>季调</a:t>
                      </a:r>
                      <a:r>
                        <a:rPr lang="en-US" sz="1200" kern="0"/>
                        <a:t>)</a:t>
                      </a:r>
                      <a:endParaRPr lang="zh-CN" sz="1200" kern="10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en-US" sz="1200" kern="0"/>
                        <a:t>160512</a:t>
                      </a:r>
                      <a:endParaRPr lang="zh-CN" sz="1200" kern="100">
                        <a:latin typeface="仿宋_GB2312" pitchFamily="49" charset="-122"/>
                        <a:ea typeface="仿宋_GB2312" pitchFamily="49" charset="-122"/>
                        <a:cs typeface="Times New Roman"/>
                      </a:endParaRPr>
                    </a:p>
                  </a:txBody>
                  <a:tcPr marL="68580" marR="68580" marT="0" marB="0" anchor="ctr"/>
                </a:tc>
              </a:tr>
              <a:tr h="481175">
                <a:tc vMerge="1">
                  <a:txBody>
                    <a:bodyPr/>
                    <a:lstStyle/>
                    <a:p>
                      <a:endParaRPr lang="zh-CN" altLang="en-US"/>
                    </a:p>
                  </a:txBody>
                  <a:tcPr/>
                </a:tc>
                <a:tc>
                  <a:txBody>
                    <a:bodyPr/>
                    <a:lstStyle/>
                    <a:p>
                      <a:pPr algn="l">
                        <a:spcAft>
                          <a:spcPts val="0"/>
                        </a:spcAft>
                      </a:pPr>
                      <a:r>
                        <a:rPr lang="zh-CN" sz="1200" kern="0"/>
                        <a:t>稳进增利</a:t>
                      </a:r>
                      <a:r>
                        <a:rPr lang="en-US" sz="1200" kern="0"/>
                        <a:t>B</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a:t>8:2</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zh-CN" sz="1200" kern="0"/>
                        <a:t>三年</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zh-CN" sz="1200" kern="0" dirty="0"/>
                        <a:t>三年定存</a:t>
                      </a:r>
                      <a:r>
                        <a:rPr lang="en-US" sz="1200" kern="0" dirty="0"/>
                        <a:t>(</a:t>
                      </a:r>
                      <a:r>
                        <a:rPr lang="zh-CN" sz="1200" kern="0" dirty="0"/>
                        <a:t>季调</a:t>
                      </a:r>
                      <a:r>
                        <a:rPr lang="en-US" sz="1200" kern="0" dirty="0"/>
                        <a:t>)</a:t>
                      </a:r>
                      <a:r>
                        <a:rPr lang="zh-CN" sz="1200" kern="0" dirty="0"/>
                        <a:t>＋</a:t>
                      </a:r>
                      <a:r>
                        <a:rPr lang="en-US" sz="1200" kern="0" dirty="0"/>
                        <a:t>0.5%</a:t>
                      </a:r>
                      <a:r>
                        <a:rPr lang="zh-CN" sz="1200" kern="0" dirty="0"/>
                        <a:t>，</a:t>
                      </a:r>
                      <a:endParaRPr lang="zh-CN" sz="1200" kern="100" dirty="0"/>
                    </a:p>
                    <a:p>
                      <a:pPr algn="l">
                        <a:spcAft>
                          <a:spcPts val="0"/>
                        </a:spcAft>
                      </a:pPr>
                      <a:r>
                        <a:rPr lang="zh-CN" sz="1200" kern="0" dirty="0"/>
                        <a:t>当基础≤</a:t>
                      </a:r>
                      <a:r>
                        <a:rPr lang="en-US" sz="1200" kern="0" dirty="0"/>
                        <a:t>1</a:t>
                      </a:r>
                      <a:r>
                        <a:rPr lang="zh-CN" sz="1200" kern="0" dirty="0"/>
                        <a:t>，同涨同跌</a:t>
                      </a:r>
                      <a:endParaRPr lang="zh-CN" sz="1200" kern="100" dirty="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a:txBody>
                    <a:bodyPr/>
                    <a:lstStyle/>
                    <a:p>
                      <a:pPr algn="ctr">
                        <a:spcAft>
                          <a:spcPts val="0"/>
                        </a:spcAft>
                      </a:pPr>
                      <a:r>
                        <a:rPr lang="en-US" sz="1200" kern="0"/>
                        <a:t>140831</a:t>
                      </a:r>
                      <a:endParaRPr lang="zh-CN" sz="1200" kern="100">
                        <a:latin typeface="仿宋_GB2312" pitchFamily="49" charset="-122"/>
                        <a:ea typeface="仿宋_GB2312" pitchFamily="49" charset="-122"/>
                        <a:cs typeface="Times New Roman"/>
                      </a:endParaRPr>
                    </a:p>
                  </a:txBody>
                  <a:tcPr marL="68580" marR="68580" marT="0" marB="0" anchor="ctr"/>
                </a:tc>
              </a:tr>
              <a:tr h="478656">
                <a:tc rowSpan="2">
                  <a:txBody>
                    <a:bodyPr/>
                    <a:lstStyle/>
                    <a:p>
                      <a:pPr algn="ctr">
                        <a:spcAft>
                          <a:spcPts val="0"/>
                        </a:spcAft>
                      </a:pPr>
                      <a:r>
                        <a:rPr lang="zh-CN" sz="1200" kern="0"/>
                        <a:t>开放</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zh-CN" sz="1200" kern="0" dirty="0"/>
                        <a:t>中欧鼎利</a:t>
                      </a:r>
                      <a:r>
                        <a:rPr lang="en-US" sz="1200" kern="0" dirty="0"/>
                        <a:t>B</a:t>
                      </a:r>
                      <a:endParaRPr lang="zh-CN" sz="1200" kern="100" dirty="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dirty="0"/>
                        <a:t>7:3</a:t>
                      </a:r>
                      <a:endParaRPr lang="zh-CN" sz="1200" kern="100" dirty="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zh-CN" sz="1200" kern="0" dirty="0"/>
                        <a:t>第一年封闭，每三年折算</a:t>
                      </a:r>
                      <a:endParaRPr lang="zh-CN" sz="1200" kern="100" dirty="0"/>
                    </a:p>
                    <a:p>
                      <a:pPr algn="l">
                        <a:spcAft>
                          <a:spcPts val="0"/>
                        </a:spcAft>
                      </a:pPr>
                      <a:r>
                        <a:rPr lang="zh-CN" sz="1200" kern="0" dirty="0"/>
                        <a:t>鼎利</a:t>
                      </a:r>
                      <a:r>
                        <a:rPr lang="en-US" sz="1200" kern="0" dirty="0"/>
                        <a:t>B</a:t>
                      </a:r>
                      <a:r>
                        <a:rPr lang="zh-CN" sz="1200" kern="0" dirty="0"/>
                        <a:t>≤</a:t>
                      </a:r>
                      <a:r>
                        <a:rPr lang="en-US" sz="1200" kern="0" dirty="0"/>
                        <a:t>0.3</a:t>
                      </a:r>
                      <a:r>
                        <a:rPr lang="zh-CN" sz="1200" kern="0" dirty="0"/>
                        <a:t>时提前折算</a:t>
                      </a:r>
                      <a:endParaRPr lang="zh-CN" sz="1200" kern="100" dirty="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zh-CN" sz="1200" kern="0" dirty="0"/>
                        <a:t>一年定存＋</a:t>
                      </a:r>
                      <a:r>
                        <a:rPr lang="en-US" sz="1200" kern="0" dirty="0"/>
                        <a:t>1%</a:t>
                      </a:r>
                      <a:endParaRPr lang="zh-CN" sz="1200" kern="100" dirty="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rowSpan="2">
                  <a:txBody>
                    <a:bodyPr/>
                    <a:lstStyle/>
                    <a:p>
                      <a:pPr algn="ctr">
                        <a:spcAft>
                          <a:spcPts val="0"/>
                        </a:spcAft>
                      </a:pPr>
                      <a:r>
                        <a:rPr lang="zh-CN" sz="1200" kern="0" dirty="0"/>
                        <a:t>无</a:t>
                      </a:r>
                      <a:endParaRPr lang="zh-CN" sz="1200" kern="100" dirty="0">
                        <a:latin typeface="仿宋_GB2312" pitchFamily="49" charset="-122"/>
                        <a:ea typeface="仿宋_GB2312" pitchFamily="49" charset="-122"/>
                        <a:cs typeface="Times New Roman"/>
                      </a:endParaRPr>
                    </a:p>
                  </a:txBody>
                  <a:tcPr marL="68580" marR="68580" marT="0" marB="0" anchor="ctr"/>
                </a:tc>
              </a:tr>
              <a:tr h="432048">
                <a:tc vMerge="1">
                  <a:txBody>
                    <a:bodyPr/>
                    <a:lstStyle/>
                    <a:p>
                      <a:endParaRPr lang="zh-CN" altLang="en-US"/>
                    </a:p>
                  </a:txBody>
                  <a:tcPr/>
                </a:tc>
                <a:tc>
                  <a:txBody>
                    <a:bodyPr/>
                    <a:lstStyle/>
                    <a:p>
                      <a:pPr algn="l">
                        <a:spcAft>
                          <a:spcPts val="0"/>
                        </a:spcAft>
                      </a:pPr>
                      <a:r>
                        <a:rPr lang="zh-CN" sz="1200" kern="0"/>
                        <a:t>多利进取</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a:t>8:2</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l">
                        <a:spcAft>
                          <a:spcPts val="0"/>
                        </a:spcAft>
                      </a:pPr>
                      <a:r>
                        <a:rPr lang="zh-CN" sz="1200" kern="0"/>
                        <a:t>每一年折算，</a:t>
                      </a:r>
                      <a:endParaRPr lang="zh-CN" sz="1200" kern="100"/>
                    </a:p>
                    <a:p>
                      <a:pPr algn="l">
                        <a:spcAft>
                          <a:spcPts val="0"/>
                        </a:spcAft>
                      </a:pPr>
                      <a:r>
                        <a:rPr lang="zh-CN" sz="1200" kern="0"/>
                        <a:t>多利进取≤</a:t>
                      </a:r>
                      <a:r>
                        <a:rPr lang="en-US" sz="1200" kern="0"/>
                        <a:t>0.4</a:t>
                      </a:r>
                      <a:r>
                        <a:rPr lang="zh-CN" sz="1200" kern="0"/>
                        <a:t>时提前折算</a:t>
                      </a:r>
                      <a:endParaRPr lang="zh-CN" sz="1200" kern="100">
                        <a:latin typeface="仿宋_GB2312" pitchFamily="49" charset="-122"/>
                        <a:ea typeface="仿宋_GB2312" pitchFamily="49" charset="-122"/>
                        <a:cs typeface="Times New Roman"/>
                      </a:endParaRPr>
                    </a:p>
                  </a:txBody>
                  <a:tcPr marL="68580" marR="68580" marT="0" marB="0" anchor="ctr"/>
                </a:tc>
                <a:tc>
                  <a:txBody>
                    <a:bodyPr/>
                    <a:lstStyle/>
                    <a:p>
                      <a:pPr algn="ctr">
                        <a:spcAft>
                          <a:spcPts val="0"/>
                        </a:spcAft>
                      </a:pPr>
                      <a:r>
                        <a:rPr lang="en-US" sz="1200" kern="0" dirty="0"/>
                        <a:t>5.00%</a:t>
                      </a:r>
                      <a:endParaRPr lang="zh-CN" sz="1200" kern="100" dirty="0">
                        <a:latin typeface="仿宋_GB2312" pitchFamily="49" charset="-122"/>
                        <a:ea typeface="仿宋_GB2312" pitchFamily="49" charset="-122"/>
                        <a:cs typeface="Times New Roman"/>
                      </a:endParaRPr>
                    </a:p>
                  </a:txBody>
                  <a:tcPr marL="68580" marR="68580" marT="0" marB="0" anchor="ctr"/>
                </a:tc>
                <a:tc vMerge="1">
                  <a:txBody>
                    <a:bodyPr/>
                    <a:lstStyle/>
                    <a:p>
                      <a:endParaRPr lang="zh-CN" altLang="en-US"/>
                    </a:p>
                  </a:txBody>
                  <a:tcPr/>
                </a:tc>
                <a:tc v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1734" y="7173714"/>
            <a:ext cx="9792000" cy="1038100"/>
          </a:xfrm>
          <a:prstGeom prst="rect">
            <a:avLst/>
          </a:prstGeom>
          <a:noFill/>
        </p:spPr>
        <p:txBody>
          <a:bodyPr wrap="square" lIns="113660" tIns="56830" rIns="113660" bIns="56830" rtlCol="0">
            <a:spAutoFit/>
          </a:bodyPr>
          <a:lstStyle/>
          <a:p>
            <a:pPr>
              <a:lnSpc>
                <a:spcPct val="150000"/>
              </a:lnSpc>
              <a:buClr>
                <a:srgbClr val="003399"/>
              </a:buClr>
              <a:buFont typeface="Wingdings" pitchFamily="2" charset="2"/>
              <a:buChar char="l"/>
            </a:pPr>
            <a:r>
              <a:rPr lang="zh-CN" altLang="en-US" sz="2000" dirty="0" smtClean="0">
                <a:latin typeface="仿宋_GB2312" pitchFamily="49" charset="-122"/>
                <a:ea typeface="仿宋_GB2312" pitchFamily="49" charset="-122"/>
              </a:rPr>
              <a:t>  高杠杆指数型基金净值达到份额折算上限或者下限时，对于低杠杆份额影响不同，带来的价值回归机会与风险。</a:t>
            </a:r>
            <a:endParaRPr lang="zh-CN" altLang="en-US" sz="2500" dirty="0">
              <a:latin typeface="仿宋_GB2312" pitchFamily="49" charset="-122"/>
              <a:ea typeface="仿宋_GB2312" pitchFamily="49" charset="-122"/>
            </a:endParaRPr>
          </a:p>
        </p:txBody>
      </p:sp>
      <p:sp>
        <p:nvSpPr>
          <p:cNvPr id="29" name="TextBox 28"/>
          <p:cNvSpPr txBox="1"/>
          <p:nvPr/>
        </p:nvSpPr>
        <p:spPr>
          <a:xfrm>
            <a:off x="1547838" y="1414235"/>
            <a:ext cx="8001056" cy="430887"/>
          </a:xfrm>
          <a:prstGeom prst="rect">
            <a:avLst/>
          </a:prstGeom>
          <a:noFill/>
        </p:spPr>
        <p:txBody>
          <a:bodyPr wrap="square" rtlCol="0">
            <a:spAutoFit/>
          </a:bodyPr>
          <a:lstStyle/>
          <a:p>
            <a:pPr algn="ctr"/>
            <a:r>
              <a:rPr lang="zh-CN" altLang="en-US" b="1" dirty="0" smtClean="0">
                <a:solidFill>
                  <a:srgbClr val="003399"/>
                </a:solidFill>
                <a:latin typeface="仿宋_GB2312" pitchFamily="49" charset="-122"/>
                <a:ea typeface="仿宋_GB2312" pitchFamily="49" charset="-122"/>
              </a:rPr>
              <a:t>股票指数型分级基金</a:t>
            </a:r>
            <a:r>
              <a:rPr lang="en-US" altLang="zh-CN" b="1" dirty="0" smtClean="0">
                <a:solidFill>
                  <a:srgbClr val="003399"/>
                </a:solidFill>
                <a:latin typeface="仿宋_GB2312" pitchFamily="49" charset="-122"/>
                <a:ea typeface="仿宋_GB2312" pitchFamily="49" charset="-122"/>
              </a:rPr>
              <a:t>——</a:t>
            </a:r>
            <a:r>
              <a:rPr lang="zh-CN" altLang="en-US" b="1" dirty="0" smtClean="0">
                <a:solidFill>
                  <a:srgbClr val="003399"/>
                </a:solidFill>
                <a:latin typeface="仿宋_GB2312" pitchFamily="49" charset="-122"/>
                <a:ea typeface="仿宋_GB2312" pitchFamily="49" charset="-122"/>
              </a:rPr>
              <a:t>优先份额基准收益比较</a:t>
            </a:r>
            <a:endParaRPr lang="zh-CN" altLang="en-US" b="1" dirty="0">
              <a:solidFill>
                <a:srgbClr val="003399"/>
              </a:solidFill>
              <a:latin typeface="仿宋_GB2312" pitchFamily="49" charset="-122"/>
              <a:ea typeface="仿宋_GB2312" pitchFamily="49" charset="-122"/>
            </a:endParaRPr>
          </a:p>
        </p:txBody>
      </p:sp>
      <p:sp>
        <p:nvSpPr>
          <p:cNvPr id="30" name="矩形 29"/>
          <p:cNvSpPr/>
          <p:nvPr/>
        </p:nvSpPr>
        <p:spPr>
          <a:xfrm>
            <a:off x="7164462" y="6237610"/>
            <a:ext cx="2922585"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  长城证券研究所</a:t>
            </a:r>
            <a:endParaRPr lang="zh-CN" altLang="en-US" sz="1400" dirty="0">
              <a:latin typeface="仿宋_GB2312" pitchFamily="49" charset="-122"/>
              <a:ea typeface="仿宋_GB2312" pitchFamily="49" charset="-122"/>
            </a:endParaRPr>
          </a:p>
        </p:txBody>
      </p:sp>
      <p:sp>
        <p:nvSpPr>
          <p:cNvPr id="7" name="标题 1"/>
          <p:cNvSpPr>
            <a:spLocks noGrp="1"/>
          </p:cNvSpPr>
          <p:nvPr>
            <p:ph type="title"/>
          </p:nvPr>
        </p:nvSpPr>
        <p:spPr>
          <a:xfrm>
            <a:off x="310950" y="260946"/>
            <a:ext cx="10174129" cy="1081920"/>
          </a:xfrm>
        </p:spPr>
        <p:txBody>
          <a:bodyPr/>
          <a:lstStyle/>
          <a:p>
            <a:r>
              <a:rPr lang="zh-CN" altLang="en-US" dirty="0" smtClean="0"/>
              <a:t>债券型基金投资策略</a:t>
            </a:r>
            <a:r>
              <a:rPr lang="en-US" altLang="zh-CN" dirty="0" smtClean="0"/>
              <a:t>——</a:t>
            </a:r>
            <a:r>
              <a:rPr lang="zh-CN" altLang="en-US" dirty="0" smtClean="0"/>
              <a:t>权益类分级基金优先份额</a:t>
            </a:r>
            <a:endParaRPr lang="zh-CN" altLang="en-US" dirty="0"/>
          </a:p>
        </p:txBody>
      </p:sp>
      <p:sp>
        <p:nvSpPr>
          <p:cNvPr id="9" name="灯片编号占位符 8"/>
          <p:cNvSpPr>
            <a:spLocks noGrp="1"/>
          </p:cNvSpPr>
          <p:nvPr>
            <p:ph type="sldNum" sz="quarter" idx="12"/>
          </p:nvPr>
        </p:nvSpPr>
        <p:spPr/>
        <p:txBody>
          <a:bodyPr/>
          <a:lstStyle/>
          <a:p>
            <a:fld id="{28D0B990-E398-4D49-9CD2-BA6F246F8330}" type="slidenum">
              <a:rPr lang="zh-CN" altLang="en-US" smtClean="0"/>
              <a:pPr/>
              <a:t>32</a:t>
            </a:fld>
            <a:endParaRPr lang="zh-CN" altLang="en-US"/>
          </a:p>
        </p:txBody>
      </p:sp>
      <p:graphicFrame>
        <p:nvGraphicFramePr>
          <p:cNvPr id="10" name="表格 9"/>
          <p:cNvGraphicFramePr>
            <a:graphicFrameLocks noGrp="1"/>
          </p:cNvGraphicFramePr>
          <p:nvPr>
            <p:extLst>
              <p:ext uri="{D42A27DB-BD31-4B8C-83A1-F6EECF244321}">
                <p14:modId xmlns:p14="http://schemas.microsoft.com/office/powerpoint/2010/main" xmlns="" val="816698731"/>
              </p:ext>
            </p:extLst>
          </p:nvPr>
        </p:nvGraphicFramePr>
        <p:xfrm>
          <a:off x="1763859" y="1917130"/>
          <a:ext cx="7992891" cy="4279260"/>
        </p:xfrm>
        <a:graphic>
          <a:graphicData uri="http://schemas.openxmlformats.org/drawingml/2006/table">
            <a:tbl>
              <a:tblPr firstRow="1" firstCol="1" bandRow="1">
                <a:tableStyleId>{5C22544A-7EE6-4342-B048-85BDC9FD1C3A}</a:tableStyleId>
              </a:tblPr>
              <a:tblGrid>
                <a:gridCol w="1191341"/>
                <a:gridCol w="1289557"/>
                <a:gridCol w="1289557"/>
                <a:gridCol w="1289557"/>
                <a:gridCol w="1289557"/>
                <a:gridCol w="1643322"/>
              </a:tblGrid>
              <a:tr h="673896">
                <a:tc>
                  <a:txBody>
                    <a:bodyPr/>
                    <a:lstStyle/>
                    <a:p>
                      <a:endParaRPr lang="zh-CN" sz="1200" dirty="0">
                        <a:latin typeface="Calibri"/>
                        <a:cs typeface="Times New Roman"/>
                      </a:endParaRPr>
                    </a:p>
                  </a:txBody>
                  <a:tcPr marL="68580" marR="68580" marT="0" marB="0" anchor="ctr"/>
                </a:tc>
                <a:tc>
                  <a:txBody>
                    <a:bodyPr/>
                    <a:lstStyle/>
                    <a:p>
                      <a:pPr algn="ctr">
                        <a:spcAft>
                          <a:spcPts val="0"/>
                        </a:spcAft>
                      </a:pPr>
                      <a:r>
                        <a:rPr lang="zh-CN" sz="1200" kern="100" dirty="0"/>
                        <a:t>双禧中证</a:t>
                      </a:r>
                      <a:r>
                        <a:rPr lang="en-US" sz="1200" kern="100" dirty="0"/>
                        <a:t>100A</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银华深</a:t>
                      </a:r>
                      <a:r>
                        <a:rPr lang="en-US" sz="1200" kern="100" dirty="0"/>
                        <a:t>100</a:t>
                      </a:r>
                      <a:r>
                        <a:rPr lang="zh-CN" sz="1200" kern="100" dirty="0"/>
                        <a:t>稳进</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a:t>申万菱信深成收益</a:t>
                      </a:r>
                      <a:endParaRPr lang="zh-CN" sz="1200" kern="100">
                        <a:latin typeface="Calibri"/>
                        <a:ea typeface="宋体"/>
                        <a:cs typeface="Times New Roman"/>
                      </a:endParaRPr>
                    </a:p>
                  </a:txBody>
                  <a:tcPr marL="68580" marR="68580" marT="0" marB="0" anchor="ctr"/>
                </a:tc>
                <a:tc>
                  <a:txBody>
                    <a:bodyPr/>
                    <a:lstStyle/>
                    <a:p>
                      <a:pPr algn="ctr">
                        <a:spcAft>
                          <a:spcPts val="0"/>
                        </a:spcAft>
                      </a:pPr>
                      <a:r>
                        <a:rPr lang="zh-CN" sz="1200" kern="100"/>
                        <a:t>信诚中证</a:t>
                      </a:r>
                      <a:r>
                        <a:rPr lang="en-US" sz="1200" kern="100"/>
                        <a:t>500</a:t>
                      </a:r>
                      <a:endParaRPr lang="zh-CN" sz="1200" kern="100">
                        <a:latin typeface="Calibri"/>
                        <a:ea typeface="宋体"/>
                        <a:cs typeface="Times New Roman"/>
                      </a:endParaRPr>
                    </a:p>
                  </a:txBody>
                  <a:tcPr marL="68580" marR="68580" marT="0" marB="0" anchor="ctr"/>
                </a:tc>
                <a:tc>
                  <a:txBody>
                    <a:bodyPr/>
                    <a:lstStyle/>
                    <a:p>
                      <a:pPr algn="ctr">
                        <a:spcAft>
                          <a:spcPts val="0"/>
                        </a:spcAft>
                      </a:pPr>
                      <a:r>
                        <a:rPr lang="zh-CN" sz="1200" kern="100" dirty="0"/>
                        <a:t>银华中证等权重</a:t>
                      </a:r>
                      <a:r>
                        <a:rPr lang="en-US" sz="1200" kern="100" dirty="0"/>
                        <a:t>90</a:t>
                      </a:r>
                      <a:r>
                        <a:rPr lang="zh-CN" sz="1200" kern="100" dirty="0"/>
                        <a:t>银华金利</a:t>
                      </a:r>
                      <a:endParaRPr lang="zh-CN" sz="1200" kern="100" dirty="0">
                        <a:latin typeface="Calibri"/>
                        <a:ea typeface="宋体"/>
                        <a:cs typeface="Times New Roman"/>
                      </a:endParaRPr>
                    </a:p>
                  </a:txBody>
                  <a:tcPr marL="68580" marR="68580" marT="0" marB="0" anchor="ctr"/>
                </a:tc>
              </a:tr>
              <a:tr h="406224">
                <a:tc>
                  <a:txBody>
                    <a:bodyPr/>
                    <a:lstStyle/>
                    <a:p>
                      <a:pPr algn="ctr">
                        <a:spcAft>
                          <a:spcPts val="0"/>
                        </a:spcAft>
                      </a:pPr>
                      <a:r>
                        <a:rPr lang="zh-CN" sz="1200" kern="100" dirty="0"/>
                        <a:t>设立日</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en-US" sz="1200" kern="100" dirty="0"/>
                        <a:t>2010-4-16</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en-US" sz="1200" kern="100" dirty="0"/>
                        <a:t>2010-5-7</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en-US" sz="1200" kern="100" dirty="0"/>
                        <a:t>2010-10-22</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en-US" sz="1200" kern="100" dirty="0"/>
                        <a:t>2011-2-11</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en-US" sz="1200" kern="100"/>
                        <a:t>2011-3-17</a:t>
                      </a:r>
                      <a:endParaRPr lang="zh-CN" sz="1200" kern="100">
                        <a:latin typeface="Calibri"/>
                        <a:ea typeface="宋体"/>
                        <a:cs typeface="Times New Roman"/>
                      </a:endParaRPr>
                    </a:p>
                  </a:txBody>
                  <a:tcPr marL="68580" marR="68580" marT="0" marB="0" anchor="ctr"/>
                </a:tc>
              </a:tr>
              <a:tr h="360040">
                <a:tc>
                  <a:txBody>
                    <a:bodyPr/>
                    <a:lstStyle/>
                    <a:p>
                      <a:pPr algn="ctr">
                        <a:spcAft>
                          <a:spcPts val="0"/>
                        </a:spcAft>
                      </a:pPr>
                      <a:r>
                        <a:rPr lang="zh-CN" sz="1200" kern="100" dirty="0"/>
                        <a:t>上市日</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en-US" sz="1200" kern="100"/>
                        <a:t>2010-6-18</a:t>
                      </a:r>
                      <a:endParaRPr lang="zh-CN" sz="1200" kern="100">
                        <a:latin typeface="Calibri"/>
                        <a:ea typeface="宋体"/>
                        <a:cs typeface="Times New Roman"/>
                      </a:endParaRPr>
                    </a:p>
                  </a:txBody>
                  <a:tcPr marL="68580" marR="68580" marT="0" marB="0" anchor="ctr"/>
                </a:tc>
                <a:tc>
                  <a:txBody>
                    <a:bodyPr/>
                    <a:lstStyle/>
                    <a:p>
                      <a:pPr algn="ctr">
                        <a:spcAft>
                          <a:spcPts val="0"/>
                        </a:spcAft>
                      </a:pPr>
                      <a:r>
                        <a:rPr lang="en-US" sz="1200" kern="100"/>
                        <a:t>2010-6-7</a:t>
                      </a:r>
                      <a:endParaRPr lang="zh-CN" sz="1200" kern="100">
                        <a:latin typeface="Calibri"/>
                        <a:ea typeface="宋体"/>
                        <a:cs typeface="Times New Roman"/>
                      </a:endParaRPr>
                    </a:p>
                  </a:txBody>
                  <a:tcPr marL="68580" marR="68580" marT="0" marB="0" anchor="ctr"/>
                </a:tc>
                <a:tc>
                  <a:txBody>
                    <a:bodyPr/>
                    <a:lstStyle/>
                    <a:p>
                      <a:pPr algn="ctr">
                        <a:spcAft>
                          <a:spcPts val="0"/>
                        </a:spcAft>
                      </a:pPr>
                      <a:r>
                        <a:rPr lang="en-US" sz="1200" kern="100"/>
                        <a:t>2010-11-8</a:t>
                      </a:r>
                      <a:endParaRPr lang="zh-CN" sz="1200" kern="100">
                        <a:latin typeface="Calibri"/>
                        <a:ea typeface="宋体"/>
                        <a:cs typeface="Times New Roman"/>
                      </a:endParaRPr>
                    </a:p>
                  </a:txBody>
                  <a:tcPr marL="68580" marR="68580" marT="0" marB="0" anchor="ctr"/>
                </a:tc>
                <a:tc>
                  <a:txBody>
                    <a:bodyPr/>
                    <a:lstStyle/>
                    <a:p>
                      <a:pPr algn="ctr">
                        <a:spcAft>
                          <a:spcPts val="0"/>
                        </a:spcAft>
                      </a:pPr>
                      <a:r>
                        <a:rPr lang="en-US" sz="1200" kern="100" dirty="0"/>
                        <a:t>2011-3-14</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en-US" sz="1200" kern="100" dirty="0"/>
                        <a:t>2011-4-8</a:t>
                      </a:r>
                      <a:endParaRPr lang="zh-CN" sz="1200" kern="100" dirty="0">
                        <a:latin typeface="Calibri"/>
                        <a:ea typeface="宋体"/>
                        <a:cs typeface="Times New Roman"/>
                      </a:endParaRPr>
                    </a:p>
                  </a:txBody>
                  <a:tcPr marL="68580" marR="68580" marT="0" marB="0" anchor="ctr"/>
                </a:tc>
              </a:tr>
              <a:tr h="703195">
                <a:tc>
                  <a:txBody>
                    <a:bodyPr/>
                    <a:lstStyle/>
                    <a:p>
                      <a:pPr algn="ctr">
                        <a:spcAft>
                          <a:spcPts val="0"/>
                        </a:spcAft>
                      </a:pPr>
                      <a:r>
                        <a:rPr lang="zh-CN" sz="1200" kern="100" dirty="0"/>
                        <a:t>存续期</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不限期</a:t>
                      </a:r>
                    </a:p>
                    <a:p>
                      <a:pPr algn="ctr">
                        <a:spcAft>
                          <a:spcPts val="0"/>
                        </a:spcAft>
                      </a:pPr>
                      <a:r>
                        <a:rPr lang="zh-CN" sz="1200" kern="100" dirty="0"/>
                        <a:t>每三年</a:t>
                      </a:r>
                    </a:p>
                    <a:p>
                      <a:pPr algn="ctr">
                        <a:spcAft>
                          <a:spcPts val="0"/>
                        </a:spcAft>
                      </a:pPr>
                      <a:r>
                        <a:rPr lang="zh-CN" sz="1200" kern="100" dirty="0"/>
                        <a:t>份额折算</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不限期</a:t>
                      </a:r>
                    </a:p>
                    <a:p>
                      <a:pPr algn="ctr">
                        <a:spcAft>
                          <a:spcPts val="0"/>
                        </a:spcAft>
                      </a:pPr>
                      <a:r>
                        <a:rPr lang="zh-CN" sz="1200" kern="100" dirty="0"/>
                        <a:t>每会计年度</a:t>
                      </a:r>
                    </a:p>
                    <a:p>
                      <a:pPr algn="ctr">
                        <a:spcAft>
                          <a:spcPts val="0"/>
                        </a:spcAft>
                      </a:pPr>
                      <a:r>
                        <a:rPr lang="zh-CN" sz="1200" kern="100" dirty="0"/>
                        <a:t>份额折算</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不限期</a:t>
                      </a:r>
                    </a:p>
                    <a:p>
                      <a:pPr algn="ctr">
                        <a:spcAft>
                          <a:spcPts val="0"/>
                        </a:spcAft>
                      </a:pPr>
                      <a:r>
                        <a:rPr lang="zh-CN" sz="1200" kern="100" dirty="0"/>
                        <a:t>每会计年度</a:t>
                      </a:r>
                    </a:p>
                    <a:p>
                      <a:pPr algn="ctr">
                        <a:spcAft>
                          <a:spcPts val="0"/>
                        </a:spcAft>
                      </a:pPr>
                      <a:r>
                        <a:rPr lang="zh-CN" sz="1200" kern="100" dirty="0"/>
                        <a:t>份额折算</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不限期</a:t>
                      </a:r>
                    </a:p>
                    <a:p>
                      <a:pPr algn="ctr">
                        <a:spcAft>
                          <a:spcPts val="0"/>
                        </a:spcAft>
                      </a:pPr>
                      <a:r>
                        <a:rPr lang="zh-CN" sz="1200" kern="100" dirty="0"/>
                        <a:t>每一年</a:t>
                      </a:r>
                    </a:p>
                    <a:p>
                      <a:pPr algn="ctr">
                        <a:spcAft>
                          <a:spcPts val="0"/>
                        </a:spcAft>
                      </a:pPr>
                      <a:r>
                        <a:rPr lang="zh-CN" sz="1200" kern="100" dirty="0"/>
                        <a:t>份额折算</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不限期</a:t>
                      </a:r>
                    </a:p>
                    <a:p>
                      <a:pPr algn="ctr">
                        <a:spcAft>
                          <a:spcPts val="0"/>
                        </a:spcAft>
                      </a:pPr>
                      <a:r>
                        <a:rPr lang="zh-CN" sz="1200" kern="100" dirty="0"/>
                        <a:t>每会计年度</a:t>
                      </a:r>
                    </a:p>
                    <a:p>
                      <a:pPr algn="ctr">
                        <a:spcAft>
                          <a:spcPts val="0"/>
                        </a:spcAft>
                      </a:pPr>
                      <a:r>
                        <a:rPr lang="zh-CN" sz="1200" kern="100" dirty="0"/>
                        <a:t>份额折算</a:t>
                      </a:r>
                      <a:endParaRPr lang="zh-CN" sz="1200" kern="100" dirty="0">
                        <a:latin typeface="Calibri"/>
                        <a:ea typeface="宋体"/>
                        <a:cs typeface="Times New Roman"/>
                      </a:endParaRPr>
                    </a:p>
                  </a:txBody>
                  <a:tcPr marL="68580" marR="68580" marT="0" marB="0" anchor="ctr"/>
                </a:tc>
              </a:tr>
              <a:tr h="1169013">
                <a:tc>
                  <a:txBody>
                    <a:bodyPr/>
                    <a:lstStyle/>
                    <a:p>
                      <a:pPr algn="ctr">
                        <a:spcAft>
                          <a:spcPts val="0"/>
                        </a:spcAft>
                      </a:pPr>
                      <a:r>
                        <a:rPr lang="zh-CN" sz="1200" kern="100" dirty="0"/>
                        <a:t>提前到期</a:t>
                      </a:r>
                    </a:p>
                    <a:p>
                      <a:pPr algn="ctr">
                        <a:spcAft>
                          <a:spcPts val="0"/>
                        </a:spcAft>
                      </a:pPr>
                      <a:r>
                        <a:rPr lang="zh-CN" sz="1200" kern="100" dirty="0"/>
                        <a:t>或份额折算</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双禧</a:t>
                      </a:r>
                      <a:r>
                        <a:rPr lang="en-US" sz="1200" kern="100" dirty="0"/>
                        <a:t>B</a:t>
                      </a:r>
                      <a:r>
                        <a:rPr lang="zh-CN" sz="1200" kern="100" dirty="0"/>
                        <a:t>的份额净值下跌至</a:t>
                      </a:r>
                      <a:r>
                        <a:rPr lang="en-US" sz="1200" kern="100" dirty="0"/>
                        <a:t>0.15</a:t>
                      </a:r>
                      <a:r>
                        <a:rPr lang="zh-CN" sz="1200" kern="100" dirty="0"/>
                        <a:t>元</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“银华深证</a:t>
                      </a:r>
                      <a:r>
                        <a:rPr lang="en-US" sz="1200" kern="100" dirty="0"/>
                        <a:t>100</a:t>
                      </a:r>
                      <a:r>
                        <a:rPr lang="zh-CN" sz="1200" kern="100" dirty="0"/>
                        <a:t>份额净值达到</a:t>
                      </a:r>
                      <a:r>
                        <a:rPr lang="en-US" sz="1200" kern="100" dirty="0"/>
                        <a:t>2.00</a:t>
                      </a:r>
                      <a:r>
                        <a:rPr lang="zh-CN" sz="1200" kern="100" dirty="0"/>
                        <a:t>元”或“银华锐进份额净值达到</a:t>
                      </a:r>
                      <a:r>
                        <a:rPr lang="en-US" sz="1200" kern="100" dirty="0"/>
                        <a:t>0.25</a:t>
                      </a:r>
                      <a:r>
                        <a:rPr lang="zh-CN" sz="1200" kern="100" dirty="0"/>
                        <a:t>元”</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申万深成份额净值连续</a:t>
                      </a:r>
                      <a:r>
                        <a:rPr lang="en-US" sz="1200" kern="100" dirty="0"/>
                        <a:t>10</a:t>
                      </a:r>
                      <a:r>
                        <a:rPr lang="zh-CN" sz="1200" kern="100" dirty="0"/>
                        <a:t>个交易日大于</a:t>
                      </a:r>
                      <a:r>
                        <a:rPr lang="en-US" sz="1200" kern="100" dirty="0"/>
                        <a:t> 2.00</a:t>
                      </a:r>
                      <a:r>
                        <a:rPr lang="zh-CN" sz="1200" kern="100" dirty="0"/>
                        <a:t>元</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信诚</a:t>
                      </a:r>
                      <a:r>
                        <a:rPr lang="en-US" sz="1200" kern="100" dirty="0"/>
                        <a:t>500</a:t>
                      </a:r>
                      <a:r>
                        <a:rPr lang="zh-CN" sz="1200" kern="100" dirty="0"/>
                        <a:t>净值≥</a:t>
                      </a:r>
                      <a:r>
                        <a:rPr lang="en-US" sz="1200" kern="100" dirty="0"/>
                        <a:t>2.0</a:t>
                      </a:r>
                      <a:r>
                        <a:rPr lang="zh-CN" sz="1200" kern="100" dirty="0"/>
                        <a:t>元；或信诚</a:t>
                      </a:r>
                      <a:r>
                        <a:rPr lang="en-US" sz="1200" kern="100" dirty="0"/>
                        <a:t>500 B</a:t>
                      </a:r>
                      <a:r>
                        <a:rPr lang="zh-CN" sz="1200" kern="100" dirty="0"/>
                        <a:t>净值≤</a:t>
                      </a:r>
                      <a:r>
                        <a:rPr lang="en-US" sz="1200" kern="100" dirty="0"/>
                        <a:t>0.25</a:t>
                      </a:r>
                      <a:r>
                        <a:rPr lang="zh-CN" sz="1200" kern="100" dirty="0"/>
                        <a:t>元。</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基础份额净值≥</a:t>
                      </a:r>
                      <a:r>
                        <a:rPr lang="en-US" sz="1200" kern="100" dirty="0"/>
                        <a:t>2.0</a:t>
                      </a:r>
                      <a:r>
                        <a:rPr lang="zh-CN" sz="1200" kern="100" dirty="0"/>
                        <a:t>元或进取份额净值≤</a:t>
                      </a:r>
                      <a:r>
                        <a:rPr lang="en-US" sz="1200" kern="100" dirty="0"/>
                        <a:t>0.25</a:t>
                      </a:r>
                      <a:r>
                        <a:rPr lang="zh-CN" sz="1200" kern="100" dirty="0"/>
                        <a:t>元</a:t>
                      </a:r>
                      <a:endParaRPr lang="zh-CN" sz="1200" kern="100" dirty="0">
                        <a:latin typeface="Calibri"/>
                        <a:ea typeface="宋体"/>
                        <a:cs typeface="Times New Roman"/>
                      </a:endParaRPr>
                    </a:p>
                  </a:txBody>
                  <a:tcPr marL="68580" marR="68580" marT="0" marB="0" anchor="ctr"/>
                </a:tc>
              </a:tr>
              <a:tr h="249048">
                <a:tc>
                  <a:txBody>
                    <a:bodyPr/>
                    <a:lstStyle/>
                    <a:p>
                      <a:pPr algn="ctr">
                        <a:spcAft>
                          <a:spcPts val="0"/>
                        </a:spcAft>
                      </a:pPr>
                      <a:r>
                        <a:rPr lang="zh-CN" sz="1200" kern="100" dirty="0"/>
                        <a:t>份额配比</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en-US" sz="1200" kern="100"/>
                        <a:t>4</a:t>
                      </a:r>
                      <a:r>
                        <a:rPr lang="zh-CN" sz="1200" kern="100"/>
                        <a:t>：</a:t>
                      </a:r>
                      <a:r>
                        <a:rPr lang="en-US" sz="1200" kern="100"/>
                        <a:t>6</a:t>
                      </a:r>
                      <a:endParaRPr lang="zh-CN" sz="1200" kern="100">
                        <a:latin typeface="Calibri"/>
                        <a:ea typeface="宋体"/>
                        <a:cs typeface="Times New Roman"/>
                      </a:endParaRPr>
                    </a:p>
                  </a:txBody>
                  <a:tcPr marL="68580" marR="68580" marT="0" marB="0" anchor="ctr"/>
                </a:tc>
                <a:tc>
                  <a:txBody>
                    <a:bodyPr/>
                    <a:lstStyle/>
                    <a:p>
                      <a:pPr algn="ctr">
                        <a:spcAft>
                          <a:spcPts val="0"/>
                        </a:spcAft>
                      </a:pPr>
                      <a:r>
                        <a:rPr lang="en-US" sz="1200" kern="100"/>
                        <a:t>1</a:t>
                      </a:r>
                      <a:r>
                        <a:rPr lang="zh-CN" sz="1200" kern="100"/>
                        <a:t>：</a:t>
                      </a:r>
                      <a:r>
                        <a:rPr lang="en-US" sz="1200" kern="100"/>
                        <a:t>1</a:t>
                      </a:r>
                      <a:endParaRPr lang="zh-CN" sz="1200" kern="100">
                        <a:latin typeface="Calibri"/>
                        <a:ea typeface="宋体"/>
                        <a:cs typeface="Times New Roman"/>
                      </a:endParaRPr>
                    </a:p>
                  </a:txBody>
                  <a:tcPr marL="68580" marR="68580" marT="0" marB="0" anchor="ctr"/>
                </a:tc>
                <a:tc>
                  <a:txBody>
                    <a:bodyPr/>
                    <a:lstStyle/>
                    <a:p>
                      <a:pPr algn="ctr">
                        <a:spcAft>
                          <a:spcPts val="0"/>
                        </a:spcAft>
                      </a:pPr>
                      <a:r>
                        <a:rPr lang="en-US" sz="1200" kern="100"/>
                        <a:t>1</a:t>
                      </a:r>
                      <a:r>
                        <a:rPr lang="zh-CN" sz="1200" kern="100"/>
                        <a:t>：</a:t>
                      </a:r>
                      <a:r>
                        <a:rPr lang="en-US" sz="1200" kern="100"/>
                        <a:t>1</a:t>
                      </a:r>
                      <a:endParaRPr lang="zh-CN" sz="1200" kern="100">
                        <a:latin typeface="Calibri"/>
                        <a:ea typeface="宋体"/>
                        <a:cs typeface="Times New Roman"/>
                      </a:endParaRPr>
                    </a:p>
                  </a:txBody>
                  <a:tcPr marL="68580" marR="68580" marT="0" marB="0" anchor="ctr"/>
                </a:tc>
                <a:tc>
                  <a:txBody>
                    <a:bodyPr/>
                    <a:lstStyle/>
                    <a:p>
                      <a:pPr algn="ctr">
                        <a:spcAft>
                          <a:spcPts val="0"/>
                        </a:spcAft>
                      </a:pPr>
                      <a:r>
                        <a:rPr lang="en-US" sz="1200" kern="100"/>
                        <a:t>4</a:t>
                      </a:r>
                      <a:r>
                        <a:rPr lang="zh-CN" sz="1200" kern="100"/>
                        <a:t>：</a:t>
                      </a:r>
                      <a:r>
                        <a:rPr lang="en-US" sz="1200" kern="100"/>
                        <a:t>6</a:t>
                      </a:r>
                      <a:endParaRPr lang="zh-CN" sz="1200" kern="100">
                        <a:latin typeface="Calibri"/>
                        <a:ea typeface="宋体"/>
                        <a:cs typeface="Times New Roman"/>
                      </a:endParaRPr>
                    </a:p>
                  </a:txBody>
                  <a:tcPr marL="68580" marR="68580" marT="0" marB="0" anchor="ctr"/>
                </a:tc>
                <a:tc>
                  <a:txBody>
                    <a:bodyPr/>
                    <a:lstStyle/>
                    <a:p>
                      <a:pPr algn="ctr">
                        <a:spcAft>
                          <a:spcPts val="0"/>
                        </a:spcAft>
                      </a:pPr>
                      <a:r>
                        <a:rPr lang="en-US" sz="1200" kern="100"/>
                        <a:t>1</a:t>
                      </a:r>
                      <a:r>
                        <a:rPr lang="zh-CN" sz="1200" kern="100"/>
                        <a:t>：</a:t>
                      </a:r>
                      <a:r>
                        <a:rPr lang="en-US" sz="1200" kern="100"/>
                        <a:t>1</a:t>
                      </a:r>
                      <a:endParaRPr lang="zh-CN" sz="1200" kern="100">
                        <a:latin typeface="Calibri"/>
                        <a:ea typeface="宋体"/>
                        <a:cs typeface="Times New Roman"/>
                      </a:endParaRPr>
                    </a:p>
                  </a:txBody>
                  <a:tcPr marL="68580" marR="68580" marT="0" marB="0" anchor="ctr"/>
                </a:tc>
              </a:tr>
              <a:tr h="249048">
                <a:tc>
                  <a:txBody>
                    <a:bodyPr/>
                    <a:lstStyle/>
                    <a:p>
                      <a:pPr algn="ctr">
                        <a:spcAft>
                          <a:spcPts val="0"/>
                        </a:spcAft>
                      </a:pPr>
                      <a:r>
                        <a:rPr lang="zh-CN" sz="1200" kern="100"/>
                        <a:t>配对转换</a:t>
                      </a:r>
                      <a:endParaRPr lang="zh-CN" sz="1200" kern="100">
                        <a:latin typeface="Calibri"/>
                        <a:ea typeface="宋体"/>
                        <a:cs typeface="Times New Roman"/>
                      </a:endParaRPr>
                    </a:p>
                  </a:txBody>
                  <a:tcPr marL="68580" marR="68580" marT="0" marB="0" anchor="ctr"/>
                </a:tc>
                <a:tc>
                  <a:txBody>
                    <a:bodyPr/>
                    <a:lstStyle/>
                    <a:p>
                      <a:pPr algn="ctr">
                        <a:spcAft>
                          <a:spcPts val="0"/>
                        </a:spcAft>
                      </a:pPr>
                      <a:r>
                        <a:rPr lang="zh-CN" sz="1200" kern="100" dirty="0"/>
                        <a:t>是</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是</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是</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是</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a:t>是</a:t>
                      </a:r>
                      <a:endParaRPr lang="zh-CN" sz="1200" kern="100">
                        <a:latin typeface="Calibri"/>
                        <a:ea typeface="宋体"/>
                        <a:cs typeface="Times New Roman"/>
                      </a:endParaRPr>
                    </a:p>
                  </a:txBody>
                  <a:tcPr marL="68580" marR="68580" marT="0" marB="0" anchor="ctr"/>
                </a:tc>
              </a:tr>
              <a:tr h="468796">
                <a:tc>
                  <a:txBody>
                    <a:bodyPr/>
                    <a:lstStyle/>
                    <a:p>
                      <a:pPr algn="ctr">
                        <a:spcAft>
                          <a:spcPts val="0"/>
                        </a:spcAft>
                      </a:pPr>
                      <a:r>
                        <a:rPr lang="zh-CN" sz="1200" kern="100"/>
                        <a:t>低风险份额</a:t>
                      </a:r>
                    </a:p>
                    <a:p>
                      <a:pPr algn="ctr">
                        <a:spcAft>
                          <a:spcPts val="0"/>
                        </a:spcAft>
                      </a:pPr>
                      <a:r>
                        <a:rPr lang="zh-CN" sz="1200" kern="100"/>
                        <a:t>基准收益</a:t>
                      </a:r>
                      <a:endParaRPr lang="zh-CN" sz="1200" kern="100">
                        <a:latin typeface="Calibri"/>
                        <a:ea typeface="宋体"/>
                        <a:cs typeface="Times New Roman"/>
                      </a:endParaRPr>
                    </a:p>
                  </a:txBody>
                  <a:tcPr marL="68580" marR="68580" marT="0" marB="0" anchor="ctr"/>
                </a:tc>
                <a:tc>
                  <a:txBody>
                    <a:bodyPr/>
                    <a:lstStyle/>
                    <a:p>
                      <a:pPr algn="ctr">
                        <a:spcAft>
                          <a:spcPts val="0"/>
                        </a:spcAft>
                      </a:pPr>
                      <a:r>
                        <a:rPr lang="zh-CN" sz="1200" kern="100"/>
                        <a:t>一年定存</a:t>
                      </a:r>
                      <a:r>
                        <a:rPr lang="en-US" sz="1200" kern="100"/>
                        <a:t>+3.5%</a:t>
                      </a:r>
                      <a:endParaRPr lang="zh-CN" sz="1200" kern="100">
                        <a:latin typeface="Calibri"/>
                        <a:ea typeface="宋体"/>
                        <a:cs typeface="Times New Roman"/>
                      </a:endParaRPr>
                    </a:p>
                  </a:txBody>
                  <a:tcPr marL="68580" marR="68580" marT="0" marB="0" anchor="ctr"/>
                </a:tc>
                <a:tc>
                  <a:txBody>
                    <a:bodyPr/>
                    <a:lstStyle/>
                    <a:p>
                      <a:pPr algn="ctr">
                        <a:spcAft>
                          <a:spcPts val="0"/>
                        </a:spcAft>
                      </a:pPr>
                      <a:r>
                        <a:rPr lang="zh-CN" sz="1200" kern="100"/>
                        <a:t>一年定存</a:t>
                      </a:r>
                      <a:r>
                        <a:rPr lang="en-US" sz="1200" kern="100"/>
                        <a:t>+3%</a:t>
                      </a:r>
                      <a:endParaRPr lang="zh-CN" sz="1200" kern="100">
                        <a:latin typeface="Calibri"/>
                        <a:ea typeface="宋体"/>
                        <a:cs typeface="Times New Roman"/>
                      </a:endParaRPr>
                    </a:p>
                  </a:txBody>
                  <a:tcPr marL="68580" marR="68580" marT="0" marB="0" anchor="ctr"/>
                </a:tc>
                <a:tc>
                  <a:txBody>
                    <a:bodyPr/>
                    <a:lstStyle/>
                    <a:p>
                      <a:pPr algn="ctr">
                        <a:spcAft>
                          <a:spcPts val="0"/>
                        </a:spcAft>
                      </a:pPr>
                      <a:r>
                        <a:rPr lang="zh-CN" sz="1200" kern="100"/>
                        <a:t>一年定存（税后）＋</a:t>
                      </a:r>
                      <a:r>
                        <a:rPr lang="en-US" sz="1200" kern="100"/>
                        <a:t>3%</a:t>
                      </a:r>
                      <a:r>
                        <a:rPr lang="zh-CN" sz="1200" kern="100"/>
                        <a:t>， </a:t>
                      </a:r>
                      <a:endParaRPr lang="zh-CN" sz="1200" kern="100">
                        <a:latin typeface="Calibri"/>
                        <a:ea typeface="宋体"/>
                        <a:cs typeface="Times New Roman"/>
                      </a:endParaRPr>
                    </a:p>
                  </a:txBody>
                  <a:tcPr marL="68580" marR="68580" marT="0" marB="0" anchor="ctr"/>
                </a:tc>
                <a:tc>
                  <a:txBody>
                    <a:bodyPr/>
                    <a:lstStyle/>
                    <a:p>
                      <a:pPr algn="ctr">
                        <a:spcAft>
                          <a:spcPts val="0"/>
                        </a:spcAft>
                      </a:pPr>
                      <a:r>
                        <a:rPr lang="zh-CN" sz="1200" kern="100" dirty="0"/>
                        <a:t>一年定存（税后）＋</a:t>
                      </a:r>
                      <a:r>
                        <a:rPr lang="en-US" sz="1200" kern="100" dirty="0"/>
                        <a:t>3.2%</a:t>
                      </a:r>
                      <a:r>
                        <a:rPr lang="zh-CN" sz="1200" kern="100" dirty="0"/>
                        <a:t>。</a:t>
                      </a:r>
                      <a:endParaRPr lang="zh-CN" sz="1200" kern="100" dirty="0">
                        <a:latin typeface="Calibri"/>
                        <a:ea typeface="宋体"/>
                        <a:cs typeface="Times New Roman"/>
                      </a:endParaRPr>
                    </a:p>
                  </a:txBody>
                  <a:tcPr marL="68580" marR="68580" marT="0" marB="0" anchor="ctr"/>
                </a:tc>
                <a:tc>
                  <a:txBody>
                    <a:bodyPr/>
                    <a:lstStyle/>
                    <a:p>
                      <a:pPr algn="ctr">
                        <a:spcAft>
                          <a:spcPts val="0"/>
                        </a:spcAft>
                      </a:pPr>
                      <a:r>
                        <a:rPr lang="zh-CN" sz="1200" kern="100" dirty="0"/>
                        <a:t>一年定存（税后）＋</a:t>
                      </a:r>
                      <a:r>
                        <a:rPr lang="en-US" sz="1200" kern="100" dirty="0"/>
                        <a:t>3.5%</a:t>
                      </a:r>
                      <a:r>
                        <a:rPr lang="zh-CN" sz="1200" kern="100" dirty="0"/>
                        <a:t>， </a:t>
                      </a:r>
                      <a:endParaRPr lang="zh-CN" sz="1200" kern="100" dirty="0">
                        <a:latin typeface="Calibri"/>
                        <a:ea typeface="宋体"/>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货币市场基金</a:t>
            </a:r>
            <a:endParaRPr lang="zh-CN" altLang="en-US" dirty="0"/>
          </a:p>
        </p:txBody>
      </p:sp>
      <p:sp>
        <p:nvSpPr>
          <p:cNvPr id="17" name="矩形 16"/>
          <p:cNvSpPr/>
          <p:nvPr/>
        </p:nvSpPr>
        <p:spPr>
          <a:xfrm>
            <a:off x="3708078" y="1432525"/>
            <a:ext cx="3066855" cy="453324"/>
          </a:xfrm>
          <a:prstGeom prst="rect">
            <a:avLst/>
          </a:prstGeom>
        </p:spPr>
        <p:txBody>
          <a:bodyPr wrap="none" lIns="113660" tIns="56830" rIns="113660" bIns="56830">
            <a:spAutoFit/>
          </a:bodyPr>
          <a:lstStyle/>
          <a:p>
            <a:r>
              <a:rPr lang="zh-CN" altLang="en-US" b="1" dirty="0" smtClean="0">
                <a:solidFill>
                  <a:srgbClr val="003399"/>
                </a:solidFill>
                <a:latin typeface="仿宋_GB2312" pitchFamily="49" charset="-122"/>
                <a:ea typeface="仿宋_GB2312" pitchFamily="49" charset="-122"/>
              </a:rPr>
              <a:t>货币市场基金收益情况</a:t>
            </a:r>
          </a:p>
        </p:txBody>
      </p:sp>
      <p:sp>
        <p:nvSpPr>
          <p:cNvPr id="18" name="矩形 17"/>
          <p:cNvSpPr/>
          <p:nvPr/>
        </p:nvSpPr>
        <p:spPr>
          <a:xfrm>
            <a:off x="7015855" y="5243027"/>
            <a:ext cx="3281658"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资讯，长城证券研究所</a:t>
            </a:r>
            <a:endParaRPr lang="zh-CN" altLang="en-US" sz="1400" dirty="0">
              <a:latin typeface="仿宋_GB2312" pitchFamily="49" charset="-122"/>
              <a:ea typeface="仿宋_GB2312" pitchFamily="49" charset="-122"/>
            </a:endParaRPr>
          </a:p>
        </p:txBody>
      </p:sp>
      <p:sp>
        <p:nvSpPr>
          <p:cNvPr id="7" name="矩形 6"/>
          <p:cNvSpPr/>
          <p:nvPr/>
        </p:nvSpPr>
        <p:spPr>
          <a:xfrm>
            <a:off x="1043782" y="5589538"/>
            <a:ext cx="9241627" cy="19614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113660" tIns="56830" rIns="113660" bIns="56830">
            <a:spAutoFit/>
          </a:bodyPr>
          <a:lstStyle/>
          <a:p>
            <a:pPr>
              <a:lnSpc>
                <a:spcPct val="120000"/>
              </a:lnSpc>
              <a:buClr>
                <a:srgbClr val="003399"/>
              </a:buClr>
              <a:buFont typeface="Wingdings" pitchFamily="2" charset="2"/>
              <a:buChar char="l"/>
            </a:pPr>
            <a:r>
              <a:rPr lang="en-US" altLang="zh-CN" sz="2000" dirty="0" smtClean="0">
                <a:solidFill>
                  <a:schemeClr val="tx1"/>
                </a:solidFill>
                <a:latin typeface="仿宋_GB2312" pitchFamily="49" charset="-122"/>
                <a:ea typeface="仿宋_GB2312" pitchFamily="49" charset="-122"/>
              </a:rPr>
              <a:t>2012</a:t>
            </a:r>
            <a:r>
              <a:rPr lang="zh-CN" altLang="en-US" sz="2000" dirty="0" smtClean="0">
                <a:solidFill>
                  <a:schemeClr val="tx1"/>
                </a:solidFill>
                <a:latin typeface="仿宋_GB2312" pitchFamily="49" charset="-122"/>
                <a:ea typeface="仿宋_GB2312" pitchFamily="49" charset="-122"/>
              </a:rPr>
              <a:t>年三季度货币市场</a:t>
            </a:r>
            <a:r>
              <a:rPr lang="zh-CN" altLang="en-US" sz="2000" dirty="0">
                <a:solidFill>
                  <a:schemeClr val="tx1"/>
                </a:solidFill>
                <a:latin typeface="仿宋_GB2312" pitchFamily="49" charset="-122"/>
                <a:ea typeface="仿宋_GB2312" pitchFamily="49" charset="-122"/>
              </a:rPr>
              <a:t>型基金</a:t>
            </a:r>
            <a:r>
              <a:rPr lang="zh-CN" altLang="en-US" sz="2000" dirty="0" smtClean="0">
                <a:solidFill>
                  <a:schemeClr val="tx1"/>
                </a:solidFill>
                <a:latin typeface="仿宋_GB2312" pitchFamily="49" charset="-122"/>
                <a:ea typeface="仿宋_GB2312" pitchFamily="49" charset="-122"/>
              </a:rPr>
              <a:t>的七日</a:t>
            </a:r>
            <a:r>
              <a:rPr lang="zh-CN" altLang="en-US" sz="2000" dirty="0">
                <a:solidFill>
                  <a:schemeClr val="tx1"/>
                </a:solidFill>
                <a:latin typeface="仿宋_GB2312" pitchFamily="49" charset="-122"/>
                <a:ea typeface="仿宋_GB2312" pitchFamily="49" charset="-122"/>
              </a:rPr>
              <a:t>年化</a:t>
            </a:r>
            <a:r>
              <a:rPr lang="zh-CN" altLang="en-US" sz="2000" dirty="0" smtClean="0">
                <a:solidFill>
                  <a:schemeClr val="tx1"/>
                </a:solidFill>
                <a:latin typeface="仿宋_GB2312" pitchFamily="49" charset="-122"/>
                <a:ea typeface="仿宋_GB2312" pitchFamily="49" charset="-122"/>
              </a:rPr>
              <a:t>收益率下降，已经接近一年前定存。</a:t>
            </a:r>
            <a:endParaRPr lang="en-US" altLang="zh-CN" sz="2000" dirty="0" smtClean="0">
              <a:solidFill>
                <a:schemeClr val="tx1"/>
              </a:solidFill>
              <a:latin typeface="仿宋_GB2312" pitchFamily="49" charset="-122"/>
              <a:ea typeface="仿宋_GB2312" pitchFamily="49" charset="-122"/>
            </a:endParaRPr>
          </a:p>
          <a:p>
            <a:pPr>
              <a:lnSpc>
                <a:spcPct val="120000"/>
              </a:lnSpc>
              <a:buClr>
                <a:srgbClr val="003399"/>
              </a:buClr>
              <a:buFont typeface="Wingdings" pitchFamily="2" charset="2"/>
              <a:buChar char="l"/>
            </a:pPr>
            <a:r>
              <a:rPr lang="en-US" altLang="zh-CN" sz="2000" dirty="0" smtClean="0">
                <a:solidFill>
                  <a:schemeClr val="tx1"/>
                </a:solidFill>
                <a:latin typeface="仿宋_GB2312" pitchFamily="49" charset="-122"/>
                <a:ea typeface="仿宋_GB2312" pitchFamily="49" charset="-122"/>
              </a:rPr>
              <a:t>2012</a:t>
            </a:r>
            <a:r>
              <a:rPr lang="zh-CN" altLang="en-US" sz="2000" dirty="0" smtClean="0">
                <a:solidFill>
                  <a:schemeClr val="tx1"/>
                </a:solidFill>
                <a:latin typeface="仿宋_GB2312" pitchFamily="49" charset="-122"/>
                <a:ea typeface="仿宋_GB2312" pitchFamily="49" charset="-122"/>
              </a:rPr>
              <a:t>年四季度全球流动性宽松的大背景下，货币市场型</a:t>
            </a:r>
            <a:r>
              <a:rPr lang="zh-CN" altLang="en-US" sz="2000" dirty="0">
                <a:solidFill>
                  <a:schemeClr val="tx1"/>
                </a:solidFill>
                <a:latin typeface="仿宋_GB2312" pitchFamily="49" charset="-122"/>
                <a:ea typeface="仿宋_GB2312" pitchFamily="49" charset="-122"/>
              </a:rPr>
              <a:t>基金收益</a:t>
            </a:r>
            <a:r>
              <a:rPr lang="zh-CN" altLang="en-US" sz="2000" dirty="0" smtClean="0">
                <a:solidFill>
                  <a:schemeClr val="tx1"/>
                </a:solidFill>
                <a:latin typeface="仿宋_GB2312" pitchFamily="49" charset="-122"/>
                <a:ea typeface="仿宋_GB2312" pitchFamily="49" charset="-122"/>
              </a:rPr>
              <a:t>预期有望继续下降。</a:t>
            </a:r>
            <a:endParaRPr lang="en-US" altLang="zh-CN" sz="2000" dirty="0" smtClean="0">
              <a:solidFill>
                <a:schemeClr val="tx1"/>
              </a:solidFill>
              <a:latin typeface="仿宋_GB2312" pitchFamily="49" charset="-122"/>
              <a:ea typeface="仿宋_GB2312" pitchFamily="49" charset="-122"/>
            </a:endParaRPr>
          </a:p>
          <a:p>
            <a:pPr>
              <a:lnSpc>
                <a:spcPct val="120000"/>
              </a:lnSpc>
              <a:buClr>
                <a:srgbClr val="003399"/>
              </a:buClr>
              <a:buFont typeface="Wingdings" pitchFamily="2" charset="2"/>
              <a:buChar char="l"/>
            </a:pPr>
            <a:r>
              <a:rPr lang="zh-CN" altLang="en-US" sz="2000" dirty="0" smtClean="0">
                <a:solidFill>
                  <a:schemeClr val="tx1"/>
                </a:solidFill>
                <a:latin typeface="仿宋_GB2312" pitchFamily="49" charset="-122"/>
                <a:ea typeface="仿宋_GB2312" pitchFamily="49" charset="-122"/>
              </a:rPr>
              <a:t>考虑</a:t>
            </a:r>
            <a:r>
              <a:rPr lang="zh-CN" altLang="en-US" sz="2000" dirty="0">
                <a:solidFill>
                  <a:schemeClr val="tx1"/>
                </a:solidFill>
                <a:latin typeface="仿宋_GB2312" pitchFamily="49" charset="-122"/>
                <a:ea typeface="仿宋_GB2312" pitchFamily="49" charset="-122"/>
              </a:rPr>
              <a:t>到货币市场型基金的收益率仍将高于</a:t>
            </a:r>
            <a:r>
              <a:rPr lang="en-US" altLang="zh-CN" sz="2000" dirty="0">
                <a:solidFill>
                  <a:schemeClr val="tx1"/>
                </a:solidFill>
                <a:latin typeface="仿宋_GB2312" pitchFamily="49" charset="-122"/>
                <a:ea typeface="仿宋_GB2312" pitchFamily="49" charset="-122"/>
              </a:rPr>
              <a:t>3</a:t>
            </a:r>
            <a:r>
              <a:rPr lang="zh-CN" altLang="en-US" sz="2000" dirty="0">
                <a:solidFill>
                  <a:schemeClr val="tx1"/>
                </a:solidFill>
                <a:latin typeface="仿宋_GB2312" pitchFamily="49" charset="-122"/>
                <a:ea typeface="仿宋_GB2312" pitchFamily="49" charset="-122"/>
              </a:rPr>
              <a:t>个月定期存款，我们认为货币市场型基金仍然可以作为流动性管理工具和组合配置中的安全垫</a:t>
            </a:r>
            <a:r>
              <a:rPr lang="zh-CN" altLang="en-US" sz="2000" dirty="0" smtClean="0">
                <a:solidFill>
                  <a:schemeClr val="tx1"/>
                </a:solidFill>
                <a:latin typeface="仿宋_GB2312" pitchFamily="49" charset="-122"/>
                <a:ea typeface="仿宋_GB2312" pitchFamily="49" charset="-122"/>
              </a:rPr>
              <a:t>。</a:t>
            </a:r>
          </a:p>
        </p:txBody>
      </p:sp>
      <p:graphicFrame>
        <p:nvGraphicFramePr>
          <p:cNvPr id="10" name="图表 9"/>
          <p:cNvGraphicFramePr>
            <a:graphicFrameLocks/>
          </p:cNvGraphicFramePr>
          <p:nvPr>
            <p:extLst>
              <p:ext uri="{D42A27DB-BD31-4B8C-83A1-F6EECF244321}">
                <p14:modId xmlns:p14="http://schemas.microsoft.com/office/powerpoint/2010/main" xmlns="" val="4035220539"/>
              </p:ext>
            </p:extLst>
          </p:nvPr>
        </p:nvGraphicFramePr>
        <p:xfrm>
          <a:off x="2267918" y="2043394"/>
          <a:ext cx="6048672" cy="3199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6240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货币市场基金</a:t>
            </a:r>
            <a:endParaRPr lang="zh-CN" altLang="en-US" dirty="0"/>
          </a:p>
        </p:txBody>
      </p:sp>
      <p:sp>
        <p:nvSpPr>
          <p:cNvPr id="17" name="矩形 16"/>
          <p:cNvSpPr/>
          <p:nvPr/>
        </p:nvSpPr>
        <p:spPr>
          <a:xfrm>
            <a:off x="3816637" y="2112511"/>
            <a:ext cx="3634318" cy="453324"/>
          </a:xfrm>
          <a:prstGeom prst="rect">
            <a:avLst/>
          </a:prstGeom>
        </p:spPr>
        <p:txBody>
          <a:bodyPr wrap="none" lIns="113660" tIns="56830" rIns="113660" bIns="56830">
            <a:spAutoFit/>
          </a:bodyPr>
          <a:lstStyle/>
          <a:p>
            <a:r>
              <a:rPr lang="zh-CN" altLang="en-US" b="1" dirty="0" smtClean="0">
                <a:solidFill>
                  <a:srgbClr val="003399"/>
                </a:solidFill>
                <a:latin typeface="仿宋_GB2312" pitchFamily="49" charset="-122"/>
                <a:ea typeface="仿宋_GB2312" pitchFamily="49" charset="-122"/>
              </a:rPr>
              <a:t>推荐货币市场基金基本情况</a:t>
            </a:r>
          </a:p>
        </p:txBody>
      </p:sp>
      <p:sp>
        <p:nvSpPr>
          <p:cNvPr id="18" name="矩形 17"/>
          <p:cNvSpPr/>
          <p:nvPr/>
        </p:nvSpPr>
        <p:spPr>
          <a:xfrm>
            <a:off x="7339188" y="5949578"/>
            <a:ext cx="3281658"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资讯，长城证券研究所</a:t>
            </a:r>
            <a:endParaRPr lang="zh-CN" altLang="en-US" sz="1400" dirty="0">
              <a:latin typeface="仿宋_GB2312" pitchFamily="49" charset="-122"/>
              <a:ea typeface="仿宋_GB2312" pitchFamily="49" charset="-122"/>
            </a:endParaRPr>
          </a:p>
        </p:txBody>
      </p:sp>
      <p:sp>
        <p:nvSpPr>
          <p:cNvPr id="7" name="矩形 6"/>
          <p:cNvSpPr/>
          <p:nvPr/>
        </p:nvSpPr>
        <p:spPr>
          <a:xfrm>
            <a:off x="1379219" y="6908035"/>
            <a:ext cx="9241627" cy="8534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113660" tIns="56830" rIns="113660" bIns="56830">
            <a:spAutoFit/>
          </a:bodyPr>
          <a:lstStyle/>
          <a:p>
            <a:pPr>
              <a:lnSpc>
                <a:spcPct val="120000"/>
              </a:lnSpc>
              <a:buClr>
                <a:srgbClr val="003399"/>
              </a:buClr>
              <a:buFont typeface="Wingdings" pitchFamily="2" charset="2"/>
              <a:buChar char="l"/>
            </a:pPr>
            <a:r>
              <a:rPr lang="zh-CN" altLang="en-US" sz="2000" dirty="0">
                <a:solidFill>
                  <a:schemeClr val="tx1"/>
                </a:solidFill>
                <a:latin typeface="仿宋_GB2312" pitchFamily="49" charset="-122"/>
                <a:ea typeface="仿宋_GB2312" pitchFamily="49" charset="-122"/>
              </a:rPr>
              <a:t>建议关注治理结构合理、产品线较全、固定收益类产品管理经验丰富的优秀基金公司管理旗下的货币基金</a:t>
            </a:r>
            <a:r>
              <a:rPr lang="zh-CN" altLang="en-US" sz="2000" dirty="0" smtClean="0">
                <a:solidFill>
                  <a:schemeClr val="tx1"/>
                </a:solidFill>
                <a:latin typeface="仿宋_GB2312" pitchFamily="49" charset="-122"/>
                <a:ea typeface="仿宋_GB2312" pitchFamily="49" charset="-122"/>
              </a:rPr>
              <a:t>。</a:t>
            </a:r>
          </a:p>
        </p:txBody>
      </p:sp>
      <p:graphicFrame>
        <p:nvGraphicFramePr>
          <p:cNvPr id="5" name="表格 4"/>
          <p:cNvGraphicFramePr>
            <a:graphicFrameLocks noGrp="1"/>
          </p:cNvGraphicFramePr>
          <p:nvPr>
            <p:extLst>
              <p:ext uri="{D42A27DB-BD31-4B8C-83A1-F6EECF244321}">
                <p14:modId xmlns:p14="http://schemas.microsoft.com/office/powerpoint/2010/main" xmlns="" val="951396321"/>
              </p:ext>
            </p:extLst>
          </p:nvPr>
        </p:nvGraphicFramePr>
        <p:xfrm>
          <a:off x="557232" y="2591670"/>
          <a:ext cx="10153127" cy="3230447"/>
        </p:xfrm>
        <a:graphic>
          <a:graphicData uri="http://schemas.openxmlformats.org/drawingml/2006/table">
            <a:tbl>
              <a:tblPr/>
              <a:tblGrid>
                <a:gridCol w="1393484"/>
                <a:gridCol w="1145848"/>
                <a:gridCol w="1045113"/>
                <a:gridCol w="1397682"/>
                <a:gridCol w="1292750"/>
                <a:gridCol w="1292750"/>
                <a:gridCol w="1292750"/>
                <a:gridCol w="1292750"/>
              </a:tblGrid>
              <a:tr h="206150">
                <a:tc rowSpan="2">
                  <a:txBody>
                    <a:bodyPr/>
                    <a:lstStyle/>
                    <a:p>
                      <a:pPr algn="l" rtl="0" fontAlgn="ctr"/>
                      <a:r>
                        <a:rPr lang="zh-CN" altLang="en-US" sz="1200" b="1" i="0" u="none" strike="noStrike" dirty="0">
                          <a:solidFill>
                            <a:srgbClr val="FFFFFF"/>
                          </a:solidFill>
                          <a:effectLst/>
                          <a:latin typeface="Arial"/>
                        </a:rPr>
                        <a:t>名称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1" i="0" u="none" strike="noStrike">
                          <a:solidFill>
                            <a:srgbClr val="FFFFFF"/>
                          </a:solidFill>
                          <a:effectLst/>
                          <a:latin typeface="Calibri"/>
                        </a:rPr>
                        <a:t>2012</a:t>
                      </a:r>
                      <a:r>
                        <a:rPr lang="zh-CN" altLang="en-US" sz="1200" b="1" i="0" u="none" strike="noStrike">
                          <a:solidFill>
                            <a:srgbClr val="FFFFFF"/>
                          </a:solidFill>
                          <a:effectLst/>
                          <a:latin typeface="Arial"/>
                        </a:rPr>
                        <a:t>年以来</a:t>
                      </a:r>
                      <a:endParaRPr lang="zh-CN" altLang="en-US" sz="1200" b="1" i="0" u="none" strike="noStrike">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en-US" altLang="zh-CN" sz="1200" b="1" i="0" u="none" strike="noStrike" dirty="0">
                          <a:solidFill>
                            <a:srgbClr val="FFFFFF"/>
                          </a:solidFill>
                          <a:effectLst/>
                          <a:latin typeface="Calibri"/>
                        </a:rPr>
                        <a:t>2011</a:t>
                      </a:r>
                      <a:r>
                        <a:rPr lang="zh-CN" altLang="en-US" sz="1200" b="1" i="0" u="none" strike="noStrike" dirty="0">
                          <a:solidFill>
                            <a:srgbClr val="FFFFFF"/>
                          </a:solidFill>
                          <a:effectLst/>
                          <a:latin typeface="Arial"/>
                        </a:rPr>
                        <a:t>年</a:t>
                      </a:r>
                      <a:endParaRPr lang="zh-CN" altLang="en-US" sz="1200" b="1" i="0" u="none" strike="noStrike" dirty="0">
                        <a:solidFill>
                          <a:srgbClr val="FFFFFF"/>
                        </a:solidFill>
                        <a:effectLst/>
                        <a:latin typeface="Calibri"/>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ctr" rtl="0" fontAlgn="ctr"/>
                      <a:r>
                        <a:rPr lang="zh-CN" altLang="en-US" sz="1200" b="1" i="0" u="none" strike="noStrike" dirty="0">
                          <a:solidFill>
                            <a:srgbClr val="FFFFFF"/>
                          </a:solidFill>
                          <a:effectLst/>
                          <a:latin typeface="Arial"/>
                        </a:rPr>
                        <a:t>设立日期</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200" b="1" i="0" u="none" strike="noStrike">
                          <a:solidFill>
                            <a:srgbClr val="FFFFFF"/>
                          </a:solidFill>
                          <a:effectLst/>
                          <a:latin typeface="Arial"/>
                        </a:rPr>
                        <a:t>资产净值</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zh-CN" altLang="en-US" sz="1200" b="1" i="0" u="none" strike="noStrike">
                          <a:solidFill>
                            <a:srgbClr val="FFFFFF"/>
                          </a:solidFill>
                          <a:effectLst/>
                          <a:latin typeface="Arial"/>
                        </a:rPr>
                        <a:t>上季度末</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algn="ctr" rtl="0" fontAlgn="ctr"/>
                      <a:r>
                        <a:rPr lang="zh-CN" altLang="en-US" sz="1200" b="1" i="0" u="none" strike="noStrike">
                          <a:solidFill>
                            <a:srgbClr val="FFFFFF"/>
                          </a:solidFill>
                          <a:effectLst/>
                          <a:latin typeface="Arial"/>
                        </a:rPr>
                        <a:t>基金经理</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zh-CN" altLang="en-US" sz="1200" b="1" i="0" u="none" strike="noStrike">
                          <a:solidFill>
                            <a:srgbClr val="FFFFFF"/>
                          </a:solidFill>
                          <a:effectLst/>
                          <a:latin typeface="Arial"/>
                        </a:rPr>
                        <a:t>基金公司</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345243">
                <a:tc vMerge="1">
                  <a:txBody>
                    <a:bodyPr/>
                    <a:lstStyle/>
                    <a:p>
                      <a:endParaRPr lang="zh-CN" altLang="en-US"/>
                    </a:p>
                  </a:txBody>
                  <a:tcPr/>
                </a:tc>
                <a:tc>
                  <a:txBody>
                    <a:bodyPr/>
                    <a:lstStyle/>
                    <a:p>
                      <a:pPr algn="ctr" rtl="0" fontAlgn="ctr"/>
                      <a:r>
                        <a:rPr lang="zh-CN" altLang="en-US" sz="1200" b="1" i="0" u="none" strike="noStrike">
                          <a:solidFill>
                            <a:srgbClr val="FFFFFF"/>
                          </a:solidFill>
                          <a:effectLst/>
                          <a:latin typeface="Arial"/>
                        </a:rPr>
                        <a:t>净值增长率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200" b="1" i="0" u="none" strike="noStrike">
                          <a:solidFill>
                            <a:srgbClr val="FFFFFF"/>
                          </a:solidFill>
                          <a:effectLst/>
                          <a:latin typeface="Arial"/>
                        </a:rPr>
                        <a:t>净值增长率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c>
                  <a:txBody>
                    <a:bodyPr/>
                    <a:lstStyle/>
                    <a:p>
                      <a:pPr algn="ctr" rtl="0" fontAlgn="ctr"/>
                      <a:r>
                        <a:rPr lang="en-US" altLang="zh-CN" sz="1200" b="1" i="0" u="none" strike="noStrike">
                          <a:solidFill>
                            <a:srgbClr val="FFFFFF"/>
                          </a:solidFill>
                          <a:effectLst/>
                          <a:latin typeface="Calibri"/>
                        </a:rPr>
                        <a:t>[</a:t>
                      </a:r>
                      <a:r>
                        <a:rPr lang="zh-CN" altLang="en-US" sz="1200" b="1" i="0" u="none" strike="noStrike">
                          <a:solidFill>
                            <a:srgbClr val="FFFFFF"/>
                          </a:solidFill>
                          <a:effectLst/>
                          <a:latin typeface="Arial"/>
                        </a:rPr>
                        <a:t>亿元</a:t>
                      </a:r>
                      <a:r>
                        <a:rPr lang="en-US" altLang="zh-CN" sz="1200" b="1" i="0" u="none" strike="noStrike">
                          <a:solidFill>
                            <a:srgbClr val="FFFFFF"/>
                          </a:solidFill>
                          <a:effectLst/>
                          <a:latin typeface="Calibri"/>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zh-CN" altLang="en-US" sz="1200" b="1" i="0" u="none" strike="noStrike" dirty="0">
                          <a:solidFill>
                            <a:srgbClr val="FFFFFF"/>
                          </a:solidFill>
                          <a:effectLst/>
                          <a:latin typeface="Arial"/>
                        </a:rPr>
                        <a:t>持债仓位</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zh-CN" altLang="en-US"/>
                    </a:p>
                  </a:txBody>
                  <a:tcPr/>
                </a:tc>
                <a:tc vMerge="1">
                  <a:txBody>
                    <a:bodyPr/>
                    <a:lstStyle/>
                    <a:p>
                      <a:endParaRPr lang="zh-CN" altLang="en-US"/>
                    </a:p>
                  </a:txBody>
                  <a:tcPr/>
                </a:tc>
              </a:tr>
              <a:tr h="353272">
                <a:tc>
                  <a:txBody>
                    <a:bodyPr/>
                    <a:lstStyle/>
                    <a:p>
                      <a:pPr algn="l" rtl="0" fontAlgn="ctr"/>
                      <a:r>
                        <a:rPr lang="zh-CN" altLang="en-US" sz="1200" b="1" i="0" u="none" strike="noStrike">
                          <a:solidFill>
                            <a:srgbClr val="FFFFFF"/>
                          </a:solidFill>
                          <a:effectLst/>
                          <a:latin typeface="Arial"/>
                        </a:rPr>
                        <a:t>华夏现金增利</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3.27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dirty="0">
                          <a:solidFill>
                            <a:srgbClr val="000000"/>
                          </a:solidFill>
                          <a:effectLst/>
                          <a:latin typeface="Calibri"/>
                        </a:rPr>
                        <a:t>3.77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305.70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36.76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曲波</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华夏</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3272">
                <a:tc>
                  <a:txBody>
                    <a:bodyPr/>
                    <a:lstStyle/>
                    <a:p>
                      <a:pPr algn="l" rtl="0" fontAlgn="ctr"/>
                      <a:r>
                        <a:rPr lang="zh-CN" altLang="en-US" sz="1200" b="1" i="0" u="none" strike="noStrike">
                          <a:solidFill>
                            <a:srgbClr val="FFFFFF"/>
                          </a:solidFill>
                          <a:effectLst/>
                          <a:latin typeface="Arial"/>
                        </a:rPr>
                        <a:t>博时现金收益</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3.37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3.92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299.03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40.38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张勇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博时</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3272">
                <a:tc>
                  <a:txBody>
                    <a:bodyPr/>
                    <a:lstStyle/>
                    <a:p>
                      <a:pPr algn="l" rtl="0" fontAlgn="ctr"/>
                      <a:r>
                        <a:rPr lang="zh-CN" altLang="en-US" sz="1200" b="1" i="0" u="none" strike="noStrike">
                          <a:solidFill>
                            <a:srgbClr val="FFFFFF"/>
                          </a:solidFill>
                          <a:effectLst/>
                          <a:latin typeface="Arial"/>
                        </a:rPr>
                        <a:t>中银货币</a:t>
                      </a:r>
                      <a:r>
                        <a:rPr lang="en-US" sz="1200" b="1" i="0" u="none" strike="noStrike">
                          <a:solidFill>
                            <a:srgbClr val="FFFFFF"/>
                          </a:solidFill>
                          <a:effectLst/>
                          <a:latin typeface="Calibri"/>
                        </a:rPr>
                        <a:t>A</a:t>
                      </a:r>
                      <a:endParaRPr 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3.22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3.93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26.88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35.39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白洁</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中银</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3272">
                <a:tc>
                  <a:txBody>
                    <a:bodyPr/>
                    <a:lstStyle/>
                    <a:p>
                      <a:pPr algn="l" rtl="0" fontAlgn="ctr"/>
                      <a:r>
                        <a:rPr lang="zh-CN" altLang="en-US" sz="1200" b="1" i="0" u="none" strike="noStrike">
                          <a:solidFill>
                            <a:srgbClr val="FFFFFF"/>
                          </a:solidFill>
                          <a:effectLst/>
                          <a:latin typeface="Arial"/>
                        </a:rPr>
                        <a:t>嘉实货币</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3.25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3.83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215.72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39.48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魏莉</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嘉实</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3272">
                <a:tc>
                  <a:txBody>
                    <a:bodyPr/>
                    <a:lstStyle/>
                    <a:p>
                      <a:pPr algn="l" rtl="0" fontAlgn="ctr"/>
                      <a:r>
                        <a:rPr lang="zh-CN" altLang="en-US" sz="1200" b="1" i="0" u="none" strike="noStrike">
                          <a:solidFill>
                            <a:srgbClr val="FFFFFF"/>
                          </a:solidFill>
                          <a:effectLst/>
                          <a:latin typeface="Arial"/>
                        </a:rPr>
                        <a:t>南方现金增利</a:t>
                      </a:r>
                      <a:r>
                        <a:rPr lang="en-US" altLang="zh-CN" sz="1200" b="1" i="0" u="none" strike="noStrike">
                          <a:solidFill>
                            <a:srgbClr val="FFFFFF"/>
                          </a:solidFill>
                          <a:effectLst/>
                          <a:latin typeface="Calibri"/>
                        </a:rPr>
                        <a:t>A</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3.27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4.03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214.68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47.33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刘朝阳</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韩亚庆</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南方</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53272">
                <a:tc>
                  <a:txBody>
                    <a:bodyPr/>
                    <a:lstStyle/>
                    <a:p>
                      <a:pPr algn="l" rtl="0" fontAlgn="ctr"/>
                      <a:r>
                        <a:rPr lang="zh-CN" altLang="en-US" sz="1200" b="1" i="0" u="none" strike="noStrike">
                          <a:solidFill>
                            <a:srgbClr val="FFFFFF"/>
                          </a:solidFill>
                          <a:effectLst/>
                          <a:latin typeface="Arial"/>
                        </a:rPr>
                        <a:t>建信货币</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3.24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3.49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38.36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63.10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彭云峰</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a:solidFill>
                            <a:srgbClr val="000000"/>
                          </a:solidFill>
                          <a:effectLst/>
                          <a:latin typeface="Arial"/>
                        </a:rPr>
                        <a:t>建信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53272">
                <a:tc>
                  <a:txBody>
                    <a:bodyPr/>
                    <a:lstStyle/>
                    <a:p>
                      <a:pPr algn="l" rtl="0" fontAlgn="ctr"/>
                      <a:r>
                        <a:rPr lang="zh-CN" altLang="en-US" sz="1200" b="1" i="0" u="none" strike="noStrike">
                          <a:solidFill>
                            <a:srgbClr val="FFFFFF"/>
                          </a:solidFill>
                          <a:effectLst/>
                          <a:latin typeface="Arial"/>
                        </a:rPr>
                        <a:t>易方达货币</a:t>
                      </a:r>
                      <a:r>
                        <a:rPr lang="en-US" sz="1200" b="1" i="0" u="none" strike="noStrike">
                          <a:solidFill>
                            <a:srgbClr val="FFFFFF"/>
                          </a:solidFill>
                          <a:effectLst/>
                          <a:latin typeface="Calibri"/>
                        </a:rPr>
                        <a:t>A</a:t>
                      </a:r>
                      <a:endParaRPr 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3.14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3.93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rtl="0" fontAlgn="ctr"/>
                      <a:r>
                        <a:rPr lang="en-US" altLang="zh-CN" sz="1200" b="0" i="0" u="none" strike="noStrike">
                          <a:solidFill>
                            <a:srgbClr val="000000"/>
                          </a:solidFill>
                          <a:effectLst/>
                          <a:latin typeface="Calibri"/>
                        </a:rPr>
                        <a:t>89.22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17.61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马喜德</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易方达</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06150">
                <a:tc>
                  <a:txBody>
                    <a:bodyPr/>
                    <a:lstStyle/>
                    <a:p>
                      <a:pPr algn="l" rtl="0" fontAlgn="ctr"/>
                      <a:r>
                        <a:rPr lang="zh-CN" altLang="en-US" sz="1200" b="1" i="0" u="none" strike="noStrike">
                          <a:solidFill>
                            <a:srgbClr val="FFFFFF"/>
                          </a:solidFill>
                          <a:effectLst/>
                          <a:latin typeface="Arial"/>
                        </a:rPr>
                        <a:t>富国天时货币</a:t>
                      </a:r>
                      <a:r>
                        <a:rPr lang="en-US" altLang="zh-CN" sz="1200" b="1" i="0" u="none" strike="noStrike">
                          <a:solidFill>
                            <a:srgbClr val="FFFFFF"/>
                          </a:solidFill>
                          <a:effectLst/>
                          <a:latin typeface="Calibri"/>
                        </a:rPr>
                        <a:t>A</a:t>
                      </a:r>
                      <a:endParaRPr lang="zh-CN" altLang="en-US" sz="1200" b="1" i="0" u="none" strike="noStrike">
                        <a:solidFill>
                          <a:srgbClr val="FFFFFF"/>
                        </a:solidFill>
                        <a:effectLst/>
                        <a:latin typeface="Arial"/>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US" altLang="zh-CN" sz="1200" b="0" i="0" u="none" strike="noStrike">
                          <a:solidFill>
                            <a:srgbClr val="000000"/>
                          </a:solidFill>
                          <a:effectLst/>
                          <a:latin typeface="Calibri"/>
                        </a:rPr>
                        <a:t>3.08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3.71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2006/6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ctr"/>
                      <a:r>
                        <a:rPr lang="en-US" altLang="zh-CN" sz="1200" b="0" i="0" u="none" strike="noStrike">
                          <a:solidFill>
                            <a:srgbClr val="000000"/>
                          </a:solidFill>
                          <a:effectLst/>
                          <a:latin typeface="Calibri"/>
                        </a:rPr>
                        <a:t>23.28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US" altLang="zh-CN" sz="1200" b="0" i="0" u="none" strike="noStrike">
                          <a:solidFill>
                            <a:srgbClr val="000000"/>
                          </a:solidFill>
                          <a:effectLst/>
                          <a:latin typeface="Calibri"/>
                        </a:rPr>
                        <a:t>44.48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zh-CN" altLang="en-US" sz="1200" b="0" i="0" u="none" strike="noStrike">
                          <a:solidFill>
                            <a:srgbClr val="000000"/>
                          </a:solidFill>
                          <a:effectLst/>
                          <a:latin typeface="Arial"/>
                        </a:rPr>
                        <a:t>刁羽</a:t>
                      </a:r>
                      <a:r>
                        <a:rPr lang="en-US" altLang="zh-CN" sz="1200" b="0" i="0" u="none" strike="noStrike">
                          <a:solidFill>
                            <a:srgbClr val="000000"/>
                          </a:solidFill>
                          <a:effectLst/>
                          <a:latin typeface="Calibri"/>
                        </a:rPr>
                        <a:t>,</a:t>
                      </a:r>
                      <a:r>
                        <a:rPr lang="zh-CN" altLang="en-US" sz="1200" b="0" i="0" u="none" strike="noStrike">
                          <a:solidFill>
                            <a:srgbClr val="000000"/>
                          </a:solidFill>
                          <a:effectLst/>
                          <a:latin typeface="Arial"/>
                        </a:rPr>
                        <a:t>邹卉</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zh-CN" altLang="en-US" sz="1200" b="0" i="0" u="none" strike="noStrike" dirty="0">
                          <a:solidFill>
                            <a:srgbClr val="000000"/>
                          </a:solidFill>
                          <a:effectLst/>
                          <a:latin typeface="Arial"/>
                        </a:rPr>
                        <a:t>富国</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xmlns="" val="1039308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950" y="2411463"/>
            <a:ext cx="10174129" cy="1431131"/>
          </a:xfrm>
        </p:spPr>
        <p:txBody>
          <a:bodyPr/>
          <a:lstStyle/>
          <a:p>
            <a:r>
              <a:rPr lang="zh-CN" altLang="en-US" dirty="0" smtClean="0"/>
              <a:t>基金市场回顾</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权益类基金业绩表现</a:t>
            </a:r>
            <a:endParaRPr lang="zh-CN" altLang="en-US" dirty="0"/>
          </a:p>
        </p:txBody>
      </p:sp>
      <p:sp>
        <p:nvSpPr>
          <p:cNvPr id="17" name="矩形 16"/>
          <p:cNvSpPr/>
          <p:nvPr/>
        </p:nvSpPr>
        <p:spPr>
          <a:xfrm>
            <a:off x="1187798" y="1871839"/>
            <a:ext cx="3350587" cy="453324"/>
          </a:xfrm>
          <a:prstGeom prst="rect">
            <a:avLst/>
          </a:prstGeom>
        </p:spPr>
        <p:txBody>
          <a:bodyPr wrap="none" lIns="113660" tIns="56830" rIns="113660" bIns="56830">
            <a:spAutoFit/>
          </a:bodyPr>
          <a:lstStyle/>
          <a:p>
            <a:r>
              <a:rPr lang="zh-CN" altLang="en-US" b="1" dirty="0" smtClean="0">
                <a:solidFill>
                  <a:srgbClr val="003399"/>
                </a:solidFill>
                <a:latin typeface="仿宋_GB2312" pitchFamily="49" charset="-122"/>
                <a:ea typeface="仿宋_GB2312" pitchFamily="49" charset="-122"/>
              </a:rPr>
              <a:t>中证权益类基金指数表现</a:t>
            </a:r>
          </a:p>
        </p:txBody>
      </p:sp>
      <p:sp>
        <p:nvSpPr>
          <p:cNvPr id="18" name="矩形 17"/>
          <p:cNvSpPr/>
          <p:nvPr/>
        </p:nvSpPr>
        <p:spPr>
          <a:xfrm>
            <a:off x="1547838" y="5661546"/>
            <a:ext cx="3281658"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资讯，长城证券研究所</a:t>
            </a:r>
            <a:endParaRPr lang="zh-CN" altLang="en-US" sz="1400" dirty="0">
              <a:latin typeface="仿宋_GB2312" pitchFamily="49" charset="-122"/>
              <a:ea typeface="仿宋_GB2312" pitchFamily="49" charset="-122"/>
            </a:endParaRPr>
          </a:p>
        </p:txBody>
      </p:sp>
      <p:sp>
        <p:nvSpPr>
          <p:cNvPr id="7" name="矩形 6"/>
          <p:cNvSpPr/>
          <p:nvPr/>
        </p:nvSpPr>
        <p:spPr>
          <a:xfrm>
            <a:off x="827758" y="6309618"/>
            <a:ext cx="9241627" cy="17767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113660" tIns="56830" rIns="113660" bIns="56830">
            <a:spAutoFit/>
          </a:bodyPr>
          <a:lstStyle/>
          <a:p>
            <a:pPr>
              <a:lnSpc>
                <a:spcPct val="120000"/>
              </a:lnSpc>
              <a:buClr>
                <a:srgbClr val="003399"/>
              </a:buClr>
              <a:buFont typeface="Wingdings" pitchFamily="2" charset="2"/>
              <a:buChar char="l"/>
            </a:pPr>
            <a:r>
              <a:rPr lang="en-US" altLang="zh-CN" sz="1800" dirty="0" smtClean="0"/>
              <a:t>2012</a:t>
            </a:r>
            <a:r>
              <a:rPr lang="zh-CN" altLang="zh-CN" sz="1800" dirty="0" smtClean="0"/>
              <a:t>年前三季度基金业绩</a:t>
            </a:r>
            <a:r>
              <a:rPr lang="zh-CN" altLang="en-US" sz="1800" dirty="0" smtClean="0"/>
              <a:t>总体来看</a:t>
            </a:r>
            <a:r>
              <a:rPr lang="zh-CN" altLang="zh-CN" sz="1800" dirty="0" smtClean="0"/>
              <a:t>，投资海外市场的</a:t>
            </a:r>
            <a:r>
              <a:rPr lang="en-US" altLang="zh-CN" sz="1800" dirty="0" smtClean="0"/>
              <a:t>QDII</a:t>
            </a:r>
            <a:r>
              <a:rPr lang="zh-CN" altLang="zh-CN" sz="1800" dirty="0" smtClean="0"/>
              <a:t>基金整体业绩跑赢投资国内市场的各类基金。</a:t>
            </a:r>
            <a:endParaRPr lang="en-US" altLang="zh-CN" sz="1800" dirty="0" smtClean="0"/>
          </a:p>
          <a:p>
            <a:pPr>
              <a:lnSpc>
                <a:spcPct val="120000"/>
              </a:lnSpc>
              <a:buClr>
                <a:srgbClr val="003399"/>
              </a:buClr>
              <a:buFont typeface="Wingdings" pitchFamily="2" charset="2"/>
              <a:buChar char="l"/>
            </a:pPr>
            <a:r>
              <a:rPr lang="zh-CN" altLang="zh-CN" sz="1800" dirty="0" smtClean="0"/>
              <a:t>投资国内市场的各类型基金中，固定收益类基金实现正收益，且跑赢权益类基金。债券型基金整体收益率最高，货币市场型基金次之</a:t>
            </a:r>
            <a:r>
              <a:rPr lang="zh-CN" altLang="en-US" sz="1800" dirty="0" smtClean="0"/>
              <a:t>。</a:t>
            </a:r>
            <a:endParaRPr lang="en-US" altLang="zh-CN" sz="1800" dirty="0" smtClean="0">
              <a:solidFill>
                <a:schemeClr val="tx1"/>
              </a:solidFill>
              <a:latin typeface="仿宋_GB2312" pitchFamily="49" charset="-122"/>
              <a:ea typeface="仿宋_GB2312" pitchFamily="49" charset="-122"/>
            </a:endParaRPr>
          </a:p>
          <a:p>
            <a:pPr>
              <a:lnSpc>
                <a:spcPct val="120000"/>
              </a:lnSpc>
              <a:buClr>
                <a:srgbClr val="003399"/>
              </a:buClr>
              <a:buFont typeface="Wingdings" pitchFamily="2" charset="2"/>
              <a:buChar char="l"/>
            </a:pPr>
            <a:r>
              <a:rPr lang="zh-CN" altLang="zh-CN" sz="1800" dirty="0" smtClean="0"/>
              <a:t>权益类基金业绩窄幅波动，跑赢主要股指，主动配置型基金业绩跑赢被动配置型基金。</a:t>
            </a:r>
            <a:endParaRPr lang="zh-CN" altLang="en-US" sz="1800" dirty="0" smtClean="0">
              <a:solidFill>
                <a:schemeClr val="tx1"/>
              </a:solidFill>
              <a:latin typeface="仿宋_GB2312" pitchFamily="49" charset="-122"/>
              <a:ea typeface="仿宋_GB2312" pitchFamily="49" charset="-122"/>
            </a:endParaRPr>
          </a:p>
        </p:txBody>
      </p:sp>
      <p:sp>
        <p:nvSpPr>
          <p:cNvPr id="12" name="矩形 11"/>
          <p:cNvSpPr/>
          <p:nvPr/>
        </p:nvSpPr>
        <p:spPr>
          <a:xfrm>
            <a:off x="6372374" y="5635001"/>
            <a:ext cx="3281658"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资讯，长城证券研究所</a:t>
            </a:r>
            <a:endParaRPr lang="zh-CN" altLang="en-US" sz="1400" dirty="0">
              <a:latin typeface="仿宋_GB2312" pitchFamily="49" charset="-122"/>
              <a:ea typeface="仿宋_GB2312" pitchFamily="49" charset="-122"/>
            </a:endParaRPr>
          </a:p>
        </p:txBody>
      </p:sp>
      <p:sp>
        <p:nvSpPr>
          <p:cNvPr id="10" name="矩形 9"/>
          <p:cNvSpPr/>
          <p:nvPr/>
        </p:nvSpPr>
        <p:spPr>
          <a:xfrm>
            <a:off x="5940326" y="1845122"/>
            <a:ext cx="3918050" cy="453324"/>
          </a:xfrm>
          <a:prstGeom prst="rect">
            <a:avLst/>
          </a:prstGeom>
        </p:spPr>
        <p:txBody>
          <a:bodyPr wrap="none" lIns="113660" tIns="56830" rIns="113660" bIns="56830">
            <a:spAutoFit/>
          </a:bodyPr>
          <a:lstStyle/>
          <a:p>
            <a:r>
              <a:rPr lang="zh-CN" altLang="en-US" b="1" dirty="0" smtClean="0">
                <a:solidFill>
                  <a:srgbClr val="003399"/>
                </a:solidFill>
                <a:latin typeface="仿宋_GB2312" pitchFamily="49" charset="-122"/>
                <a:ea typeface="仿宋_GB2312" pitchFamily="49" charset="-122"/>
              </a:rPr>
              <a:t>中证固定收益类基金指数表现</a:t>
            </a:r>
          </a:p>
        </p:txBody>
      </p:sp>
      <p:graphicFrame>
        <p:nvGraphicFramePr>
          <p:cNvPr id="14" name="图表 13"/>
          <p:cNvGraphicFramePr>
            <a:graphicFrameLocks/>
          </p:cNvGraphicFramePr>
          <p:nvPr>
            <p:extLst>
              <p:ext uri="{D42A27DB-BD31-4B8C-83A1-F6EECF244321}">
                <p14:modId xmlns:p14="http://schemas.microsoft.com/office/powerpoint/2010/main" xmlns="" val="4005307227"/>
              </p:ext>
            </p:extLst>
          </p:nvPr>
        </p:nvGraphicFramePr>
        <p:xfrm>
          <a:off x="5724302" y="2371728"/>
          <a:ext cx="5040560" cy="32632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a:graphicFrameLocks/>
          </p:cNvGraphicFramePr>
          <p:nvPr>
            <p:extLst>
              <p:ext uri="{D42A27DB-BD31-4B8C-83A1-F6EECF244321}">
                <p14:modId xmlns:p14="http://schemas.microsoft.com/office/powerpoint/2010/main" xmlns="" val="2608405777"/>
              </p:ext>
            </p:extLst>
          </p:nvPr>
        </p:nvGraphicFramePr>
        <p:xfrm>
          <a:off x="510415" y="2298447"/>
          <a:ext cx="5069871" cy="3363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279272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新基金发行情况</a:t>
            </a:r>
            <a:endParaRPr lang="zh-CN" altLang="en-US" dirty="0"/>
          </a:p>
        </p:txBody>
      </p:sp>
      <p:sp>
        <p:nvSpPr>
          <p:cNvPr id="17" name="矩形 16"/>
          <p:cNvSpPr/>
          <p:nvPr/>
        </p:nvSpPr>
        <p:spPr>
          <a:xfrm>
            <a:off x="1115790" y="1871839"/>
            <a:ext cx="3918050" cy="453324"/>
          </a:xfrm>
          <a:prstGeom prst="rect">
            <a:avLst/>
          </a:prstGeom>
        </p:spPr>
        <p:txBody>
          <a:bodyPr wrap="none" lIns="113660" tIns="56830" rIns="113660" bIns="56830">
            <a:spAutoFit/>
          </a:bodyPr>
          <a:lstStyle/>
          <a:p>
            <a:r>
              <a:rPr lang="zh-CN" altLang="en-US" b="1" dirty="0" smtClean="0">
                <a:solidFill>
                  <a:srgbClr val="003399"/>
                </a:solidFill>
                <a:latin typeface="仿宋_GB2312" pitchFamily="49" charset="-122"/>
                <a:ea typeface="仿宋_GB2312" pitchFamily="49" charset="-122"/>
              </a:rPr>
              <a:t>今年以来各类型基金发行情况</a:t>
            </a:r>
          </a:p>
        </p:txBody>
      </p:sp>
      <p:sp>
        <p:nvSpPr>
          <p:cNvPr id="18" name="矩形 17"/>
          <p:cNvSpPr/>
          <p:nvPr/>
        </p:nvSpPr>
        <p:spPr>
          <a:xfrm>
            <a:off x="1369386" y="5610629"/>
            <a:ext cx="3281658"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资讯，长城证券研究所</a:t>
            </a:r>
            <a:endParaRPr lang="zh-CN" altLang="en-US" sz="1400" dirty="0">
              <a:latin typeface="仿宋_GB2312" pitchFamily="49" charset="-122"/>
              <a:ea typeface="仿宋_GB2312" pitchFamily="49" charset="-122"/>
            </a:endParaRPr>
          </a:p>
        </p:txBody>
      </p:sp>
      <p:sp>
        <p:nvSpPr>
          <p:cNvPr id="7" name="矩形 6"/>
          <p:cNvSpPr/>
          <p:nvPr/>
        </p:nvSpPr>
        <p:spPr>
          <a:xfrm>
            <a:off x="1043782" y="6381626"/>
            <a:ext cx="9241627" cy="14443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113660" tIns="56830" rIns="113660" bIns="56830">
            <a:spAutoFit/>
          </a:bodyPr>
          <a:lstStyle/>
          <a:p>
            <a:pPr>
              <a:lnSpc>
                <a:spcPct val="120000"/>
              </a:lnSpc>
              <a:buClr>
                <a:srgbClr val="003399"/>
              </a:buClr>
              <a:buFont typeface="Wingdings" pitchFamily="2" charset="2"/>
              <a:buChar char="l"/>
            </a:pPr>
            <a:r>
              <a:rPr lang="zh-CN" altLang="en-US" sz="1800" dirty="0" smtClean="0">
                <a:solidFill>
                  <a:schemeClr val="tx1"/>
                </a:solidFill>
                <a:latin typeface="仿宋_GB2312" pitchFamily="49" charset="-122"/>
                <a:ea typeface="仿宋_GB2312" pitchFamily="49" charset="-122"/>
              </a:rPr>
              <a:t>从</a:t>
            </a:r>
            <a:r>
              <a:rPr lang="en-US" altLang="zh-CN" sz="1800" dirty="0" smtClean="0">
                <a:solidFill>
                  <a:schemeClr val="tx1"/>
                </a:solidFill>
                <a:latin typeface="仿宋_GB2312" pitchFamily="49" charset="-122"/>
                <a:ea typeface="仿宋_GB2312" pitchFamily="49" charset="-122"/>
              </a:rPr>
              <a:t>2012</a:t>
            </a:r>
            <a:r>
              <a:rPr lang="zh-CN" altLang="en-US" sz="1800" dirty="0" smtClean="0">
                <a:solidFill>
                  <a:schemeClr val="tx1"/>
                </a:solidFill>
                <a:latin typeface="仿宋_GB2312" pitchFamily="49" charset="-122"/>
                <a:ea typeface="仿宋_GB2312" pitchFamily="49" charset="-122"/>
              </a:rPr>
              <a:t>年前三个季度基金募集规模来看，固定收益类基金好于权益类基金；权益类基金中被动指数型基金好于主动配置偏股型基金。</a:t>
            </a:r>
            <a:endParaRPr lang="en-US" altLang="zh-CN" sz="1800" dirty="0" smtClean="0">
              <a:solidFill>
                <a:schemeClr val="tx1"/>
              </a:solidFill>
              <a:latin typeface="仿宋_GB2312" pitchFamily="49" charset="-122"/>
              <a:ea typeface="仿宋_GB2312" pitchFamily="49" charset="-122"/>
            </a:endParaRPr>
          </a:p>
          <a:p>
            <a:pPr>
              <a:lnSpc>
                <a:spcPct val="120000"/>
              </a:lnSpc>
              <a:buClr>
                <a:srgbClr val="003399"/>
              </a:buClr>
              <a:buFont typeface="Wingdings" pitchFamily="2" charset="2"/>
              <a:buChar char="l"/>
            </a:pPr>
            <a:r>
              <a:rPr lang="zh-CN" altLang="en-US" sz="1800" dirty="0" smtClean="0">
                <a:solidFill>
                  <a:schemeClr val="tx1"/>
                </a:solidFill>
                <a:latin typeface="仿宋_GB2312" pitchFamily="49" charset="-122"/>
                <a:ea typeface="仿宋_GB2312" pitchFamily="49" charset="-122"/>
              </a:rPr>
              <a:t>从历年比较来看，</a:t>
            </a:r>
            <a:r>
              <a:rPr lang="en-US" altLang="zh-CN" sz="1800" dirty="0" smtClean="0">
                <a:solidFill>
                  <a:schemeClr val="tx1"/>
                </a:solidFill>
                <a:latin typeface="仿宋_GB2312" pitchFamily="49" charset="-122"/>
                <a:ea typeface="仿宋_GB2312" pitchFamily="49" charset="-122"/>
              </a:rPr>
              <a:t>2012</a:t>
            </a:r>
            <a:r>
              <a:rPr lang="zh-CN" altLang="en-US" sz="1800" dirty="0" smtClean="0">
                <a:solidFill>
                  <a:schemeClr val="tx1"/>
                </a:solidFill>
                <a:latin typeface="仿宋_GB2312" pitchFamily="49" charset="-122"/>
                <a:ea typeface="仿宋_GB2312" pitchFamily="49" charset="-122"/>
              </a:rPr>
              <a:t>年前三季度新基金的总募集资金规模位居第二，仅次于股票市场大牛市时期的</a:t>
            </a:r>
            <a:r>
              <a:rPr lang="en-US" altLang="zh-CN" sz="1800" dirty="0" smtClean="0">
                <a:solidFill>
                  <a:schemeClr val="tx1"/>
                </a:solidFill>
                <a:latin typeface="仿宋_GB2312" pitchFamily="49" charset="-122"/>
                <a:ea typeface="仿宋_GB2312" pitchFamily="49" charset="-122"/>
              </a:rPr>
              <a:t>2007</a:t>
            </a:r>
            <a:r>
              <a:rPr lang="zh-CN" altLang="en-US" sz="1800" dirty="0" smtClean="0">
                <a:solidFill>
                  <a:schemeClr val="tx1"/>
                </a:solidFill>
                <a:latin typeface="仿宋_GB2312" pitchFamily="49" charset="-122"/>
                <a:ea typeface="仿宋_GB2312" pitchFamily="49" charset="-122"/>
              </a:rPr>
              <a:t>年。</a:t>
            </a:r>
          </a:p>
        </p:txBody>
      </p:sp>
      <p:sp>
        <p:nvSpPr>
          <p:cNvPr id="11" name="矩形 10"/>
          <p:cNvSpPr/>
          <p:nvPr/>
        </p:nvSpPr>
        <p:spPr>
          <a:xfrm>
            <a:off x="6012334" y="5597922"/>
            <a:ext cx="3281658" cy="330214"/>
          </a:xfrm>
          <a:prstGeom prst="rect">
            <a:avLst/>
          </a:prstGeom>
        </p:spPr>
        <p:txBody>
          <a:bodyPr wrap="none" lIns="113660" tIns="56830" rIns="113660" bIns="56830">
            <a:spAutoFit/>
          </a:bodyPr>
          <a:lstStyle/>
          <a:p>
            <a:r>
              <a:rPr lang="zh-CN" altLang="en-US" sz="1400" dirty="0" smtClean="0">
                <a:latin typeface="仿宋_GB2312" pitchFamily="49" charset="-122"/>
                <a:ea typeface="仿宋_GB2312" pitchFamily="49" charset="-122"/>
                <a:cs typeface="Times New Roman" pitchFamily="18" charset="0"/>
              </a:rPr>
              <a:t>数据来源：</a:t>
            </a:r>
            <a:r>
              <a:rPr lang="en-US" altLang="zh-CN" sz="1400" dirty="0" smtClean="0">
                <a:latin typeface="仿宋_GB2312" pitchFamily="49" charset="-122"/>
                <a:ea typeface="仿宋_GB2312" pitchFamily="49" charset="-122"/>
                <a:cs typeface="Times New Roman" pitchFamily="18" charset="0"/>
              </a:rPr>
              <a:t>wind</a:t>
            </a:r>
            <a:r>
              <a:rPr lang="zh-CN" altLang="en-US" sz="1400" dirty="0" smtClean="0">
                <a:latin typeface="仿宋_GB2312" pitchFamily="49" charset="-122"/>
                <a:ea typeface="仿宋_GB2312" pitchFamily="49" charset="-122"/>
                <a:cs typeface="Times New Roman" pitchFamily="18" charset="0"/>
              </a:rPr>
              <a:t>资讯，长城证券研究所</a:t>
            </a:r>
            <a:endParaRPr lang="zh-CN" altLang="en-US" sz="1400" dirty="0">
              <a:latin typeface="仿宋_GB2312" pitchFamily="49" charset="-122"/>
              <a:ea typeface="仿宋_GB2312" pitchFamily="49" charset="-122"/>
            </a:endParaRPr>
          </a:p>
        </p:txBody>
      </p:sp>
      <p:sp>
        <p:nvSpPr>
          <p:cNvPr id="12" name="矩形 11"/>
          <p:cNvSpPr/>
          <p:nvPr/>
        </p:nvSpPr>
        <p:spPr>
          <a:xfrm>
            <a:off x="6910219" y="1823846"/>
            <a:ext cx="3350587" cy="453324"/>
          </a:xfrm>
          <a:prstGeom prst="rect">
            <a:avLst/>
          </a:prstGeom>
        </p:spPr>
        <p:txBody>
          <a:bodyPr wrap="none" lIns="113660" tIns="56830" rIns="113660" bIns="56830">
            <a:spAutoFit/>
          </a:bodyPr>
          <a:lstStyle/>
          <a:p>
            <a:r>
              <a:rPr lang="zh-CN" altLang="en-US" b="1" dirty="0" smtClean="0">
                <a:solidFill>
                  <a:srgbClr val="003399"/>
                </a:solidFill>
                <a:latin typeface="仿宋_GB2312" pitchFamily="49" charset="-122"/>
                <a:ea typeface="仿宋_GB2312" pitchFamily="49" charset="-122"/>
              </a:rPr>
              <a:t>各类型基金</a:t>
            </a:r>
            <a:r>
              <a:rPr lang="zh-CN" altLang="en-US" b="1" dirty="0">
                <a:solidFill>
                  <a:srgbClr val="003399"/>
                </a:solidFill>
                <a:latin typeface="仿宋_GB2312" pitchFamily="49" charset="-122"/>
                <a:ea typeface="仿宋_GB2312" pitchFamily="49" charset="-122"/>
              </a:rPr>
              <a:t>历年</a:t>
            </a:r>
            <a:r>
              <a:rPr lang="zh-CN" altLang="en-US" b="1" dirty="0" smtClean="0">
                <a:solidFill>
                  <a:srgbClr val="003399"/>
                </a:solidFill>
                <a:latin typeface="仿宋_GB2312" pitchFamily="49" charset="-122"/>
                <a:ea typeface="仿宋_GB2312" pitchFamily="49" charset="-122"/>
              </a:rPr>
              <a:t>发行情况</a:t>
            </a:r>
          </a:p>
        </p:txBody>
      </p:sp>
      <p:graphicFrame>
        <p:nvGraphicFramePr>
          <p:cNvPr id="15" name="图表 14"/>
          <p:cNvGraphicFramePr>
            <a:graphicFrameLocks/>
          </p:cNvGraphicFramePr>
          <p:nvPr>
            <p:extLst>
              <p:ext uri="{D42A27DB-BD31-4B8C-83A1-F6EECF244321}">
                <p14:modId xmlns:p14="http://schemas.microsoft.com/office/powerpoint/2010/main" xmlns="" val="1838545221"/>
              </p:ext>
            </p:extLst>
          </p:nvPr>
        </p:nvGraphicFramePr>
        <p:xfrm>
          <a:off x="827758" y="2325163"/>
          <a:ext cx="4782145" cy="3272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图表 15"/>
          <p:cNvGraphicFramePr>
            <a:graphicFrameLocks/>
          </p:cNvGraphicFramePr>
          <p:nvPr>
            <p:extLst>
              <p:ext uri="{D42A27DB-BD31-4B8C-83A1-F6EECF244321}">
                <p14:modId xmlns:p14="http://schemas.microsoft.com/office/powerpoint/2010/main" xmlns="" val="2384286976"/>
              </p:ext>
            </p:extLst>
          </p:nvPr>
        </p:nvGraphicFramePr>
        <p:xfrm>
          <a:off x="6012334" y="2316135"/>
          <a:ext cx="4752528" cy="3294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67665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0950" y="2411463"/>
            <a:ext cx="10174129" cy="1431131"/>
          </a:xfrm>
        </p:spPr>
        <p:txBody>
          <a:bodyPr/>
          <a:lstStyle/>
          <a:p>
            <a:r>
              <a:rPr lang="zh-CN" altLang="en-US" dirty="0"/>
              <a:t>大类</a:t>
            </a:r>
            <a:r>
              <a:rPr lang="zh-CN" altLang="en-US" dirty="0" smtClean="0"/>
              <a:t>资产配置</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8995" y="260946"/>
            <a:ext cx="10174129" cy="1064404"/>
          </a:xfrm>
        </p:spPr>
        <p:txBody>
          <a:bodyPr/>
          <a:lstStyle/>
          <a:p>
            <a:r>
              <a:rPr lang="zh-CN" altLang="en-US" dirty="0" smtClean="0">
                <a:solidFill>
                  <a:srgbClr val="003399"/>
                </a:solidFill>
              </a:rPr>
              <a:t>长城证券</a:t>
            </a:r>
            <a:r>
              <a:rPr lang="en-US" altLang="zh-CN" dirty="0" smtClean="0">
                <a:solidFill>
                  <a:srgbClr val="003399"/>
                </a:solidFill>
              </a:rPr>
              <a:t>2012</a:t>
            </a:r>
            <a:r>
              <a:rPr lang="zh-CN" altLang="en-US" dirty="0" smtClean="0">
                <a:solidFill>
                  <a:srgbClr val="003399"/>
                </a:solidFill>
              </a:rPr>
              <a:t>年四季度</a:t>
            </a:r>
            <a:r>
              <a:rPr lang="en-US" altLang="zh-CN" dirty="0" smtClean="0">
                <a:solidFill>
                  <a:srgbClr val="003399"/>
                </a:solidFill>
              </a:rPr>
              <a:t>A</a:t>
            </a:r>
            <a:r>
              <a:rPr lang="zh-CN" altLang="en-US" dirty="0" smtClean="0">
                <a:solidFill>
                  <a:srgbClr val="003399"/>
                </a:solidFill>
              </a:rPr>
              <a:t>股投资策略</a:t>
            </a:r>
            <a:endParaRPr lang="zh-CN" altLang="en-US" dirty="0">
              <a:solidFill>
                <a:srgbClr val="003399"/>
              </a:solidFill>
            </a:endParaRPr>
          </a:p>
        </p:txBody>
      </p:sp>
      <p:sp>
        <p:nvSpPr>
          <p:cNvPr id="7" name="内容占位符 2"/>
          <p:cNvSpPr>
            <a:spLocks noGrp="1"/>
          </p:cNvSpPr>
          <p:nvPr>
            <p:ph sz="half" idx="2"/>
          </p:nvPr>
        </p:nvSpPr>
        <p:spPr>
          <a:xfrm>
            <a:off x="611734" y="1557090"/>
            <a:ext cx="10153128" cy="5616624"/>
          </a:xfrm>
        </p:spPr>
        <p:txBody>
          <a:bodyPr>
            <a:normAutofit/>
          </a:bodyPr>
          <a:lstStyle/>
          <a:p>
            <a:pPr>
              <a:spcAft>
                <a:spcPts val="600"/>
              </a:spcAft>
              <a:buClr>
                <a:srgbClr val="003399"/>
              </a:buClr>
            </a:pPr>
            <a:r>
              <a:rPr lang="zh-CN" altLang="en-US" sz="2400" b="1" dirty="0" smtClean="0"/>
              <a:t>大类资产看多股票 </a:t>
            </a:r>
            <a:r>
              <a:rPr lang="en-US" altLang="zh-CN" sz="2400" b="1" dirty="0" smtClean="0"/>
              <a:t> </a:t>
            </a:r>
            <a:endParaRPr lang="en-US" altLang="zh-CN" sz="2400" dirty="0" smtClean="0"/>
          </a:p>
          <a:p>
            <a:pPr lvl="1">
              <a:buClr>
                <a:srgbClr val="003399"/>
              </a:buClr>
            </a:pPr>
            <a:r>
              <a:rPr lang="zh-CN" altLang="en-US" sz="1600" dirty="0" smtClean="0"/>
              <a:t>库存周期从主动去库存向被动去库存过渡，工业链由降价、减产转向量价止跌企稳。</a:t>
            </a:r>
            <a:r>
              <a:rPr lang="en-US" altLang="zh-CN" sz="1600" dirty="0" smtClean="0"/>
              <a:t>12</a:t>
            </a:r>
            <a:r>
              <a:rPr lang="zh-CN" altLang="en-US" sz="1600" dirty="0" smtClean="0"/>
              <a:t>年</a:t>
            </a:r>
            <a:r>
              <a:rPr lang="en-US" altLang="zh-CN" sz="1600" dirty="0" smtClean="0"/>
              <a:t>Q4</a:t>
            </a:r>
            <a:r>
              <a:rPr lang="zh-CN" altLang="en-US" sz="1600" dirty="0" smtClean="0"/>
              <a:t>或</a:t>
            </a:r>
            <a:r>
              <a:rPr lang="en-US" altLang="zh-CN" sz="1600" dirty="0" smtClean="0"/>
              <a:t>13</a:t>
            </a:r>
            <a:r>
              <a:rPr lang="zh-CN" altLang="en-US" sz="1600" dirty="0" smtClean="0"/>
              <a:t>年</a:t>
            </a:r>
            <a:r>
              <a:rPr lang="en-US" altLang="zh-CN" sz="1600" dirty="0" smtClean="0"/>
              <a:t>Q1</a:t>
            </a:r>
            <a:r>
              <a:rPr lang="zh-CN" altLang="en-US" sz="1600" dirty="0" smtClean="0"/>
              <a:t>供需关系有望重新平衡，经济触底特征渐行渐近。</a:t>
            </a:r>
            <a:endParaRPr lang="en-US" altLang="zh-CN" sz="1600" dirty="0" smtClean="0"/>
          </a:p>
          <a:p>
            <a:pPr lvl="1">
              <a:buClr>
                <a:srgbClr val="003399"/>
              </a:buClr>
              <a:buFont typeface="Wingdings" pitchFamily="2" charset="2"/>
              <a:buChar char="ü"/>
            </a:pPr>
            <a:r>
              <a:rPr lang="zh-CN" altLang="en-US" sz="1600" dirty="0" smtClean="0"/>
              <a:t>库存周期底部区域，</a:t>
            </a:r>
            <a:r>
              <a:rPr lang="en-US" altLang="zh-CN" sz="1600" dirty="0" smtClean="0"/>
              <a:t>A</a:t>
            </a:r>
            <a:r>
              <a:rPr lang="zh-CN" altLang="en-US" sz="1600" dirty="0" smtClean="0"/>
              <a:t>股系统风险不断下降。需求回升助推股指上行。</a:t>
            </a:r>
            <a:endParaRPr lang="en-US" altLang="zh-CN" sz="1600" dirty="0" smtClean="0"/>
          </a:p>
          <a:p>
            <a:pPr>
              <a:lnSpc>
                <a:spcPct val="150000"/>
              </a:lnSpc>
              <a:buClr>
                <a:srgbClr val="003399"/>
              </a:buClr>
            </a:pPr>
            <a:r>
              <a:rPr lang="en-US" altLang="zh-CN" sz="2400" b="1" dirty="0" smtClean="0"/>
              <a:t>A</a:t>
            </a:r>
            <a:r>
              <a:rPr lang="zh-CN" altLang="en-US" sz="2400" b="1" dirty="0" smtClean="0"/>
              <a:t>股重逢反弹季节</a:t>
            </a:r>
            <a:endParaRPr lang="en-US" altLang="zh-CN" sz="2400" b="1" dirty="0" smtClean="0"/>
          </a:p>
          <a:p>
            <a:pPr lvl="1">
              <a:lnSpc>
                <a:spcPct val="150000"/>
              </a:lnSpc>
              <a:buClr>
                <a:srgbClr val="003399"/>
              </a:buClr>
              <a:buFont typeface="Wingdings" pitchFamily="2" charset="2"/>
              <a:buChar char="ü"/>
            </a:pPr>
            <a:r>
              <a:rPr lang="zh-CN" altLang="en-US" sz="1600" dirty="0" smtClean="0"/>
              <a:t>风险溢价回归。十八大召开时间已经确定，创业板解禁压力延期。维稳环境迭加供求预期修正，</a:t>
            </a:r>
            <a:r>
              <a:rPr lang="en-US" altLang="zh-CN" sz="1600" dirty="0" smtClean="0"/>
              <a:t>A</a:t>
            </a:r>
            <a:r>
              <a:rPr lang="zh-CN" altLang="en-US" sz="1600" dirty="0" smtClean="0"/>
              <a:t>股反弹窗口已经打开。 </a:t>
            </a:r>
            <a:endParaRPr lang="en-US" altLang="zh-CN" sz="1600" dirty="0" smtClean="0"/>
          </a:p>
          <a:p>
            <a:pPr lvl="1">
              <a:lnSpc>
                <a:spcPct val="150000"/>
              </a:lnSpc>
              <a:buClr>
                <a:srgbClr val="003399"/>
              </a:buClr>
            </a:pPr>
            <a:r>
              <a:rPr lang="zh-CN" altLang="en-US" sz="1600" dirty="0" smtClean="0"/>
              <a:t>估值与盈利。估值处于历史底部区域。去库存后期，</a:t>
            </a:r>
            <a:r>
              <a:rPr lang="en-US" altLang="zh-CN" sz="1600" dirty="0" smtClean="0"/>
              <a:t>A</a:t>
            </a:r>
            <a:r>
              <a:rPr lang="zh-CN" altLang="en-US" sz="1600" dirty="0" smtClean="0"/>
              <a:t>股盈利水平在</a:t>
            </a:r>
            <a:r>
              <a:rPr lang="en-US" altLang="zh-CN" sz="1600" dirty="0" smtClean="0"/>
              <a:t>12</a:t>
            </a:r>
            <a:r>
              <a:rPr lang="zh-CN" altLang="en-US" sz="1600" dirty="0" smtClean="0"/>
              <a:t>年</a:t>
            </a:r>
            <a:r>
              <a:rPr lang="en-US" altLang="zh-CN" sz="1600" dirty="0" smtClean="0"/>
              <a:t>Q4</a:t>
            </a:r>
            <a:r>
              <a:rPr lang="zh-CN" altLang="en-US" sz="1600" dirty="0" smtClean="0"/>
              <a:t>至</a:t>
            </a:r>
            <a:r>
              <a:rPr lang="en-US" altLang="zh-CN" sz="1600" dirty="0" smtClean="0"/>
              <a:t>13</a:t>
            </a:r>
            <a:r>
              <a:rPr lang="zh-CN" altLang="en-US" sz="1600" dirty="0" smtClean="0"/>
              <a:t>年</a:t>
            </a:r>
            <a:r>
              <a:rPr lang="en-US" altLang="zh-CN" sz="1600" dirty="0" smtClean="0"/>
              <a:t>Q1</a:t>
            </a:r>
            <a:r>
              <a:rPr lang="zh-CN" altLang="en-US" sz="1600" dirty="0" smtClean="0"/>
              <a:t>有望企稳弱回升。无风险收益率随通胀反弹，但上升幅度有限。</a:t>
            </a:r>
            <a:r>
              <a:rPr lang="en-US" altLang="zh-CN" sz="1600" dirty="0" smtClean="0"/>
              <a:t>4</a:t>
            </a:r>
            <a:r>
              <a:rPr lang="zh-CN" altLang="en-US" sz="1600" dirty="0" smtClean="0"/>
              <a:t>季度指数有望在风险溢价回归与盈利企稳弱回升双重动力下反弹。</a:t>
            </a:r>
            <a:endParaRPr lang="en-US" altLang="zh-CN" sz="1600" dirty="0" smtClean="0"/>
          </a:p>
          <a:p>
            <a:pPr>
              <a:lnSpc>
                <a:spcPct val="150000"/>
              </a:lnSpc>
              <a:buClr>
                <a:srgbClr val="003399"/>
              </a:buClr>
            </a:pPr>
            <a:r>
              <a:rPr lang="zh-CN" altLang="en-US" sz="2400" b="1" dirty="0" smtClean="0"/>
              <a:t>配置围绕“弹性</a:t>
            </a:r>
            <a:r>
              <a:rPr lang="en-US" altLang="zh-CN" sz="2400" b="1" dirty="0" smtClean="0"/>
              <a:t>+</a:t>
            </a:r>
            <a:r>
              <a:rPr lang="zh-CN" altLang="en-US" sz="2400" b="1" dirty="0" smtClean="0"/>
              <a:t>成长”</a:t>
            </a:r>
            <a:endParaRPr lang="en-US" altLang="zh-CN" sz="2400" b="1" dirty="0" smtClean="0"/>
          </a:p>
          <a:p>
            <a:pPr lvl="1"/>
            <a:r>
              <a:rPr lang="en-US" altLang="zh-CN" sz="1600" dirty="0" smtClean="0"/>
              <a:t>2012</a:t>
            </a:r>
            <a:r>
              <a:rPr lang="zh-CN" altLang="en-US" sz="1600" dirty="0" smtClean="0"/>
              <a:t>年下半年建议超配</a:t>
            </a:r>
            <a:r>
              <a:rPr lang="zh-CN" altLang="en-US" sz="1600" dirty="0" smtClean="0">
                <a:solidFill>
                  <a:schemeClr val="dk1"/>
                </a:solidFill>
                <a:latin typeface="华文细黑" pitchFamily="2" charset="-122"/>
                <a:ea typeface="华文细黑" pitchFamily="2" charset="-122"/>
                <a:cs typeface="Times New Roman" pitchFamily="18" charset="0"/>
              </a:rPr>
              <a:t>非银行金融，家电、食品饮料、电力、机械、商业零售。</a:t>
            </a:r>
            <a:endParaRPr lang="en-US" altLang="zh-CN"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大类资产配置</a:t>
            </a:r>
            <a:r>
              <a:rPr lang="en-US" altLang="zh-CN" dirty="0" smtClean="0"/>
              <a:t>--</a:t>
            </a:r>
            <a:r>
              <a:rPr lang="zh-CN" altLang="en-US" dirty="0" smtClean="0"/>
              <a:t>择时增持权益类资产</a:t>
            </a:r>
            <a:endParaRPr lang="zh-CN" altLang="en-US" dirty="0"/>
          </a:p>
        </p:txBody>
      </p:sp>
      <p:sp>
        <p:nvSpPr>
          <p:cNvPr id="11" name="TextBox 10"/>
          <p:cNvSpPr txBox="1"/>
          <p:nvPr/>
        </p:nvSpPr>
        <p:spPr>
          <a:xfrm>
            <a:off x="467718" y="1269058"/>
            <a:ext cx="10449649" cy="2423094"/>
          </a:xfrm>
          <a:prstGeom prst="rect">
            <a:avLst/>
          </a:prstGeom>
          <a:noFill/>
        </p:spPr>
        <p:txBody>
          <a:bodyPr wrap="square" lIns="113660" tIns="56830" rIns="113660" bIns="56830" rtlCol="0">
            <a:spAutoFit/>
          </a:bodyPr>
          <a:lstStyle/>
          <a:p>
            <a:pPr marL="0" lvl="1">
              <a:lnSpc>
                <a:spcPct val="150000"/>
              </a:lnSpc>
              <a:buClr>
                <a:srgbClr val="003399"/>
              </a:buClr>
              <a:buFont typeface="Wingdings" pitchFamily="2" charset="2"/>
              <a:buChar char="l"/>
            </a:pPr>
            <a:r>
              <a:rPr lang="zh-CN" altLang="en-US" sz="2000" b="1" dirty="0" smtClean="0">
                <a:latin typeface="仿宋_GB2312" pitchFamily="49" charset="-122"/>
                <a:ea typeface="仿宋_GB2312" pitchFamily="49" charset="-122"/>
              </a:rPr>
              <a:t>  权益类资产有望迎来投资机会  </a:t>
            </a:r>
            <a:endParaRPr lang="en-US" altLang="zh-CN" sz="2000" b="1" dirty="0" smtClean="0">
              <a:latin typeface="仿宋_GB2312" pitchFamily="49" charset="-122"/>
              <a:ea typeface="仿宋_GB2312" pitchFamily="49" charset="-122"/>
            </a:endParaRPr>
          </a:p>
          <a:p>
            <a:pPr marL="925200" lvl="1" indent="-457200">
              <a:lnSpc>
                <a:spcPct val="150000"/>
              </a:lnSpc>
              <a:buClr>
                <a:srgbClr val="003399"/>
              </a:buClr>
              <a:buFont typeface="Arial" pitchFamily="34" charset="0"/>
              <a:buChar char="•"/>
            </a:pPr>
            <a:r>
              <a:rPr lang="zh-CN" altLang="en-US" sz="2000" dirty="0" smtClean="0"/>
              <a:t>库存周期底部区域，</a:t>
            </a:r>
            <a:r>
              <a:rPr lang="en-US" altLang="zh-CN" sz="2000" dirty="0" smtClean="0"/>
              <a:t>A</a:t>
            </a:r>
            <a:r>
              <a:rPr lang="zh-CN" altLang="en-US" sz="2000" dirty="0" smtClean="0"/>
              <a:t>股系统风险不断下降。估值处于历史底部区域。维稳环境迭加供求预期修正， </a:t>
            </a:r>
            <a:r>
              <a:rPr lang="en-US" altLang="zh-CN" sz="2000" dirty="0" smtClean="0"/>
              <a:t>4</a:t>
            </a:r>
            <a:r>
              <a:rPr lang="zh-CN" altLang="en-US" sz="2000" dirty="0" smtClean="0"/>
              <a:t>季度指数有望在风险溢价回归与盈利企稳弱回升双重动力下反弹。</a:t>
            </a:r>
            <a:endParaRPr lang="en-US" altLang="zh-CN" sz="2000" dirty="0" smtClean="0"/>
          </a:p>
          <a:p>
            <a:pPr marL="925200" lvl="1" indent="-457200">
              <a:lnSpc>
                <a:spcPct val="150000"/>
              </a:lnSpc>
              <a:buClr>
                <a:srgbClr val="003399"/>
              </a:buClr>
              <a:buFont typeface="Arial" pitchFamily="34" charset="0"/>
              <a:buChar char="•"/>
            </a:pPr>
            <a:r>
              <a:rPr lang="zh-CN" altLang="en-US" sz="2000" dirty="0" smtClean="0">
                <a:latin typeface="仿宋_GB2312" pitchFamily="49" charset="-122"/>
                <a:ea typeface="仿宋_GB2312" pitchFamily="49" charset="-122"/>
              </a:rPr>
              <a:t>权益类资产配置兼顾估值与成长。</a:t>
            </a:r>
            <a:endParaRPr lang="zh-CN" altLang="en-US" sz="2000" dirty="0">
              <a:latin typeface="仿宋_GB2312" pitchFamily="49" charset="-122"/>
              <a:ea typeface="仿宋_GB2312" pitchFamily="49" charset="-122"/>
            </a:endParaRPr>
          </a:p>
        </p:txBody>
      </p:sp>
      <p:sp>
        <p:nvSpPr>
          <p:cNvPr id="8" name="TextBox 7"/>
          <p:cNvSpPr txBox="1"/>
          <p:nvPr/>
        </p:nvSpPr>
        <p:spPr>
          <a:xfrm>
            <a:off x="395710" y="4221386"/>
            <a:ext cx="10521657" cy="3513136"/>
          </a:xfrm>
          <a:prstGeom prst="rect">
            <a:avLst/>
          </a:prstGeom>
          <a:noFill/>
        </p:spPr>
        <p:txBody>
          <a:bodyPr wrap="square" lIns="113660" tIns="56830" rIns="113660" bIns="56830" rtlCol="0">
            <a:spAutoFit/>
          </a:bodyPr>
          <a:lstStyle/>
          <a:p>
            <a:pPr>
              <a:lnSpc>
                <a:spcPct val="150000"/>
              </a:lnSpc>
              <a:buClr>
                <a:srgbClr val="003399"/>
              </a:buClr>
              <a:buFont typeface="Wingdings" pitchFamily="2" charset="2"/>
              <a:buChar char="l"/>
            </a:pPr>
            <a:r>
              <a:rPr lang="zh-CN" altLang="en-US" sz="2000" b="1" dirty="0" smtClean="0">
                <a:latin typeface="仿宋_GB2312" pitchFamily="49" charset="-122"/>
                <a:ea typeface="仿宋_GB2312" pitchFamily="49" charset="-122"/>
              </a:rPr>
              <a:t>  固定收益类资产谨慎乐观</a:t>
            </a:r>
          </a:p>
          <a:p>
            <a:pPr marL="925200" lvl="1" indent="-457200">
              <a:spcBef>
                <a:spcPts val="363"/>
              </a:spcBef>
              <a:spcAft>
                <a:spcPts val="363"/>
              </a:spcAft>
              <a:buClr>
                <a:srgbClr val="003399"/>
              </a:buClr>
              <a:buFont typeface="Arial" pitchFamily="34" charset="0"/>
              <a:buChar char="•"/>
            </a:pPr>
            <a:r>
              <a:rPr lang="en-US" altLang="zh-CN" sz="2000" dirty="0" smtClean="0">
                <a:latin typeface="仿宋_GB2312" pitchFamily="49" charset="-122"/>
                <a:ea typeface="仿宋_GB2312" pitchFamily="49" charset="-122"/>
              </a:rPr>
              <a:t>2012</a:t>
            </a:r>
            <a:r>
              <a:rPr lang="zh-CN" altLang="en-US" sz="2000" dirty="0" smtClean="0">
                <a:latin typeface="仿宋_GB2312" pitchFamily="49" charset="-122"/>
                <a:ea typeface="仿宋_GB2312" pitchFamily="49" charset="-122"/>
              </a:rPr>
              <a:t>年</a:t>
            </a:r>
            <a:r>
              <a:rPr lang="en-US" altLang="zh-CN" sz="2000" dirty="0" smtClean="0">
                <a:latin typeface="仿宋_GB2312" pitchFamily="49" charset="-122"/>
                <a:ea typeface="仿宋_GB2312" pitchFamily="49" charset="-122"/>
              </a:rPr>
              <a:t>3</a:t>
            </a:r>
            <a:r>
              <a:rPr lang="zh-CN" altLang="en-US" sz="2000" dirty="0" smtClean="0">
                <a:latin typeface="仿宋_GB2312" pitchFamily="49" charset="-122"/>
                <a:ea typeface="仿宋_GB2312" pitchFamily="49" charset="-122"/>
              </a:rPr>
              <a:t>季度美联储和欧债央行陆续公布了无限量，无限期量化宽松政策。预计</a:t>
            </a:r>
            <a:r>
              <a:rPr lang="en-US" altLang="zh-CN" sz="2000" dirty="0" smtClean="0">
                <a:latin typeface="仿宋_GB2312" pitchFamily="49" charset="-122"/>
                <a:ea typeface="仿宋_GB2312" pitchFamily="49" charset="-122"/>
              </a:rPr>
              <a:t>4</a:t>
            </a:r>
            <a:r>
              <a:rPr lang="zh-CN" altLang="en-US" sz="2000" dirty="0" smtClean="0">
                <a:latin typeface="仿宋_GB2312" pitchFamily="49" charset="-122"/>
                <a:ea typeface="仿宋_GB2312" pitchFamily="49" charset="-122"/>
              </a:rPr>
              <a:t>季度全球范围流动性将保持宽松。</a:t>
            </a:r>
            <a:endParaRPr lang="en-US" altLang="zh-CN" sz="2000" dirty="0" smtClean="0">
              <a:latin typeface="仿宋_GB2312" pitchFamily="49" charset="-122"/>
              <a:ea typeface="仿宋_GB2312" pitchFamily="49" charset="-122"/>
            </a:endParaRPr>
          </a:p>
          <a:p>
            <a:pPr marL="925200" lvl="1" indent="-457200">
              <a:spcBef>
                <a:spcPts val="363"/>
              </a:spcBef>
              <a:spcAft>
                <a:spcPts val="363"/>
              </a:spcAft>
              <a:buClr>
                <a:srgbClr val="003399"/>
              </a:buClr>
              <a:buFont typeface="Arial" pitchFamily="34" charset="0"/>
              <a:buChar char="•"/>
            </a:pPr>
            <a:r>
              <a:rPr lang="en-US" altLang="zh-CN" sz="2000" dirty="0" smtClean="0">
                <a:latin typeface="仿宋_GB2312" pitchFamily="49" charset="-122"/>
                <a:ea typeface="仿宋_GB2312" pitchFamily="49" charset="-122"/>
              </a:rPr>
              <a:t>2012</a:t>
            </a:r>
            <a:r>
              <a:rPr lang="zh-CN" altLang="en-US" sz="2000" dirty="0" smtClean="0">
                <a:latin typeface="仿宋_GB2312" pitchFamily="49" charset="-122"/>
                <a:ea typeface="仿宋_GB2312" pitchFamily="49" charset="-122"/>
              </a:rPr>
              <a:t>年上半年利率债，中高等级信用债，银行债等债券品种收益率都有较大幅下降。三季度各品种债券收益率回升</a:t>
            </a:r>
            <a:r>
              <a:rPr lang="zh-CN" altLang="en-US" sz="2000" dirty="0" smtClean="0">
                <a:latin typeface="楷体_GB2312" pitchFamily="49" charset="-122"/>
                <a:ea typeface="楷体_GB2312" pitchFamily="49" charset="-122"/>
              </a:rPr>
              <a:t>。总体看，债市已经进入牛市后期。</a:t>
            </a:r>
            <a:endParaRPr lang="zh-CN" altLang="en-US" sz="2000" dirty="0" smtClean="0">
              <a:latin typeface="仿宋_GB2312" pitchFamily="49" charset="-122"/>
              <a:ea typeface="仿宋_GB2312" pitchFamily="49" charset="-122"/>
            </a:endParaRPr>
          </a:p>
          <a:p>
            <a:pPr marL="925200" lvl="1" indent="-457200">
              <a:lnSpc>
                <a:spcPct val="150000"/>
              </a:lnSpc>
              <a:buClr>
                <a:srgbClr val="003399"/>
              </a:buClr>
              <a:buFont typeface="Arial" pitchFamily="34" charset="0"/>
              <a:buChar char="•"/>
            </a:pPr>
            <a:r>
              <a:rPr lang="en-US" altLang="zh-CN" sz="2000" dirty="0" smtClean="0">
                <a:latin typeface="仿宋_GB2312" pitchFamily="49" charset="-122"/>
                <a:ea typeface="仿宋_GB2312" pitchFamily="49" charset="-122"/>
              </a:rPr>
              <a:t>2012</a:t>
            </a:r>
            <a:r>
              <a:rPr lang="zh-CN" altLang="en-US" sz="2000" dirty="0" smtClean="0">
                <a:latin typeface="仿宋_GB2312" pitchFamily="49" charset="-122"/>
                <a:ea typeface="仿宋_GB2312" pitchFamily="49" charset="-122"/>
              </a:rPr>
              <a:t>年四季度受到全球流动性宽松环境影响，货币市场收益率将继续下降，货币市场型基金收益预期将继续下降。 </a:t>
            </a:r>
            <a:endParaRPr lang="en-US" altLang="zh-CN" sz="2000" dirty="0" smtClean="0">
              <a:latin typeface="仿宋_GB2312" pitchFamily="49" charset="-122"/>
              <a:ea typeface="仿宋_GB2312" pitchFamily="49" charset="-122"/>
            </a:endParaRPr>
          </a:p>
          <a:p>
            <a:pPr marL="925200" lvl="1" indent="-457200">
              <a:lnSpc>
                <a:spcPct val="150000"/>
              </a:lnSpc>
              <a:buClr>
                <a:srgbClr val="003399"/>
              </a:buClr>
              <a:buFont typeface="Arial" pitchFamily="34" charset="0"/>
              <a:buChar char="•"/>
            </a:pPr>
            <a:endParaRPr lang="zh-CN" altLang="en-US" sz="2500" dirty="0">
              <a:solidFill>
                <a:schemeClr val="accent2"/>
              </a:solidFill>
              <a:latin typeface="仿宋_GB2312" pitchFamily="49" charset="-122"/>
              <a:ea typeface="仿宋_GB2312"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模板（1206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8575" algn="ctr">
          <a:solidFill>
            <a:schemeClr val="folHlink"/>
          </a:solidFill>
          <a:round/>
          <a:headEnd/>
          <a:tailEnd/>
        </a:ln>
        <a:effectLst/>
      </a:spPr>
      <a:bodyPr wrap="none" anchor="ctr"/>
      <a:lstStyle>
        <a:defPPr eaLnBrk="0" fontAlgn="base" hangingPunct="0">
          <a:spcBef>
            <a:spcPct val="0"/>
          </a:spcBef>
          <a:spcAft>
            <a:spcPct val="0"/>
          </a:spcAft>
          <a:defRPr sz="2000" b="1" kern="1200" dirty="0">
            <a:solidFill>
              <a:srgbClr val="000000"/>
            </a:solidFill>
            <a:latin typeface="宋体" pitchFamily="2" charset="-122"/>
            <a:ea typeface="宋体" pitchFamily="2" charset="-122"/>
            <a:cs typeface="+mn-cs"/>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PPT模板（120620）</Template>
  <TotalTime>3369</TotalTime>
  <Words>6070</Words>
  <Application>Microsoft Office PowerPoint</Application>
  <PresentationFormat>自定义</PresentationFormat>
  <Paragraphs>1412</Paragraphs>
  <Slides>38</Slides>
  <Notes>8</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PPT模板（120620）</vt:lpstr>
      <vt:lpstr>工欲善其事 必先利其器 </vt:lpstr>
      <vt:lpstr>核心观点</vt:lpstr>
      <vt:lpstr>目录</vt:lpstr>
      <vt:lpstr>基金市场回顾</vt:lpstr>
      <vt:lpstr>权益类基金业绩表现</vt:lpstr>
      <vt:lpstr>新基金发行情况</vt:lpstr>
      <vt:lpstr>大类资产配置</vt:lpstr>
      <vt:lpstr>长城证券2012年四季度A股投资策略</vt:lpstr>
      <vt:lpstr>大类资产配置--择时增持权益类资产</vt:lpstr>
      <vt:lpstr>大类资产配置</vt:lpstr>
      <vt:lpstr>2012年下半年推荐基金投资组合</vt:lpstr>
      <vt:lpstr>推荐基金组合</vt:lpstr>
      <vt:lpstr>十只值得长期持有基金业绩回顾</vt:lpstr>
      <vt:lpstr>权益类基金投资策略：工欲善其事,必先利其器</vt:lpstr>
      <vt:lpstr>权益类基金投资策略</vt:lpstr>
      <vt:lpstr>分风险等级权益类基金池</vt:lpstr>
      <vt:lpstr>幻灯片 17</vt:lpstr>
      <vt:lpstr>幻灯片 18</vt:lpstr>
      <vt:lpstr>幻灯片 19</vt:lpstr>
      <vt:lpstr>博反弹利器——分级基金高杠杆份额</vt:lpstr>
      <vt:lpstr>推荐权益类基金池今年以来业绩回顾</vt:lpstr>
      <vt:lpstr>推荐权益类基金池今年以来业绩回顾</vt:lpstr>
      <vt:lpstr>QDII基金投资策略</vt:lpstr>
      <vt:lpstr>价值新维度—RETIs（房地产信托基金）投资摘要</vt:lpstr>
      <vt:lpstr>RETIs的种类及其特性</vt:lpstr>
      <vt:lpstr>QE3助推美国楼市，REITs或迎来阶段性投资良机</vt:lpstr>
      <vt:lpstr>国内三只投资海外REITs的QDII基金</vt:lpstr>
      <vt:lpstr>固定收益类基金投资策略：降低收益预期</vt:lpstr>
      <vt:lpstr>债券型基金投资策略</vt:lpstr>
      <vt:lpstr>债券型基金</vt:lpstr>
      <vt:lpstr>债券型基金投资策略——债券分级基金高杠杆份额</vt:lpstr>
      <vt:lpstr>债券型基金投资策略——权益类分级基金优先份额</vt:lpstr>
      <vt:lpstr>货币市场基金</vt:lpstr>
      <vt:lpstr>货币市场基金</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标题标题</dc:title>
  <dc:creator>张新文</dc:creator>
  <cp:lastModifiedBy>阎红</cp:lastModifiedBy>
  <cp:revision>363</cp:revision>
  <dcterms:created xsi:type="dcterms:W3CDTF">2012-06-21T01:19:58Z</dcterms:created>
  <dcterms:modified xsi:type="dcterms:W3CDTF">2012-10-09T07:25:16Z</dcterms:modified>
</cp:coreProperties>
</file>