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83" r:id="rId4"/>
    <p:sldId id="298" r:id="rId5"/>
    <p:sldId id="299" r:id="rId6"/>
    <p:sldId id="300" r:id="rId7"/>
    <p:sldId id="308" r:id="rId8"/>
    <p:sldId id="304" r:id="rId9"/>
    <p:sldId id="288" r:id="rId10"/>
    <p:sldId id="289" r:id="rId11"/>
    <p:sldId id="290" r:id="rId12"/>
    <p:sldId id="302" r:id="rId13"/>
    <p:sldId id="291" r:id="rId14"/>
    <p:sldId id="305" r:id="rId15"/>
    <p:sldId id="292" r:id="rId16"/>
    <p:sldId id="306" r:id="rId17"/>
    <p:sldId id="293" r:id="rId18"/>
    <p:sldId id="294" r:id="rId19"/>
    <p:sldId id="295" r:id="rId20"/>
    <p:sldId id="280" r:id="rId21"/>
    <p:sldId id="296" r:id="rId22"/>
    <p:sldId id="281" r:id="rId23"/>
    <p:sldId id="307" r:id="rId24"/>
    <p:sldId id="301" r:id="rId25"/>
    <p:sldId id="276"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DDDDD"/>
    <a:srgbClr val="C0C0C0"/>
    <a:srgbClr val="EAEAEA"/>
    <a:srgbClr val="CC0000"/>
    <a:srgbClr val="46ACAE"/>
    <a:srgbClr val="7EA5D0"/>
    <a:srgbClr val="6E815B"/>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495" autoAdjust="0"/>
    <p:restoredTop sz="93223" autoAdjust="0"/>
  </p:normalViewPr>
  <p:slideViewPr>
    <p:cSldViewPr>
      <p:cViewPr varScale="1">
        <p:scale>
          <a:sx n="65" d="100"/>
          <a:sy n="65" d="100"/>
        </p:scale>
        <p:origin x="-1332"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gray">
          <a:xfrm>
            <a:off x="7239000" y="0"/>
            <a:ext cx="1536700" cy="457200"/>
          </a:xfrm>
          <a:prstGeom prst="rect">
            <a:avLst/>
          </a:prstGeom>
          <a:noFill/>
          <a:ln w="9525">
            <a:noFill/>
            <a:miter lim="800000"/>
            <a:headEnd/>
            <a:tailEnd/>
          </a:ln>
          <a:effectLst/>
        </p:spPr>
        <p:txBody>
          <a:bodyPr>
            <a:spAutoFit/>
          </a:bodyPr>
          <a:lstStyle/>
          <a:p>
            <a:pPr algn="ctr">
              <a:defRPr/>
            </a:pPr>
            <a:r>
              <a:rPr lang="en-US" altLang="zh-CN" sz="2400" b="1" i="1">
                <a:solidFill>
                  <a:srgbClr val="CC0000"/>
                </a:solidFill>
                <a:latin typeface="Verdana" pitchFamily="34" charset="0"/>
              </a:rPr>
              <a:t>LOGO</a:t>
            </a:r>
          </a:p>
        </p:txBody>
      </p:sp>
      <p:sp>
        <p:nvSpPr>
          <p:cNvPr id="3074" name="Rectangle 2"/>
          <p:cNvSpPr>
            <a:spLocks noGrp="1" noChangeArrowheads="1"/>
          </p:cNvSpPr>
          <p:nvPr>
            <p:ph type="ctrTitle"/>
          </p:nvPr>
        </p:nvSpPr>
        <p:spPr>
          <a:xfrm>
            <a:off x="2819400" y="3365500"/>
            <a:ext cx="6019800" cy="596900"/>
          </a:xfrm>
        </p:spPr>
        <p:txBody>
          <a:bodyPr/>
          <a:lstStyle>
            <a:lvl1pPr>
              <a:defRPr sz="3600"/>
            </a:lvl1pPr>
          </a:lstStyle>
          <a:p>
            <a:r>
              <a:rPr lang="zh-CN" altLang="en-US" smtClean="0"/>
              <a:t>单击此处编辑母版标题样式</a:t>
            </a:r>
            <a:endParaRPr lang="en-US" altLang="zh-CN"/>
          </a:p>
        </p:txBody>
      </p:sp>
      <p:sp>
        <p:nvSpPr>
          <p:cNvPr id="3075" name="Rectangle 3"/>
          <p:cNvSpPr>
            <a:spLocks noGrp="1" noChangeArrowheads="1"/>
          </p:cNvSpPr>
          <p:nvPr>
            <p:ph type="subTitle" idx="1"/>
          </p:nvPr>
        </p:nvSpPr>
        <p:spPr>
          <a:xfrm>
            <a:off x="2819400" y="2743200"/>
            <a:ext cx="5715000" cy="533400"/>
          </a:xfrm>
        </p:spPr>
        <p:txBody>
          <a:bodyPr/>
          <a:lstStyle>
            <a:lvl1pPr marL="0" indent="0">
              <a:buFont typeface="Wingdings" pitchFamily="2" charset="2"/>
              <a:buNone/>
              <a:defRPr sz="1800" b="0">
                <a:solidFill>
                  <a:schemeClr val="tx1"/>
                </a:solidFill>
              </a:defRPr>
            </a:lvl1pPr>
          </a:lstStyle>
          <a:p>
            <a:r>
              <a:rPr lang="zh-CN" altLang="en-US" smtClean="0"/>
              <a:t>单击此处编辑母版副标题样式</a:t>
            </a:r>
            <a:endParaRPr lang="en-US" altLang="zh-CN"/>
          </a:p>
        </p:txBody>
      </p:sp>
      <p:sp>
        <p:nvSpPr>
          <p:cNvPr id="5" name="Rectangle 4"/>
          <p:cNvSpPr>
            <a:spLocks noGrp="1" noChangeArrowheads="1"/>
          </p:cNvSpPr>
          <p:nvPr>
            <p:ph type="dt" sz="half" idx="10"/>
          </p:nvPr>
        </p:nvSpPr>
        <p:spPr>
          <a:xfrm>
            <a:off x="457200" y="6477000"/>
            <a:ext cx="2133600" cy="244475"/>
          </a:xfrm>
        </p:spPr>
        <p:txBody>
          <a:bodyPr/>
          <a:lstStyle>
            <a:lvl1pPr>
              <a:defRPr sz="1200">
                <a:latin typeface="Arial" charset="0"/>
                <a:ea typeface="宋体" charset="-122"/>
              </a:defRPr>
            </a:lvl1pPr>
          </a:lstStyle>
          <a:p>
            <a:pPr>
              <a:defRPr/>
            </a:pPr>
            <a:endParaRPr lang="en-US" altLang="zh-CN"/>
          </a:p>
        </p:txBody>
      </p:sp>
      <p:sp>
        <p:nvSpPr>
          <p:cNvPr id="6" name="Rectangle 5"/>
          <p:cNvSpPr>
            <a:spLocks noGrp="1" noChangeArrowheads="1"/>
          </p:cNvSpPr>
          <p:nvPr>
            <p:ph type="ftr" sz="quarter" idx="11"/>
          </p:nvPr>
        </p:nvSpPr>
        <p:spPr>
          <a:xfrm>
            <a:off x="3124200" y="6477000"/>
            <a:ext cx="2895600" cy="244475"/>
          </a:xfrm>
        </p:spPr>
        <p:txBody>
          <a:bodyPr/>
          <a:lstStyle>
            <a:lvl1pPr algn="ctr">
              <a:defRPr sz="1200">
                <a:latin typeface="Arial" charset="0"/>
              </a:defRPr>
            </a:lvl1pPr>
          </a:lstStyle>
          <a:p>
            <a:pPr>
              <a:defRPr/>
            </a:pPr>
            <a:endParaRPr lang="en-US" altLang="zh-CN"/>
          </a:p>
        </p:txBody>
      </p:sp>
      <p:sp>
        <p:nvSpPr>
          <p:cNvPr id="7" name="Rectangle 6"/>
          <p:cNvSpPr>
            <a:spLocks noGrp="1" noChangeArrowheads="1"/>
          </p:cNvSpPr>
          <p:nvPr>
            <p:ph type="sldNum" sz="quarter" idx="12"/>
          </p:nvPr>
        </p:nvSpPr>
        <p:spPr>
          <a:xfrm>
            <a:off x="6553200" y="6477000"/>
            <a:ext cx="2133600" cy="244475"/>
          </a:xfrm>
        </p:spPr>
        <p:txBody>
          <a:bodyPr/>
          <a:lstStyle>
            <a:lvl1pPr>
              <a:defRPr sz="1200">
                <a:latin typeface="Arial" charset="0"/>
              </a:defRPr>
            </a:lvl1pPr>
          </a:lstStyle>
          <a:p>
            <a:pPr>
              <a:defRPr/>
            </a:pPr>
            <a:fld id="{9AEE1000-97D0-4CE4-A73F-9AC3BEDFE263}"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DCA43374-E8EB-4E94-A6F7-16FC5C9F8399}"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533400"/>
            <a:ext cx="2057400" cy="5715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533400"/>
            <a:ext cx="6019800" cy="5715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5C8750A4-1002-49BA-8B23-EB32BC31FB99}"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533400"/>
            <a:ext cx="7696200" cy="5635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447800"/>
            <a:ext cx="8229600" cy="4800600"/>
          </a:xfrm>
        </p:spPr>
        <p:txBody>
          <a:bodyPr/>
          <a:lstStyle/>
          <a:p>
            <a:pPr lvl="0"/>
            <a:r>
              <a:rPr lang="zh-CN" altLang="en-US" noProof="0" smtClean="0"/>
              <a:t>单击图标添加表格</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4F0B73C3-6B4A-4937-BD98-1710AA0B5722}"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63B45156-442B-4822-805B-B81C7525EA22}"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5EDC7304-7B6C-4838-A2B1-5DD9CABF4F9E}"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478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478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Company Logo</a:t>
            </a:r>
          </a:p>
        </p:txBody>
      </p:sp>
      <p:sp>
        <p:nvSpPr>
          <p:cNvPr id="7" name="Rectangle 6"/>
          <p:cNvSpPr>
            <a:spLocks noGrp="1" noChangeArrowheads="1"/>
          </p:cNvSpPr>
          <p:nvPr>
            <p:ph type="sldNum" sz="quarter" idx="12"/>
          </p:nvPr>
        </p:nvSpPr>
        <p:spPr>
          <a:ln/>
        </p:spPr>
        <p:txBody>
          <a:bodyPr/>
          <a:lstStyle>
            <a:lvl1pPr>
              <a:defRPr/>
            </a:lvl1pPr>
          </a:lstStyle>
          <a:p>
            <a:pPr>
              <a:defRPr/>
            </a:pPr>
            <a:fld id="{5A3DD991-317F-4CB5-AAD1-58E33D6AEBE4}"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CN"/>
              <a:t>Company Logo</a:t>
            </a:r>
          </a:p>
        </p:txBody>
      </p:sp>
      <p:sp>
        <p:nvSpPr>
          <p:cNvPr id="9" name="Rectangle 6"/>
          <p:cNvSpPr>
            <a:spLocks noGrp="1" noChangeArrowheads="1"/>
          </p:cNvSpPr>
          <p:nvPr>
            <p:ph type="sldNum" sz="quarter" idx="12"/>
          </p:nvPr>
        </p:nvSpPr>
        <p:spPr>
          <a:ln/>
        </p:spPr>
        <p:txBody>
          <a:bodyPr/>
          <a:lstStyle>
            <a:lvl1pPr>
              <a:defRPr/>
            </a:lvl1pPr>
          </a:lstStyle>
          <a:p>
            <a:pPr>
              <a:defRPr/>
            </a:pPr>
            <a:fld id="{C91ACE38-516F-45BE-A2DC-5244E8B82D83}"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CN"/>
              <a:t>Company Logo</a:t>
            </a:r>
          </a:p>
        </p:txBody>
      </p:sp>
      <p:sp>
        <p:nvSpPr>
          <p:cNvPr id="5" name="Rectangle 6"/>
          <p:cNvSpPr>
            <a:spLocks noGrp="1" noChangeArrowheads="1"/>
          </p:cNvSpPr>
          <p:nvPr>
            <p:ph type="sldNum" sz="quarter" idx="12"/>
          </p:nvPr>
        </p:nvSpPr>
        <p:spPr>
          <a:ln/>
        </p:spPr>
        <p:txBody>
          <a:bodyPr/>
          <a:lstStyle>
            <a:lvl1pPr>
              <a:defRPr/>
            </a:lvl1pPr>
          </a:lstStyle>
          <a:p>
            <a:pPr>
              <a:defRPr/>
            </a:pPr>
            <a:fld id="{4EB1750D-0E0A-470B-87CF-614E85BD8B93}"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CN"/>
              <a:t>Company Logo</a:t>
            </a:r>
          </a:p>
        </p:txBody>
      </p:sp>
      <p:sp>
        <p:nvSpPr>
          <p:cNvPr id="4" name="Rectangle 6"/>
          <p:cNvSpPr>
            <a:spLocks noGrp="1" noChangeArrowheads="1"/>
          </p:cNvSpPr>
          <p:nvPr>
            <p:ph type="sldNum" sz="quarter" idx="12"/>
          </p:nvPr>
        </p:nvSpPr>
        <p:spPr>
          <a:ln/>
        </p:spPr>
        <p:txBody>
          <a:bodyPr/>
          <a:lstStyle>
            <a:lvl1pPr>
              <a:defRPr/>
            </a:lvl1pPr>
          </a:lstStyle>
          <a:p>
            <a:pPr>
              <a:defRPr/>
            </a:pPr>
            <a:fld id="{31CEDAA5-CB42-4554-9C7B-CADAA8B87181}"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Company Logo</a:t>
            </a:r>
          </a:p>
        </p:txBody>
      </p:sp>
      <p:sp>
        <p:nvSpPr>
          <p:cNvPr id="7" name="Rectangle 6"/>
          <p:cNvSpPr>
            <a:spLocks noGrp="1" noChangeArrowheads="1"/>
          </p:cNvSpPr>
          <p:nvPr>
            <p:ph type="sldNum" sz="quarter" idx="12"/>
          </p:nvPr>
        </p:nvSpPr>
        <p:spPr>
          <a:ln/>
        </p:spPr>
        <p:txBody>
          <a:bodyPr/>
          <a:lstStyle>
            <a:lvl1pPr>
              <a:defRPr/>
            </a:lvl1pPr>
          </a:lstStyle>
          <a:p>
            <a:pPr>
              <a:defRPr/>
            </a:pPr>
            <a:fld id="{2A649C51-EFAD-432F-A938-F17A8B931251}"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Company Logo</a:t>
            </a:r>
          </a:p>
        </p:txBody>
      </p:sp>
      <p:sp>
        <p:nvSpPr>
          <p:cNvPr id="7" name="Rectangle 6"/>
          <p:cNvSpPr>
            <a:spLocks noGrp="1" noChangeArrowheads="1"/>
          </p:cNvSpPr>
          <p:nvPr>
            <p:ph type="sldNum" sz="quarter" idx="12"/>
          </p:nvPr>
        </p:nvSpPr>
        <p:spPr>
          <a:ln/>
        </p:spPr>
        <p:txBody>
          <a:bodyPr/>
          <a:lstStyle>
            <a:lvl1pPr>
              <a:defRPr/>
            </a:lvl1pPr>
          </a:lstStyle>
          <a:p>
            <a:pPr>
              <a:defRPr/>
            </a:pPr>
            <a:fld id="{29247DE6-76FD-4639-8DE0-F6BB179D3F76}"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457200" y="14478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28" name="Rectangle 4"/>
          <p:cNvSpPr>
            <a:spLocks noGrp="1" noChangeArrowheads="1"/>
          </p:cNvSpPr>
          <p:nvPr>
            <p:ph type="dt" sz="half" idx="2"/>
          </p:nvPr>
        </p:nvSpPr>
        <p:spPr bwMode="gray">
          <a:xfrm>
            <a:off x="457200" y="655637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ea typeface="宋体" pitchFamily="2" charset="-122"/>
              </a:defRPr>
            </a:lvl1pPr>
          </a:lstStyle>
          <a:p>
            <a:pPr>
              <a:defRPr/>
            </a:pPr>
            <a:endParaRPr lang="zh-CN" altLang="zh-CN"/>
          </a:p>
        </p:txBody>
      </p:sp>
      <p:sp>
        <p:nvSpPr>
          <p:cNvPr id="1029" name="Rectangle 5"/>
          <p:cNvSpPr>
            <a:spLocks noGrp="1" noChangeArrowheads="1"/>
          </p:cNvSpPr>
          <p:nvPr>
            <p:ph type="ftr" sz="quarter" idx="3"/>
          </p:nvPr>
        </p:nvSpPr>
        <p:spPr bwMode="gray">
          <a:xfrm>
            <a:off x="7162800" y="152400"/>
            <a:ext cx="175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mn-lt"/>
                <a:ea typeface="宋体" charset="-122"/>
              </a:defRPr>
            </a:lvl1pPr>
          </a:lstStyle>
          <a:p>
            <a:pPr>
              <a:defRPr/>
            </a:pPr>
            <a:r>
              <a:rPr lang="en-US" altLang="zh-CN"/>
              <a:t>Company Logo</a:t>
            </a:r>
          </a:p>
        </p:txBody>
      </p:sp>
      <p:sp>
        <p:nvSpPr>
          <p:cNvPr id="1030" name="Rectangle 6"/>
          <p:cNvSpPr>
            <a:spLocks noGrp="1" noChangeArrowheads="1"/>
          </p:cNvSpPr>
          <p:nvPr>
            <p:ph type="sldNum" sz="quarter" idx="4"/>
          </p:nvPr>
        </p:nvSpPr>
        <p:spPr bwMode="gray">
          <a:xfrm>
            <a:off x="3429000" y="655637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bg1"/>
                </a:solidFill>
                <a:latin typeface="+mn-lt"/>
                <a:ea typeface="宋体" charset="-122"/>
              </a:defRPr>
            </a:lvl1pPr>
          </a:lstStyle>
          <a:p>
            <a:pPr>
              <a:defRPr/>
            </a:pPr>
            <a:fld id="{8A912F2E-C9A3-4516-BE93-C52F45F88F6F}" type="slidenum">
              <a:rPr lang="en-US" altLang="zh-CN"/>
              <a:pPr>
                <a:defRPr/>
              </a:pPr>
              <a:t>‹#›</a:t>
            </a:fld>
            <a:endParaRPr lang="en-US" altLang="zh-CN"/>
          </a:p>
        </p:txBody>
      </p:sp>
      <p:sp>
        <p:nvSpPr>
          <p:cNvPr id="2" name="Rectangle 2"/>
          <p:cNvSpPr>
            <a:spLocks noGrp="1" noChangeArrowheads="1"/>
          </p:cNvSpPr>
          <p:nvPr>
            <p:ph type="title"/>
          </p:nvPr>
        </p:nvSpPr>
        <p:spPr bwMode="gray">
          <a:xfrm>
            <a:off x="457200" y="533400"/>
            <a:ext cx="76962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grpSp>
        <p:nvGrpSpPr>
          <p:cNvPr id="1031" name="Group 35"/>
          <p:cNvGrpSpPr>
            <a:grpSpLocks/>
          </p:cNvGrpSpPr>
          <p:nvPr/>
        </p:nvGrpSpPr>
        <p:grpSpPr bwMode="auto">
          <a:xfrm>
            <a:off x="0" y="1143000"/>
            <a:ext cx="7086600" cy="22225"/>
            <a:chOff x="0" y="720"/>
            <a:chExt cx="4464" cy="14"/>
          </a:xfrm>
        </p:grpSpPr>
        <p:sp>
          <p:nvSpPr>
            <p:cNvPr id="1055" name="Line 31"/>
            <p:cNvSpPr>
              <a:spLocks noChangeShapeType="1"/>
            </p:cNvSpPr>
            <p:nvPr/>
          </p:nvSpPr>
          <p:spPr bwMode="auto">
            <a:xfrm flipH="1">
              <a:off x="0" y="720"/>
              <a:ext cx="4464" cy="0"/>
            </a:xfrm>
            <a:prstGeom prst="line">
              <a:avLst/>
            </a:prstGeom>
            <a:noFill/>
            <a:ln w="19050">
              <a:solidFill>
                <a:schemeClr val="tx1"/>
              </a:solidFill>
              <a:round/>
              <a:headEnd/>
              <a:tailEnd/>
            </a:ln>
            <a:effectLst/>
          </p:spPr>
          <p:txBody>
            <a:bodyPr/>
            <a:lstStyle/>
            <a:p>
              <a:pPr>
                <a:defRPr/>
              </a:pPr>
              <a:endParaRPr lang="zh-CN" altLang="en-US">
                <a:ea typeface="+mn-ea"/>
              </a:endParaRPr>
            </a:p>
          </p:txBody>
        </p:sp>
        <p:sp>
          <p:nvSpPr>
            <p:cNvPr id="1058" name="Line 34"/>
            <p:cNvSpPr>
              <a:spLocks noChangeShapeType="1"/>
            </p:cNvSpPr>
            <p:nvPr/>
          </p:nvSpPr>
          <p:spPr bwMode="auto">
            <a:xfrm>
              <a:off x="0" y="734"/>
              <a:ext cx="1968" cy="0"/>
            </a:xfrm>
            <a:prstGeom prst="line">
              <a:avLst/>
            </a:prstGeom>
            <a:noFill/>
            <a:ln w="76200">
              <a:solidFill>
                <a:schemeClr val="tx1"/>
              </a:solidFill>
              <a:round/>
              <a:headEnd/>
              <a:tailEnd/>
            </a:ln>
            <a:effectLst/>
          </p:spPr>
          <p:txBody>
            <a:bodyPr/>
            <a:lstStyle/>
            <a:p>
              <a:pPr>
                <a:defRPr/>
              </a:pPr>
              <a:endParaRPr lang="zh-CN" altLang="en-US">
                <a:ea typeface="+mn-ea"/>
              </a:endParaRPr>
            </a:p>
          </p:txBody>
        </p:sp>
      </p:gr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hf sldNum="0" hd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Verdana" pitchFamily="34" charset="0"/>
        </a:defRPr>
      </a:lvl2pPr>
      <a:lvl3pPr algn="l" rtl="0" eaLnBrk="0" fontAlgn="base" hangingPunct="0">
        <a:spcBef>
          <a:spcPct val="0"/>
        </a:spcBef>
        <a:spcAft>
          <a:spcPct val="0"/>
        </a:spcAft>
        <a:defRPr sz="3200" b="1">
          <a:solidFill>
            <a:schemeClr val="tx2"/>
          </a:solidFill>
          <a:latin typeface="Verdana" pitchFamily="34" charset="0"/>
        </a:defRPr>
      </a:lvl3pPr>
      <a:lvl4pPr algn="l" rtl="0" eaLnBrk="0" fontAlgn="base" hangingPunct="0">
        <a:spcBef>
          <a:spcPct val="0"/>
        </a:spcBef>
        <a:spcAft>
          <a:spcPct val="0"/>
        </a:spcAft>
        <a:defRPr sz="3200" b="1">
          <a:solidFill>
            <a:schemeClr val="tx2"/>
          </a:solidFill>
          <a:latin typeface="Verdana" pitchFamily="34" charset="0"/>
        </a:defRPr>
      </a:lvl4pPr>
      <a:lvl5pPr algn="l" rtl="0" eaLnBrk="0" fontAlgn="base" hangingPunct="0">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gif"/><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8"/>
          <p:cNvSpPr>
            <a:spLocks noChangeArrowheads="1"/>
          </p:cNvSpPr>
          <p:nvPr/>
        </p:nvSpPr>
        <p:spPr bwMode="auto">
          <a:xfrm>
            <a:off x="1476375" y="1476375"/>
            <a:ext cx="8064500" cy="1951038"/>
          </a:xfrm>
          <a:prstGeom prst="rect">
            <a:avLst/>
          </a:prstGeom>
          <a:noFill/>
          <a:ln w="9525">
            <a:noFill/>
            <a:miter lim="800000"/>
            <a:headEnd/>
            <a:tailEnd/>
          </a:ln>
        </p:spPr>
        <p:txBody>
          <a:bodyPr lIns="90170" tIns="46990" rIns="90170" bIns="46990">
            <a:spAutoFit/>
          </a:bodyPr>
          <a:lstStyle/>
          <a:p>
            <a:pPr algn="ctr">
              <a:lnSpc>
                <a:spcPct val="150000"/>
              </a:lnSpc>
              <a:spcBef>
                <a:spcPct val="20000"/>
              </a:spcBef>
            </a:pPr>
            <a:r>
              <a:rPr lang="zh-CN" altLang="zh-CN" sz="3800" b="1" dirty="0"/>
              <a:t>宁夏润龙包装新材料股份有限公司</a:t>
            </a:r>
            <a:endParaRPr lang="en-US" altLang="zh-CN" sz="3800" b="1" dirty="0"/>
          </a:p>
          <a:p>
            <a:pPr algn="ctr">
              <a:lnSpc>
                <a:spcPct val="150000"/>
              </a:lnSpc>
              <a:spcBef>
                <a:spcPct val="20000"/>
              </a:spcBef>
            </a:pPr>
            <a:r>
              <a:rPr lang="zh-CN" altLang="en-US" sz="3800" b="1" dirty="0">
                <a:latin typeface="宋体" pitchFamily="2" charset="-122"/>
                <a:ea typeface="宋体" pitchFamily="2" charset="-122"/>
                <a:cs typeface="楷体"/>
                <a:sym typeface="Arial Unicode MS"/>
              </a:rPr>
              <a:t>业绩说明书</a:t>
            </a:r>
            <a:endParaRPr lang="zh-CN" altLang="en-US" sz="3800" dirty="0">
              <a:latin typeface="宋体" pitchFamily="2" charset="-122"/>
              <a:ea typeface="宋体" pitchFamily="2" charset="-122"/>
              <a:cs typeface="楷体"/>
            </a:endParaRPr>
          </a:p>
        </p:txBody>
      </p:sp>
      <p:sp>
        <p:nvSpPr>
          <p:cNvPr id="14338" name="Text Box 7"/>
          <p:cNvSpPr txBox="1">
            <a:spLocks noChangeArrowheads="1"/>
          </p:cNvSpPr>
          <p:nvPr/>
        </p:nvSpPr>
        <p:spPr bwMode="auto">
          <a:xfrm>
            <a:off x="2987675" y="5246688"/>
            <a:ext cx="1344613" cy="400050"/>
          </a:xfrm>
          <a:prstGeom prst="rect">
            <a:avLst/>
          </a:prstGeom>
          <a:noFill/>
          <a:ln w="9525">
            <a:noFill/>
            <a:miter lim="800000"/>
            <a:headEnd/>
            <a:tailEnd/>
          </a:ln>
        </p:spPr>
        <p:txBody>
          <a:bodyPr>
            <a:spAutoFit/>
          </a:bodyPr>
          <a:lstStyle/>
          <a:p>
            <a:r>
              <a:rPr lang="zh-CN" altLang="en-US" sz="2000" b="1">
                <a:ea typeface="楷体"/>
                <a:cs typeface="楷体"/>
              </a:rPr>
              <a:t>主办券商：</a:t>
            </a:r>
          </a:p>
        </p:txBody>
      </p:sp>
      <p:sp>
        <p:nvSpPr>
          <p:cNvPr id="8" name="Text Box 7"/>
          <p:cNvSpPr txBox="1">
            <a:spLocks noChangeArrowheads="1"/>
          </p:cNvSpPr>
          <p:nvPr/>
        </p:nvSpPr>
        <p:spPr bwMode="auto">
          <a:xfrm>
            <a:off x="4719638" y="5248275"/>
            <a:ext cx="2879725" cy="400050"/>
          </a:xfrm>
          <a:prstGeom prst="rect">
            <a:avLst/>
          </a:prstGeom>
          <a:noFill/>
          <a:ln>
            <a:noFill/>
          </a:ln>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defRPr/>
            </a:pPr>
            <a:r>
              <a:rPr lang="zh-CN" altLang="en-US" sz="2000" b="1" dirty="0" smtClean="0">
                <a:latin typeface="+mn-ea"/>
                <a:ea typeface="+mn-ea"/>
              </a:rPr>
              <a:t>财通证券股份有限公司</a:t>
            </a:r>
            <a:endParaRPr lang="zh-CN" altLang="en-US" sz="2000" b="1" dirty="0">
              <a:latin typeface="+mn-ea"/>
              <a:ea typeface="+mn-ea"/>
            </a:endParaRPr>
          </a:p>
        </p:txBody>
      </p:sp>
      <p:pic>
        <p:nvPicPr>
          <p:cNvPr id="14340" name="Picture 6"/>
          <p:cNvPicPr>
            <a:picLocks noChangeAspect="1" noChangeArrowheads="1"/>
          </p:cNvPicPr>
          <p:nvPr/>
        </p:nvPicPr>
        <p:blipFill>
          <a:blip r:embed="rId2"/>
          <a:srcRect/>
          <a:stretch>
            <a:fillRect/>
          </a:stretch>
        </p:blipFill>
        <p:spPr bwMode="auto">
          <a:xfrm>
            <a:off x="4356100" y="5245100"/>
            <a:ext cx="347663" cy="398463"/>
          </a:xfrm>
          <a:prstGeom prst="rect">
            <a:avLst/>
          </a:prstGeom>
          <a:noFill/>
          <a:ln w="9525">
            <a:noFill/>
            <a:miter lim="800000"/>
            <a:headEnd/>
            <a:tailEnd/>
          </a:ln>
        </p:spPr>
      </p:pic>
      <p:pic>
        <p:nvPicPr>
          <p:cNvPr id="14341" name="Picture 4"/>
          <p:cNvPicPr>
            <a:picLocks noChangeAspect="1" noChangeArrowheads="1"/>
          </p:cNvPicPr>
          <p:nvPr/>
        </p:nvPicPr>
        <p:blipFill>
          <a:blip r:embed="rId3"/>
          <a:srcRect/>
          <a:stretch>
            <a:fillRect/>
          </a:stretch>
        </p:blipFill>
        <p:spPr bwMode="auto">
          <a:xfrm>
            <a:off x="7431088" y="0"/>
            <a:ext cx="1150937" cy="404813"/>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7524750" y="476250"/>
            <a:ext cx="1152525" cy="484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026"/>
                                        </p:tgtEl>
                                      </p:cBhvr>
                                    </p:animEffect>
                                    <p:animScale>
                                      <p:cBhvr>
                                        <p:cTn id="7" dur="250" autoRev="1" fill="hold"/>
                                        <p:tgtEl>
                                          <p:spTgt spid="1026"/>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51"/>
          <p:cNvGrpSpPr>
            <a:grpSpLocks/>
          </p:cNvGrpSpPr>
          <p:nvPr/>
        </p:nvGrpSpPr>
        <p:grpSpPr bwMode="auto">
          <a:xfrm>
            <a:off x="19050" y="404813"/>
            <a:ext cx="2476500" cy="685800"/>
            <a:chOff x="1296" y="1824"/>
            <a:chExt cx="2976" cy="432"/>
          </a:xfrm>
        </p:grpSpPr>
        <p:sp>
          <p:nvSpPr>
            <p:cNvPr id="28" name="AutoShape 52"/>
            <p:cNvSpPr>
              <a:spLocks noChangeArrowheads="1"/>
            </p:cNvSpPr>
            <p:nvPr/>
          </p:nvSpPr>
          <p:spPr bwMode="gray">
            <a:xfrm>
              <a:off x="1536" y="1899"/>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lgn="ctr">
              <a:solidFill>
                <a:schemeClr val="bg1"/>
              </a:solidFill>
              <a:round/>
              <a:headEnd/>
              <a:tailEnd/>
            </a:ln>
            <a:effectLst/>
          </p:spPr>
          <p:txBody>
            <a:bodyPr wrap="none" anchor="ctr"/>
            <a:lstStyle/>
            <a:p>
              <a:pPr>
                <a:defRPr/>
              </a:pPr>
              <a:endParaRPr lang="zh-CN" altLang="en-US">
                <a:latin typeface="Arial" pitchFamily="34" charset="0"/>
                <a:ea typeface="宋体" pitchFamily="2" charset="-122"/>
              </a:endParaRPr>
            </a:p>
          </p:txBody>
        </p:sp>
        <p:sp>
          <p:nvSpPr>
            <p:cNvPr id="23590" name="AutoShape 53"/>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p:spPr>
          <p:txBody>
            <a:bodyPr wrap="none" anchor="ctr"/>
            <a:lstStyle/>
            <a:p>
              <a:endParaRPr lang="zh-CN" altLang="en-US"/>
            </a:p>
          </p:txBody>
        </p:sp>
        <p:sp>
          <p:nvSpPr>
            <p:cNvPr id="23591" name="Text Box 54"/>
            <p:cNvSpPr txBox="1">
              <a:spLocks noChangeArrowheads="1"/>
            </p:cNvSpPr>
            <p:nvPr/>
          </p:nvSpPr>
          <p:spPr bwMode="gray">
            <a:xfrm>
              <a:off x="1680" y="1934"/>
              <a:ext cx="2160" cy="233"/>
            </a:xfrm>
            <a:prstGeom prst="rect">
              <a:avLst/>
            </a:prstGeom>
            <a:noFill/>
            <a:ln w="9525">
              <a:noFill/>
              <a:miter lim="800000"/>
              <a:headEnd/>
              <a:tailEnd/>
            </a:ln>
          </p:spPr>
          <p:txBody>
            <a:bodyPr>
              <a:spAutoFit/>
            </a:bodyPr>
            <a:lstStyle/>
            <a:p>
              <a:pPr algn="ctr" eaLnBrk="0" hangingPunct="0"/>
              <a:r>
                <a:rPr lang="zh-CN" altLang="en-US">
                  <a:solidFill>
                    <a:srgbClr val="262626"/>
                  </a:solidFill>
                  <a:latin typeface="微软雅黑"/>
                  <a:ea typeface="微软雅黑"/>
                  <a:cs typeface="微软雅黑"/>
                  <a:sym typeface="微软雅黑"/>
                </a:rPr>
                <a:t>公司概况</a:t>
              </a:r>
              <a:endParaRPr lang="en-US" altLang="zh-CN" b="1">
                <a:solidFill>
                  <a:srgbClr val="000000"/>
                </a:solidFill>
              </a:endParaRPr>
            </a:p>
          </p:txBody>
        </p:sp>
        <p:sp>
          <p:nvSpPr>
            <p:cNvPr id="23592" name="Text Box 55"/>
            <p:cNvSpPr txBox="1">
              <a:spLocks noChangeArrowheads="1"/>
            </p:cNvSpPr>
            <p:nvPr/>
          </p:nvSpPr>
          <p:spPr bwMode="gray">
            <a:xfrm>
              <a:off x="1393" y="1886"/>
              <a:ext cx="223" cy="288"/>
            </a:xfrm>
            <a:prstGeom prst="rect">
              <a:avLst/>
            </a:prstGeom>
            <a:noFill/>
            <a:ln w="9525">
              <a:noFill/>
              <a:miter lim="800000"/>
              <a:headEnd/>
              <a:tailEnd/>
            </a:ln>
          </p:spPr>
          <p:txBody>
            <a:bodyPr wrap="none">
              <a:spAutoFit/>
            </a:bodyPr>
            <a:lstStyle/>
            <a:p>
              <a:pPr algn="ctr" eaLnBrk="0" hangingPunct="0"/>
              <a:r>
                <a:rPr lang="en-US" altLang="zh-CN" sz="2400">
                  <a:solidFill>
                    <a:schemeClr val="bg1"/>
                  </a:solidFill>
                </a:rPr>
                <a:t>2</a:t>
              </a:r>
            </a:p>
          </p:txBody>
        </p:sp>
      </p:grpSp>
      <p:sp>
        <p:nvSpPr>
          <p:cNvPr id="3" name="TextBox 2"/>
          <p:cNvSpPr txBox="1">
            <a:spLocks noChangeArrowheads="1"/>
          </p:cNvSpPr>
          <p:nvPr/>
        </p:nvSpPr>
        <p:spPr bwMode="auto">
          <a:xfrm>
            <a:off x="1238250" y="1508125"/>
            <a:ext cx="6911975" cy="646113"/>
          </a:xfrm>
          <a:prstGeom prst="rect">
            <a:avLst/>
          </a:prstGeom>
          <a:noFill/>
          <a:ln w="9525">
            <a:noFill/>
            <a:miter lim="800000"/>
            <a:headEnd/>
            <a:tailEnd/>
          </a:ln>
        </p:spPr>
        <p:txBody>
          <a:bodyPr>
            <a:spAutoFit/>
          </a:bodyPr>
          <a:lstStyle/>
          <a:p>
            <a:r>
              <a:rPr lang="zh-CN" altLang="zh-CN" b="1"/>
              <a:t>控股股东、实际控制人：段海英</a:t>
            </a:r>
          </a:p>
          <a:p>
            <a:endParaRPr lang="zh-CN" altLang="en-US" b="1"/>
          </a:p>
        </p:txBody>
      </p:sp>
      <p:sp>
        <p:nvSpPr>
          <p:cNvPr id="11" name="TextBox 10"/>
          <p:cNvSpPr txBox="1">
            <a:spLocks noChangeArrowheads="1"/>
          </p:cNvSpPr>
          <p:nvPr/>
        </p:nvSpPr>
        <p:spPr bwMode="auto">
          <a:xfrm>
            <a:off x="5697538" y="747713"/>
            <a:ext cx="1943100" cy="369887"/>
          </a:xfrm>
          <a:prstGeom prst="rect">
            <a:avLst/>
          </a:prstGeom>
          <a:noFill/>
          <a:ln w="9525">
            <a:noFill/>
            <a:miter lim="800000"/>
            <a:headEnd/>
            <a:tailEnd/>
          </a:ln>
        </p:spPr>
        <p:txBody>
          <a:bodyPr>
            <a:spAutoFit/>
          </a:bodyPr>
          <a:lstStyle/>
          <a:p>
            <a:r>
              <a:rPr lang="zh-CN" altLang="zh-CN" b="1"/>
              <a:t>股权结构图</a:t>
            </a:r>
            <a:endParaRPr lang="zh-CN" altLang="en-US"/>
          </a:p>
        </p:txBody>
      </p:sp>
      <p:sp>
        <p:nvSpPr>
          <p:cNvPr id="23556" name="TextBox 33"/>
          <p:cNvSpPr txBox="1">
            <a:spLocks noChangeArrowheads="1"/>
          </p:cNvSpPr>
          <p:nvPr/>
        </p:nvSpPr>
        <p:spPr bwMode="auto">
          <a:xfrm>
            <a:off x="3902075" y="4157663"/>
            <a:ext cx="1052513" cy="290512"/>
          </a:xfrm>
          <a:prstGeom prst="rect">
            <a:avLst/>
          </a:prstGeom>
          <a:noFill/>
          <a:ln w="9525">
            <a:noFill/>
            <a:miter lim="800000"/>
            <a:headEnd/>
            <a:tailEnd/>
          </a:ln>
        </p:spPr>
        <p:txBody>
          <a:bodyPr>
            <a:spAutoFit/>
          </a:bodyPr>
          <a:lstStyle/>
          <a:p>
            <a:endParaRPr lang="zh-CN" altLang="zh-CN" sz="1300"/>
          </a:p>
        </p:txBody>
      </p:sp>
      <p:sp>
        <p:nvSpPr>
          <p:cNvPr id="23557" name="TextBox 34"/>
          <p:cNvSpPr txBox="1">
            <a:spLocks noChangeArrowheads="1"/>
          </p:cNvSpPr>
          <p:nvPr/>
        </p:nvSpPr>
        <p:spPr bwMode="auto">
          <a:xfrm>
            <a:off x="5214938" y="4143375"/>
            <a:ext cx="1052512" cy="488950"/>
          </a:xfrm>
          <a:prstGeom prst="rect">
            <a:avLst/>
          </a:prstGeom>
          <a:noFill/>
          <a:ln w="9525">
            <a:noFill/>
            <a:miter lim="800000"/>
            <a:headEnd/>
            <a:tailEnd/>
          </a:ln>
        </p:spPr>
        <p:txBody>
          <a:bodyPr>
            <a:spAutoFit/>
          </a:bodyPr>
          <a:lstStyle/>
          <a:p>
            <a:endParaRPr lang="zh-CN" altLang="zh-CN" sz="1300"/>
          </a:p>
          <a:p>
            <a:endParaRPr lang="zh-CN" altLang="en-US" sz="1300"/>
          </a:p>
        </p:txBody>
      </p:sp>
      <p:pic>
        <p:nvPicPr>
          <p:cNvPr id="23558" name="Picture 2"/>
          <p:cNvPicPr>
            <a:picLocks noChangeAspect="1" noChangeArrowheads="1"/>
          </p:cNvPicPr>
          <p:nvPr/>
        </p:nvPicPr>
        <p:blipFill>
          <a:blip r:embed="rId2"/>
          <a:srcRect/>
          <a:stretch>
            <a:fillRect/>
          </a:stretch>
        </p:blipFill>
        <p:spPr bwMode="auto">
          <a:xfrm>
            <a:off x="7740650" y="496888"/>
            <a:ext cx="1152525" cy="484187"/>
          </a:xfrm>
          <a:prstGeom prst="rect">
            <a:avLst/>
          </a:prstGeom>
          <a:noFill/>
          <a:ln w="9525">
            <a:noFill/>
            <a:miter lim="800000"/>
            <a:headEnd/>
            <a:tailEnd/>
          </a:ln>
        </p:spPr>
      </p:pic>
      <p:grpSp>
        <p:nvGrpSpPr>
          <p:cNvPr id="12" name="组合 11"/>
          <p:cNvGrpSpPr>
            <a:grpSpLocks/>
          </p:cNvGrpSpPr>
          <p:nvPr/>
        </p:nvGrpSpPr>
        <p:grpSpPr bwMode="auto">
          <a:xfrm>
            <a:off x="539750" y="2349500"/>
            <a:ext cx="7632700" cy="3671888"/>
            <a:chOff x="539750" y="2349500"/>
            <a:chExt cx="7632700" cy="3671888"/>
          </a:xfrm>
        </p:grpSpPr>
        <p:sp>
          <p:nvSpPr>
            <p:cNvPr id="23572" name="AutoShape 27"/>
            <p:cNvSpPr>
              <a:spLocks noChangeArrowheads="1"/>
            </p:cNvSpPr>
            <p:nvPr/>
          </p:nvSpPr>
          <p:spPr bwMode="auto">
            <a:xfrm>
              <a:off x="828675" y="2349500"/>
              <a:ext cx="647700" cy="15113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zh-CN" altLang="en-US" sz="2400"/>
                <a:t>段</a:t>
              </a:r>
            </a:p>
            <a:p>
              <a:pPr algn="ctr"/>
              <a:r>
                <a:rPr lang="zh-CN" altLang="en-US" sz="2400"/>
                <a:t>海</a:t>
              </a:r>
            </a:p>
            <a:p>
              <a:pPr algn="ctr"/>
              <a:r>
                <a:rPr lang="zh-CN" altLang="en-US" sz="2400"/>
                <a:t>英</a:t>
              </a:r>
            </a:p>
          </p:txBody>
        </p:sp>
        <p:sp>
          <p:nvSpPr>
            <p:cNvPr id="23573" name="AutoShape 28"/>
            <p:cNvSpPr>
              <a:spLocks noChangeArrowheads="1"/>
            </p:cNvSpPr>
            <p:nvPr/>
          </p:nvSpPr>
          <p:spPr bwMode="auto">
            <a:xfrm>
              <a:off x="4068763" y="2349500"/>
              <a:ext cx="647700" cy="15113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zh-CN" altLang="en-US" sz="2400"/>
                <a:t>赵</a:t>
              </a:r>
            </a:p>
            <a:p>
              <a:pPr algn="ctr"/>
              <a:r>
                <a:rPr lang="zh-CN" altLang="en-US" sz="2400"/>
                <a:t>永</a:t>
              </a:r>
            </a:p>
            <a:p>
              <a:pPr algn="ctr"/>
              <a:r>
                <a:rPr lang="zh-CN" altLang="en-US" sz="2400"/>
                <a:t>安</a:t>
              </a:r>
            </a:p>
          </p:txBody>
        </p:sp>
        <p:sp>
          <p:nvSpPr>
            <p:cNvPr id="23574" name="AutoShape 29"/>
            <p:cNvSpPr>
              <a:spLocks noChangeArrowheads="1"/>
            </p:cNvSpPr>
            <p:nvPr/>
          </p:nvSpPr>
          <p:spPr bwMode="auto">
            <a:xfrm>
              <a:off x="1908175" y="2349500"/>
              <a:ext cx="647700" cy="15113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zh-CN" altLang="en-US" sz="2400"/>
                <a:t>陈</a:t>
              </a:r>
            </a:p>
            <a:p>
              <a:pPr algn="ctr"/>
              <a:r>
                <a:rPr lang="zh-CN" altLang="en-US" sz="2400"/>
                <a:t>洪</a:t>
              </a:r>
            </a:p>
            <a:p>
              <a:pPr algn="ctr"/>
              <a:r>
                <a:rPr lang="zh-CN" altLang="en-US" sz="2400"/>
                <a:t>涛</a:t>
              </a:r>
            </a:p>
          </p:txBody>
        </p:sp>
        <p:sp>
          <p:nvSpPr>
            <p:cNvPr id="23575" name="AutoShape 30"/>
            <p:cNvSpPr>
              <a:spLocks noChangeArrowheads="1"/>
            </p:cNvSpPr>
            <p:nvPr/>
          </p:nvSpPr>
          <p:spPr bwMode="auto">
            <a:xfrm>
              <a:off x="2987675" y="2349500"/>
              <a:ext cx="647700" cy="15113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zh-CN" altLang="en-US" sz="2400"/>
                <a:t>高</a:t>
              </a:r>
            </a:p>
            <a:p>
              <a:pPr algn="ctr"/>
              <a:r>
                <a:rPr lang="zh-CN" altLang="en-US" sz="2400"/>
                <a:t>连</a:t>
              </a:r>
            </a:p>
            <a:p>
              <a:pPr algn="ctr"/>
              <a:r>
                <a:rPr lang="zh-CN" altLang="en-US" sz="2400"/>
                <a:t>芝</a:t>
              </a:r>
            </a:p>
          </p:txBody>
        </p:sp>
        <p:sp>
          <p:nvSpPr>
            <p:cNvPr id="23576" name="AutoShape 31"/>
            <p:cNvSpPr>
              <a:spLocks noChangeArrowheads="1"/>
            </p:cNvSpPr>
            <p:nvPr/>
          </p:nvSpPr>
          <p:spPr bwMode="auto">
            <a:xfrm>
              <a:off x="5148263" y="2349500"/>
              <a:ext cx="647700" cy="15113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zh-CN" altLang="en-US" sz="2400"/>
                <a:t>阎</a:t>
              </a:r>
            </a:p>
            <a:p>
              <a:pPr algn="ctr"/>
              <a:r>
                <a:rPr lang="zh-CN" altLang="en-US" sz="2400"/>
                <a:t>国</a:t>
              </a:r>
            </a:p>
            <a:p>
              <a:pPr algn="ctr"/>
              <a:r>
                <a:rPr lang="zh-CN" altLang="en-US" sz="2400"/>
                <a:t>强</a:t>
              </a:r>
            </a:p>
          </p:txBody>
        </p:sp>
        <p:sp>
          <p:nvSpPr>
            <p:cNvPr id="23577" name="AutoShape 32"/>
            <p:cNvSpPr>
              <a:spLocks noChangeArrowheads="1"/>
            </p:cNvSpPr>
            <p:nvPr/>
          </p:nvSpPr>
          <p:spPr bwMode="auto">
            <a:xfrm>
              <a:off x="6229350" y="2349500"/>
              <a:ext cx="647700" cy="1511300"/>
            </a:xfrm>
            <a:prstGeom prst="roundRect">
              <a:avLst>
                <a:gd name="adj" fmla="val 16667"/>
              </a:avLst>
            </a:prstGeom>
            <a:solidFill>
              <a:schemeClr val="accent1"/>
            </a:solidFill>
            <a:ln w="9525">
              <a:solidFill>
                <a:schemeClr val="tx1"/>
              </a:solidFill>
              <a:round/>
              <a:headEnd/>
              <a:tailEnd/>
            </a:ln>
          </p:spPr>
          <p:txBody>
            <a:bodyPr wrap="none" anchor="ctr"/>
            <a:lstStyle/>
            <a:p>
              <a:pPr algn="ctr"/>
              <a:endParaRPr lang="zh-CN" altLang="en-US"/>
            </a:p>
            <a:p>
              <a:pPr algn="ctr"/>
              <a:r>
                <a:rPr lang="zh-CN" altLang="en-US" sz="2400"/>
                <a:t>姚</a:t>
              </a:r>
            </a:p>
            <a:p>
              <a:pPr algn="ctr"/>
              <a:r>
                <a:rPr lang="zh-CN" altLang="en-US" sz="2400"/>
                <a:t>福</a:t>
              </a:r>
            </a:p>
            <a:p>
              <a:pPr algn="ctr"/>
              <a:r>
                <a:rPr lang="zh-CN" altLang="en-US" sz="2400"/>
                <a:t>洪</a:t>
              </a:r>
            </a:p>
            <a:p>
              <a:pPr algn="ctr"/>
              <a:endParaRPr lang="zh-CN" altLang="en-US" sz="2400"/>
            </a:p>
          </p:txBody>
        </p:sp>
        <p:sp>
          <p:nvSpPr>
            <p:cNvPr id="23578" name="AutoShape 33"/>
            <p:cNvSpPr>
              <a:spLocks noChangeArrowheads="1"/>
            </p:cNvSpPr>
            <p:nvPr/>
          </p:nvSpPr>
          <p:spPr bwMode="auto">
            <a:xfrm>
              <a:off x="7308850" y="2349500"/>
              <a:ext cx="647700" cy="15113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zh-CN" altLang="en-US" sz="2400"/>
                <a:t>做</a:t>
              </a:r>
              <a:endParaRPr lang="en-US" altLang="zh-CN" sz="2400"/>
            </a:p>
            <a:p>
              <a:pPr algn="ctr"/>
              <a:r>
                <a:rPr lang="zh-CN" altLang="en-US" sz="2400"/>
                <a:t>市</a:t>
              </a:r>
              <a:endParaRPr lang="en-US" altLang="zh-CN" sz="2400"/>
            </a:p>
            <a:p>
              <a:pPr algn="ctr"/>
              <a:r>
                <a:rPr lang="zh-CN" altLang="en-US" sz="2400"/>
                <a:t>商</a:t>
              </a:r>
            </a:p>
          </p:txBody>
        </p:sp>
        <p:sp>
          <p:nvSpPr>
            <p:cNvPr id="23579" name="AutoShape 34"/>
            <p:cNvSpPr>
              <a:spLocks noChangeArrowheads="1"/>
            </p:cNvSpPr>
            <p:nvPr/>
          </p:nvSpPr>
          <p:spPr bwMode="auto">
            <a:xfrm>
              <a:off x="539750" y="5229225"/>
              <a:ext cx="7632700" cy="792163"/>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zh-CN" altLang="en-US" sz="2400"/>
                <a:t>宁夏润龙包装新材料股份有限公司</a:t>
              </a:r>
            </a:p>
          </p:txBody>
        </p:sp>
        <p:sp>
          <p:nvSpPr>
            <p:cNvPr id="23580" name="Line 35"/>
            <p:cNvSpPr>
              <a:spLocks noChangeShapeType="1"/>
            </p:cNvSpPr>
            <p:nvPr/>
          </p:nvSpPr>
          <p:spPr bwMode="auto">
            <a:xfrm>
              <a:off x="4427538" y="4652963"/>
              <a:ext cx="0" cy="576262"/>
            </a:xfrm>
            <a:prstGeom prst="line">
              <a:avLst/>
            </a:prstGeom>
            <a:noFill/>
            <a:ln w="9525">
              <a:solidFill>
                <a:schemeClr val="tx1"/>
              </a:solidFill>
              <a:round/>
              <a:headEnd/>
              <a:tailEnd type="triangle" w="med" len="med"/>
            </a:ln>
          </p:spPr>
          <p:txBody>
            <a:bodyPr/>
            <a:lstStyle/>
            <a:p>
              <a:endParaRPr lang="zh-CN" altLang="en-US"/>
            </a:p>
          </p:txBody>
        </p:sp>
        <p:sp>
          <p:nvSpPr>
            <p:cNvPr id="23581" name="Line 36"/>
            <p:cNvSpPr>
              <a:spLocks noChangeShapeType="1"/>
            </p:cNvSpPr>
            <p:nvPr/>
          </p:nvSpPr>
          <p:spPr bwMode="auto">
            <a:xfrm>
              <a:off x="1116013" y="4652963"/>
              <a:ext cx="6551612" cy="0"/>
            </a:xfrm>
            <a:prstGeom prst="line">
              <a:avLst/>
            </a:prstGeom>
            <a:noFill/>
            <a:ln w="9525">
              <a:solidFill>
                <a:schemeClr val="tx1"/>
              </a:solidFill>
              <a:round/>
              <a:headEnd/>
              <a:tailEnd/>
            </a:ln>
          </p:spPr>
          <p:txBody>
            <a:bodyPr/>
            <a:lstStyle/>
            <a:p>
              <a:endParaRPr lang="zh-CN" altLang="en-US"/>
            </a:p>
          </p:txBody>
        </p:sp>
        <p:sp>
          <p:nvSpPr>
            <p:cNvPr id="23582" name="Line 37"/>
            <p:cNvSpPr>
              <a:spLocks noChangeShapeType="1"/>
            </p:cNvSpPr>
            <p:nvPr/>
          </p:nvSpPr>
          <p:spPr bwMode="auto">
            <a:xfrm>
              <a:off x="1116013" y="3860800"/>
              <a:ext cx="0" cy="792163"/>
            </a:xfrm>
            <a:prstGeom prst="line">
              <a:avLst/>
            </a:prstGeom>
            <a:noFill/>
            <a:ln w="9525">
              <a:solidFill>
                <a:schemeClr val="tx1"/>
              </a:solidFill>
              <a:round/>
              <a:headEnd/>
              <a:tailEnd/>
            </a:ln>
          </p:spPr>
          <p:txBody>
            <a:bodyPr/>
            <a:lstStyle/>
            <a:p>
              <a:endParaRPr lang="zh-CN" altLang="en-US"/>
            </a:p>
          </p:txBody>
        </p:sp>
        <p:sp>
          <p:nvSpPr>
            <p:cNvPr id="23583" name="Line 38"/>
            <p:cNvSpPr>
              <a:spLocks noChangeShapeType="1"/>
            </p:cNvSpPr>
            <p:nvPr/>
          </p:nvSpPr>
          <p:spPr bwMode="auto">
            <a:xfrm>
              <a:off x="7667625" y="3860800"/>
              <a:ext cx="0" cy="792163"/>
            </a:xfrm>
            <a:prstGeom prst="line">
              <a:avLst/>
            </a:prstGeom>
            <a:noFill/>
            <a:ln w="9525">
              <a:solidFill>
                <a:schemeClr val="tx1"/>
              </a:solidFill>
              <a:round/>
              <a:headEnd/>
              <a:tailEnd/>
            </a:ln>
          </p:spPr>
          <p:txBody>
            <a:bodyPr/>
            <a:lstStyle/>
            <a:p>
              <a:endParaRPr lang="zh-CN" altLang="en-US"/>
            </a:p>
          </p:txBody>
        </p:sp>
        <p:sp>
          <p:nvSpPr>
            <p:cNvPr id="23584" name="Line 40"/>
            <p:cNvSpPr>
              <a:spLocks noChangeShapeType="1"/>
            </p:cNvSpPr>
            <p:nvPr/>
          </p:nvSpPr>
          <p:spPr bwMode="auto">
            <a:xfrm>
              <a:off x="2195513" y="3860800"/>
              <a:ext cx="0" cy="792163"/>
            </a:xfrm>
            <a:prstGeom prst="line">
              <a:avLst/>
            </a:prstGeom>
            <a:noFill/>
            <a:ln w="9525">
              <a:solidFill>
                <a:schemeClr val="tx1"/>
              </a:solidFill>
              <a:round/>
              <a:headEnd/>
              <a:tailEnd/>
            </a:ln>
          </p:spPr>
          <p:txBody>
            <a:bodyPr/>
            <a:lstStyle/>
            <a:p>
              <a:endParaRPr lang="zh-CN" altLang="en-US"/>
            </a:p>
          </p:txBody>
        </p:sp>
        <p:sp>
          <p:nvSpPr>
            <p:cNvPr id="23585" name="Line 41"/>
            <p:cNvSpPr>
              <a:spLocks noChangeShapeType="1"/>
            </p:cNvSpPr>
            <p:nvPr/>
          </p:nvSpPr>
          <p:spPr bwMode="auto">
            <a:xfrm>
              <a:off x="3276600" y="3860800"/>
              <a:ext cx="0" cy="792163"/>
            </a:xfrm>
            <a:prstGeom prst="line">
              <a:avLst/>
            </a:prstGeom>
            <a:noFill/>
            <a:ln w="9525">
              <a:solidFill>
                <a:schemeClr val="tx1"/>
              </a:solidFill>
              <a:round/>
              <a:headEnd/>
              <a:tailEnd/>
            </a:ln>
          </p:spPr>
          <p:txBody>
            <a:bodyPr/>
            <a:lstStyle/>
            <a:p>
              <a:endParaRPr lang="zh-CN" altLang="en-US"/>
            </a:p>
          </p:txBody>
        </p:sp>
        <p:sp>
          <p:nvSpPr>
            <p:cNvPr id="23586" name="Line 42"/>
            <p:cNvSpPr>
              <a:spLocks noChangeShapeType="1"/>
            </p:cNvSpPr>
            <p:nvPr/>
          </p:nvSpPr>
          <p:spPr bwMode="auto">
            <a:xfrm>
              <a:off x="4427538" y="3860800"/>
              <a:ext cx="0" cy="792163"/>
            </a:xfrm>
            <a:prstGeom prst="line">
              <a:avLst/>
            </a:prstGeom>
            <a:noFill/>
            <a:ln w="9525">
              <a:solidFill>
                <a:schemeClr val="tx1"/>
              </a:solidFill>
              <a:round/>
              <a:headEnd/>
              <a:tailEnd/>
            </a:ln>
          </p:spPr>
          <p:txBody>
            <a:bodyPr/>
            <a:lstStyle/>
            <a:p>
              <a:endParaRPr lang="zh-CN" altLang="en-US"/>
            </a:p>
          </p:txBody>
        </p:sp>
        <p:sp>
          <p:nvSpPr>
            <p:cNvPr id="23587" name="Line 43"/>
            <p:cNvSpPr>
              <a:spLocks noChangeShapeType="1"/>
            </p:cNvSpPr>
            <p:nvPr/>
          </p:nvSpPr>
          <p:spPr bwMode="auto">
            <a:xfrm>
              <a:off x="5508625" y="3860800"/>
              <a:ext cx="0" cy="792163"/>
            </a:xfrm>
            <a:prstGeom prst="line">
              <a:avLst/>
            </a:prstGeom>
            <a:noFill/>
            <a:ln w="9525">
              <a:solidFill>
                <a:schemeClr val="tx1"/>
              </a:solidFill>
              <a:round/>
              <a:headEnd/>
              <a:tailEnd/>
            </a:ln>
          </p:spPr>
          <p:txBody>
            <a:bodyPr/>
            <a:lstStyle/>
            <a:p>
              <a:endParaRPr lang="zh-CN" altLang="en-US"/>
            </a:p>
          </p:txBody>
        </p:sp>
        <p:sp>
          <p:nvSpPr>
            <p:cNvPr id="23588" name="Line 44"/>
            <p:cNvSpPr>
              <a:spLocks noChangeShapeType="1"/>
            </p:cNvSpPr>
            <p:nvPr/>
          </p:nvSpPr>
          <p:spPr bwMode="auto">
            <a:xfrm>
              <a:off x="6516688" y="3860800"/>
              <a:ext cx="0" cy="792163"/>
            </a:xfrm>
            <a:prstGeom prst="line">
              <a:avLst/>
            </a:prstGeom>
            <a:noFill/>
            <a:ln w="9525">
              <a:solidFill>
                <a:schemeClr val="tx1"/>
              </a:solidFill>
              <a:round/>
              <a:headEnd/>
              <a:tailEnd/>
            </a:ln>
          </p:spPr>
          <p:txBody>
            <a:bodyPr/>
            <a:lstStyle/>
            <a:p>
              <a:endParaRPr lang="zh-CN" altLang="en-US"/>
            </a:p>
          </p:txBody>
        </p:sp>
      </p:grpSp>
      <p:sp>
        <p:nvSpPr>
          <p:cNvPr id="23560" name="TextBox 33"/>
          <p:cNvSpPr txBox="1">
            <a:spLocks noChangeArrowheads="1"/>
          </p:cNvSpPr>
          <p:nvPr/>
        </p:nvSpPr>
        <p:spPr bwMode="auto">
          <a:xfrm>
            <a:off x="5991225" y="4157663"/>
            <a:ext cx="1052513" cy="488950"/>
          </a:xfrm>
          <a:prstGeom prst="rect">
            <a:avLst/>
          </a:prstGeom>
          <a:noFill/>
          <a:ln w="9525">
            <a:noFill/>
            <a:miter lim="800000"/>
            <a:headEnd/>
            <a:tailEnd/>
          </a:ln>
        </p:spPr>
        <p:txBody>
          <a:bodyPr>
            <a:spAutoFit/>
          </a:bodyPr>
          <a:lstStyle/>
          <a:p>
            <a:endParaRPr lang="zh-CN" altLang="zh-CN" sz="1300"/>
          </a:p>
          <a:p>
            <a:endParaRPr lang="zh-CN" altLang="en-US" sz="1300"/>
          </a:p>
        </p:txBody>
      </p:sp>
      <p:sp>
        <p:nvSpPr>
          <p:cNvPr id="23561" name="TextBox 34"/>
          <p:cNvSpPr txBox="1">
            <a:spLocks noChangeArrowheads="1"/>
          </p:cNvSpPr>
          <p:nvPr/>
        </p:nvSpPr>
        <p:spPr bwMode="auto">
          <a:xfrm>
            <a:off x="7327900" y="4181475"/>
            <a:ext cx="1052513" cy="488950"/>
          </a:xfrm>
          <a:prstGeom prst="rect">
            <a:avLst/>
          </a:prstGeom>
          <a:noFill/>
          <a:ln w="9525">
            <a:noFill/>
            <a:miter lim="800000"/>
            <a:headEnd/>
            <a:tailEnd/>
          </a:ln>
        </p:spPr>
        <p:txBody>
          <a:bodyPr>
            <a:spAutoFit/>
          </a:bodyPr>
          <a:lstStyle/>
          <a:p>
            <a:endParaRPr lang="zh-CN" altLang="zh-CN" sz="1300"/>
          </a:p>
          <a:p>
            <a:endParaRPr lang="zh-CN" altLang="en-US" sz="1300"/>
          </a:p>
        </p:txBody>
      </p:sp>
      <p:sp>
        <p:nvSpPr>
          <p:cNvPr id="23562" name="TextBox 32"/>
          <p:cNvSpPr txBox="1">
            <a:spLocks noChangeArrowheads="1"/>
          </p:cNvSpPr>
          <p:nvPr/>
        </p:nvSpPr>
        <p:spPr bwMode="auto">
          <a:xfrm>
            <a:off x="6865938" y="4157663"/>
            <a:ext cx="1052512" cy="290512"/>
          </a:xfrm>
          <a:prstGeom prst="rect">
            <a:avLst/>
          </a:prstGeom>
          <a:noFill/>
          <a:ln w="9525">
            <a:noFill/>
            <a:miter lim="800000"/>
            <a:headEnd/>
            <a:tailEnd/>
          </a:ln>
        </p:spPr>
        <p:txBody>
          <a:bodyPr>
            <a:spAutoFit/>
          </a:bodyPr>
          <a:lstStyle/>
          <a:p>
            <a:endParaRPr lang="zh-CN" altLang="zh-CN" sz="1300"/>
          </a:p>
        </p:txBody>
      </p:sp>
      <p:sp>
        <p:nvSpPr>
          <p:cNvPr id="23563" name="TextBox 34"/>
          <p:cNvSpPr txBox="1">
            <a:spLocks noChangeArrowheads="1"/>
          </p:cNvSpPr>
          <p:nvPr/>
        </p:nvSpPr>
        <p:spPr bwMode="auto">
          <a:xfrm>
            <a:off x="11791950" y="4181475"/>
            <a:ext cx="1052513" cy="488950"/>
          </a:xfrm>
          <a:prstGeom prst="rect">
            <a:avLst/>
          </a:prstGeom>
          <a:noFill/>
          <a:ln w="9525">
            <a:noFill/>
            <a:miter lim="800000"/>
            <a:headEnd/>
            <a:tailEnd/>
          </a:ln>
        </p:spPr>
        <p:txBody>
          <a:bodyPr>
            <a:spAutoFit/>
          </a:bodyPr>
          <a:lstStyle/>
          <a:p>
            <a:endParaRPr lang="zh-CN" altLang="zh-CN" sz="1300"/>
          </a:p>
          <a:p>
            <a:endParaRPr lang="zh-CN" altLang="en-US" sz="1300"/>
          </a:p>
        </p:txBody>
      </p:sp>
      <p:grpSp>
        <p:nvGrpSpPr>
          <p:cNvPr id="10" name="组合 9"/>
          <p:cNvGrpSpPr>
            <a:grpSpLocks/>
          </p:cNvGrpSpPr>
          <p:nvPr/>
        </p:nvGrpSpPr>
        <p:grpSpPr bwMode="auto">
          <a:xfrm>
            <a:off x="1169988" y="4122738"/>
            <a:ext cx="7519987" cy="509587"/>
            <a:chOff x="1169843" y="4123115"/>
            <a:chExt cx="7520468" cy="509216"/>
          </a:xfrm>
        </p:grpSpPr>
        <p:sp>
          <p:nvSpPr>
            <p:cNvPr id="23565" name="TextBox 31"/>
            <p:cNvSpPr txBox="1">
              <a:spLocks noChangeArrowheads="1"/>
            </p:cNvSpPr>
            <p:nvPr/>
          </p:nvSpPr>
          <p:spPr bwMode="auto">
            <a:xfrm>
              <a:off x="7637799" y="4132492"/>
              <a:ext cx="1052512" cy="488950"/>
            </a:xfrm>
            <a:prstGeom prst="rect">
              <a:avLst/>
            </a:prstGeom>
            <a:noFill/>
            <a:ln w="9525">
              <a:noFill/>
              <a:miter lim="800000"/>
              <a:headEnd/>
              <a:tailEnd/>
            </a:ln>
          </p:spPr>
          <p:txBody>
            <a:bodyPr>
              <a:spAutoFit/>
            </a:bodyPr>
            <a:lstStyle/>
            <a:p>
              <a:endParaRPr lang="zh-CN" altLang="zh-CN" sz="1300"/>
            </a:p>
            <a:p>
              <a:r>
                <a:rPr lang="en-US" altLang="zh-CN" sz="1300"/>
                <a:t>2.42%</a:t>
              </a:r>
            </a:p>
          </p:txBody>
        </p:sp>
        <p:sp>
          <p:nvSpPr>
            <p:cNvPr id="23566" name="TextBox 31"/>
            <p:cNvSpPr txBox="1">
              <a:spLocks noChangeArrowheads="1"/>
            </p:cNvSpPr>
            <p:nvPr/>
          </p:nvSpPr>
          <p:spPr bwMode="auto">
            <a:xfrm>
              <a:off x="1169843" y="4123116"/>
              <a:ext cx="1052512" cy="488950"/>
            </a:xfrm>
            <a:prstGeom prst="rect">
              <a:avLst/>
            </a:prstGeom>
            <a:noFill/>
            <a:ln w="9525">
              <a:noFill/>
              <a:miter lim="800000"/>
              <a:headEnd/>
              <a:tailEnd/>
            </a:ln>
          </p:spPr>
          <p:txBody>
            <a:bodyPr>
              <a:spAutoFit/>
            </a:bodyPr>
            <a:lstStyle/>
            <a:p>
              <a:endParaRPr lang="zh-CN" altLang="zh-CN" sz="1300"/>
            </a:p>
            <a:p>
              <a:r>
                <a:rPr lang="en-US" altLang="zh-CN" sz="1300"/>
                <a:t>83.33%</a:t>
              </a:r>
            </a:p>
          </p:txBody>
        </p:sp>
        <p:sp>
          <p:nvSpPr>
            <p:cNvPr id="23567" name="TextBox 32"/>
            <p:cNvSpPr txBox="1">
              <a:spLocks noChangeArrowheads="1"/>
            </p:cNvSpPr>
            <p:nvPr/>
          </p:nvSpPr>
          <p:spPr bwMode="auto">
            <a:xfrm>
              <a:off x="2259013" y="4123115"/>
              <a:ext cx="1052512" cy="488951"/>
            </a:xfrm>
            <a:prstGeom prst="rect">
              <a:avLst/>
            </a:prstGeom>
            <a:noFill/>
            <a:ln w="9525">
              <a:noFill/>
              <a:miter lim="800000"/>
              <a:headEnd/>
              <a:tailEnd/>
            </a:ln>
          </p:spPr>
          <p:txBody>
            <a:bodyPr>
              <a:spAutoFit/>
            </a:bodyPr>
            <a:lstStyle/>
            <a:p>
              <a:endParaRPr lang="zh-CN" altLang="zh-CN" sz="1300"/>
            </a:p>
            <a:p>
              <a:r>
                <a:rPr lang="en-US" altLang="zh-CN" sz="1300"/>
                <a:t>2.73%</a:t>
              </a:r>
            </a:p>
          </p:txBody>
        </p:sp>
        <p:sp>
          <p:nvSpPr>
            <p:cNvPr id="23568" name="TextBox 31"/>
            <p:cNvSpPr txBox="1">
              <a:spLocks noChangeArrowheads="1"/>
            </p:cNvSpPr>
            <p:nvPr/>
          </p:nvSpPr>
          <p:spPr bwMode="auto">
            <a:xfrm>
              <a:off x="3258993" y="4123116"/>
              <a:ext cx="1052512" cy="488950"/>
            </a:xfrm>
            <a:prstGeom prst="rect">
              <a:avLst/>
            </a:prstGeom>
            <a:noFill/>
            <a:ln w="9525">
              <a:noFill/>
              <a:miter lim="800000"/>
              <a:headEnd/>
              <a:tailEnd/>
            </a:ln>
          </p:spPr>
          <p:txBody>
            <a:bodyPr>
              <a:spAutoFit/>
            </a:bodyPr>
            <a:lstStyle/>
            <a:p>
              <a:endParaRPr lang="zh-CN" altLang="zh-CN" sz="1300"/>
            </a:p>
            <a:p>
              <a:r>
                <a:rPr lang="en-US" altLang="zh-CN" sz="1300"/>
                <a:t>4.85%</a:t>
              </a:r>
            </a:p>
          </p:txBody>
        </p:sp>
        <p:sp>
          <p:nvSpPr>
            <p:cNvPr id="23569" name="TextBox 32"/>
            <p:cNvSpPr txBox="1">
              <a:spLocks noChangeArrowheads="1"/>
            </p:cNvSpPr>
            <p:nvPr/>
          </p:nvSpPr>
          <p:spPr bwMode="auto">
            <a:xfrm>
              <a:off x="4572000" y="4143380"/>
              <a:ext cx="1052512" cy="488951"/>
            </a:xfrm>
            <a:prstGeom prst="rect">
              <a:avLst/>
            </a:prstGeom>
            <a:noFill/>
            <a:ln w="9525">
              <a:noFill/>
              <a:miter lim="800000"/>
              <a:headEnd/>
              <a:tailEnd/>
            </a:ln>
          </p:spPr>
          <p:txBody>
            <a:bodyPr>
              <a:spAutoFit/>
            </a:bodyPr>
            <a:lstStyle/>
            <a:p>
              <a:endParaRPr lang="zh-CN" altLang="zh-CN" sz="1300"/>
            </a:p>
            <a:p>
              <a:r>
                <a:rPr lang="en-US" altLang="zh-CN" sz="1300"/>
                <a:t>2.42%</a:t>
              </a:r>
            </a:p>
          </p:txBody>
        </p:sp>
        <p:sp>
          <p:nvSpPr>
            <p:cNvPr id="23570" name="TextBox 31"/>
            <p:cNvSpPr txBox="1">
              <a:spLocks noChangeArrowheads="1"/>
            </p:cNvSpPr>
            <p:nvPr/>
          </p:nvSpPr>
          <p:spPr bwMode="auto">
            <a:xfrm>
              <a:off x="5562456" y="4123116"/>
              <a:ext cx="1052512" cy="488950"/>
            </a:xfrm>
            <a:prstGeom prst="rect">
              <a:avLst/>
            </a:prstGeom>
            <a:noFill/>
            <a:ln w="9525">
              <a:noFill/>
              <a:miter lim="800000"/>
              <a:headEnd/>
              <a:tailEnd/>
            </a:ln>
          </p:spPr>
          <p:txBody>
            <a:bodyPr>
              <a:spAutoFit/>
            </a:bodyPr>
            <a:lstStyle/>
            <a:p>
              <a:endParaRPr lang="zh-CN" altLang="zh-CN" sz="1300"/>
            </a:p>
            <a:p>
              <a:r>
                <a:rPr lang="en-US" altLang="zh-CN" sz="1300"/>
                <a:t>3.03%</a:t>
              </a:r>
            </a:p>
          </p:txBody>
        </p:sp>
        <p:sp>
          <p:nvSpPr>
            <p:cNvPr id="23571" name="TextBox 31"/>
            <p:cNvSpPr txBox="1">
              <a:spLocks noChangeArrowheads="1"/>
            </p:cNvSpPr>
            <p:nvPr/>
          </p:nvSpPr>
          <p:spPr bwMode="auto">
            <a:xfrm>
              <a:off x="6481476" y="4123116"/>
              <a:ext cx="1052512" cy="488950"/>
            </a:xfrm>
            <a:prstGeom prst="rect">
              <a:avLst/>
            </a:prstGeom>
            <a:noFill/>
            <a:ln w="9525">
              <a:noFill/>
              <a:miter lim="800000"/>
              <a:headEnd/>
              <a:tailEnd/>
            </a:ln>
          </p:spPr>
          <p:txBody>
            <a:bodyPr>
              <a:spAutoFit/>
            </a:bodyPr>
            <a:lstStyle/>
            <a:p>
              <a:endParaRPr lang="zh-CN" altLang="zh-CN" sz="1300"/>
            </a:p>
            <a:p>
              <a:r>
                <a:rPr lang="en-US" altLang="zh-CN" sz="1300"/>
                <a:t>1.21%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downLeft)">
                                      <p:cBhvr>
                                        <p:cTn id="7" dur="500"/>
                                        <p:tgtEl>
                                          <p:spTgt spid="2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2" presetClass="entr" presetSubtype="4" fill="hold" grpId="1"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4"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6" presetClass="emph" presetSubtype="0" fill="hold" grpId="0" nodeType="afterEffect">
                                  <p:stCondLst>
                                    <p:cond delay="0"/>
                                  </p:stCondLst>
                                  <p:childTnLst>
                                    <p:animEffect transition="out" filter="fade">
                                      <p:cBhvr>
                                        <p:cTn id="30" dur="500" tmFilter="0, 0; .2, .5; .8, .5; 1, 0"/>
                                        <p:tgtEl>
                                          <p:spTgt spid="3"/>
                                        </p:tgtEl>
                                      </p:cBhvr>
                                    </p:animEffect>
                                    <p:animScale>
                                      <p:cBhvr>
                                        <p:cTn id="31"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51"/>
          <p:cNvGrpSpPr>
            <a:grpSpLocks/>
          </p:cNvGrpSpPr>
          <p:nvPr/>
        </p:nvGrpSpPr>
        <p:grpSpPr bwMode="auto">
          <a:xfrm>
            <a:off x="19050" y="404813"/>
            <a:ext cx="2476500" cy="685800"/>
            <a:chOff x="1296" y="1824"/>
            <a:chExt cx="2976" cy="432"/>
          </a:xfrm>
        </p:grpSpPr>
        <p:sp>
          <p:nvSpPr>
            <p:cNvPr id="28" name="AutoShape 52"/>
            <p:cNvSpPr>
              <a:spLocks noChangeArrowheads="1"/>
            </p:cNvSpPr>
            <p:nvPr/>
          </p:nvSpPr>
          <p:spPr bwMode="gray">
            <a:xfrm>
              <a:off x="1536" y="1899"/>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lgn="ctr">
              <a:solidFill>
                <a:schemeClr val="bg1"/>
              </a:solidFill>
              <a:round/>
              <a:headEnd/>
              <a:tailEnd/>
            </a:ln>
            <a:effectLst/>
          </p:spPr>
          <p:txBody>
            <a:bodyPr wrap="none" anchor="ctr"/>
            <a:lstStyle/>
            <a:p>
              <a:pPr>
                <a:defRPr/>
              </a:pPr>
              <a:endParaRPr lang="zh-CN" altLang="en-US">
                <a:latin typeface="Arial" pitchFamily="34" charset="0"/>
                <a:ea typeface="宋体" pitchFamily="2" charset="-122"/>
              </a:endParaRPr>
            </a:p>
          </p:txBody>
        </p:sp>
        <p:sp>
          <p:nvSpPr>
            <p:cNvPr id="24606" name="AutoShape 53"/>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p:spPr>
          <p:txBody>
            <a:bodyPr wrap="none" anchor="ctr"/>
            <a:lstStyle/>
            <a:p>
              <a:endParaRPr lang="zh-CN" altLang="en-US"/>
            </a:p>
          </p:txBody>
        </p:sp>
        <p:sp>
          <p:nvSpPr>
            <p:cNvPr id="24607" name="Text Box 54"/>
            <p:cNvSpPr txBox="1">
              <a:spLocks noChangeArrowheads="1"/>
            </p:cNvSpPr>
            <p:nvPr/>
          </p:nvSpPr>
          <p:spPr bwMode="gray">
            <a:xfrm>
              <a:off x="1680" y="1934"/>
              <a:ext cx="2160" cy="233"/>
            </a:xfrm>
            <a:prstGeom prst="rect">
              <a:avLst/>
            </a:prstGeom>
            <a:noFill/>
            <a:ln w="9525">
              <a:noFill/>
              <a:miter lim="800000"/>
              <a:headEnd/>
              <a:tailEnd/>
            </a:ln>
          </p:spPr>
          <p:txBody>
            <a:bodyPr>
              <a:spAutoFit/>
            </a:bodyPr>
            <a:lstStyle/>
            <a:p>
              <a:pPr algn="ctr" eaLnBrk="0" hangingPunct="0"/>
              <a:r>
                <a:rPr lang="zh-CN" altLang="en-US">
                  <a:solidFill>
                    <a:srgbClr val="262626"/>
                  </a:solidFill>
                  <a:latin typeface="微软雅黑"/>
                  <a:ea typeface="微软雅黑"/>
                  <a:cs typeface="微软雅黑"/>
                  <a:sym typeface="微软雅黑"/>
                </a:rPr>
                <a:t>公司概况</a:t>
              </a:r>
              <a:endParaRPr lang="en-US" altLang="zh-CN" b="1">
                <a:solidFill>
                  <a:srgbClr val="000000"/>
                </a:solidFill>
              </a:endParaRPr>
            </a:p>
          </p:txBody>
        </p:sp>
        <p:sp>
          <p:nvSpPr>
            <p:cNvPr id="24608" name="Text Box 55"/>
            <p:cNvSpPr txBox="1">
              <a:spLocks noChangeArrowheads="1"/>
            </p:cNvSpPr>
            <p:nvPr/>
          </p:nvSpPr>
          <p:spPr bwMode="gray">
            <a:xfrm>
              <a:off x="1393" y="1886"/>
              <a:ext cx="223" cy="288"/>
            </a:xfrm>
            <a:prstGeom prst="rect">
              <a:avLst/>
            </a:prstGeom>
            <a:noFill/>
            <a:ln w="9525">
              <a:noFill/>
              <a:miter lim="800000"/>
              <a:headEnd/>
              <a:tailEnd/>
            </a:ln>
          </p:spPr>
          <p:txBody>
            <a:bodyPr wrap="none">
              <a:spAutoFit/>
            </a:bodyPr>
            <a:lstStyle/>
            <a:p>
              <a:pPr algn="ctr" eaLnBrk="0" hangingPunct="0"/>
              <a:r>
                <a:rPr lang="en-US" altLang="zh-CN" sz="2400">
                  <a:solidFill>
                    <a:schemeClr val="bg1"/>
                  </a:solidFill>
                </a:rPr>
                <a:t>2</a:t>
              </a:r>
            </a:p>
          </p:txBody>
        </p:sp>
      </p:grpSp>
      <p:sp>
        <p:nvSpPr>
          <p:cNvPr id="11" name="TextBox 10"/>
          <p:cNvSpPr txBox="1">
            <a:spLocks noChangeArrowheads="1"/>
          </p:cNvSpPr>
          <p:nvPr/>
        </p:nvSpPr>
        <p:spPr bwMode="auto">
          <a:xfrm>
            <a:off x="5969000" y="731838"/>
            <a:ext cx="1943100" cy="369887"/>
          </a:xfrm>
          <a:prstGeom prst="rect">
            <a:avLst/>
          </a:prstGeom>
          <a:noFill/>
          <a:ln w="9525">
            <a:noFill/>
            <a:miter lim="800000"/>
            <a:headEnd/>
            <a:tailEnd/>
          </a:ln>
        </p:spPr>
        <p:txBody>
          <a:bodyPr>
            <a:spAutoFit/>
          </a:bodyPr>
          <a:lstStyle/>
          <a:p>
            <a:r>
              <a:rPr lang="zh-CN" altLang="zh-CN" b="1"/>
              <a:t>组织机构图</a:t>
            </a:r>
            <a:endParaRPr lang="zh-CN" altLang="zh-CN"/>
          </a:p>
        </p:txBody>
      </p:sp>
      <p:grpSp>
        <p:nvGrpSpPr>
          <p:cNvPr id="2" name="组合 1"/>
          <p:cNvGrpSpPr>
            <a:grpSpLocks/>
          </p:cNvGrpSpPr>
          <p:nvPr/>
        </p:nvGrpSpPr>
        <p:grpSpPr bwMode="auto">
          <a:xfrm>
            <a:off x="655638" y="1379538"/>
            <a:ext cx="7631112" cy="4786312"/>
            <a:chOff x="655315" y="1379870"/>
            <a:chExt cx="7631323" cy="4785434"/>
          </a:xfrm>
        </p:grpSpPr>
        <p:sp>
          <p:nvSpPr>
            <p:cNvPr id="17" name="矩形 16"/>
            <p:cNvSpPr/>
            <p:nvPr/>
          </p:nvSpPr>
          <p:spPr>
            <a:xfrm>
              <a:off x="3763726" y="1379870"/>
              <a:ext cx="1404976" cy="50473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zh-CN" altLang="en-US" b="1" dirty="0">
                  <a:solidFill>
                    <a:schemeClr val="tx1">
                      <a:lumMod val="50000"/>
                    </a:schemeClr>
                  </a:solidFill>
                </a:rPr>
                <a:t>股东大会</a:t>
              </a:r>
            </a:p>
          </p:txBody>
        </p:sp>
        <p:sp>
          <p:nvSpPr>
            <p:cNvPr id="37" name="矩形 36"/>
            <p:cNvSpPr/>
            <p:nvPr/>
          </p:nvSpPr>
          <p:spPr>
            <a:xfrm>
              <a:off x="3763726" y="2273468"/>
              <a:ext cx="1404976" cy="50314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zh-CN" altLang="en-US" b="1" dirty="0">
                  <a:solidFill>
                    <a:schemeClr val="tx1">
                      <a:lumMod val="50000"/>
                    </a:schemeClr>
                  </a:solidFill>
                </a:rPr>
                <a:t>董事会</a:t>
              </a:r>
            </a:p>
          </p:txBody>
        </p:sp>
        <p:sp>
          <p:nvSpPr>
            <p:cNvPr id="38" name="矩形 37"/>
            <p:cNvSpPr/>
            <p:nvPr/>
          </p:nvSpPr>
          <p:spPr>
            <a:xfrm>
              <a:off x="3787539" y="3136910"/>
              <a:ext cx="1404977" cy="50473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zh-CN" altLang="en-US" b="1" dirty="0">
                  <a:solidFill>
                    <a:schemeClr val="tx1">
                      <a:lumMod val="50000"/>
                    </a:schemeClr>
                  </a:solidFill>
                </a:rPr>
                <a:t>总经理</a:t>
              </a:r>
            </a:p>
          </p:txBody>
        </p:sp>
        <p:sp>
          <p:nvSpPr>
            <p:cNvPr id="39" name="矩形 38"/>
            <p:cNvSpPr/>
            <p:nvPr/>
          </p:nvSpPr>
          <p:spPr>
            <a:xfrm>
              <a:off x="6300621" y="1827463"/>
              <a:ext cx="1403389" cy="50473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zh-CN" altLang="en-US" b="1" dirty="0">
                  <a:solidFill>
                    <a:schemeClr val="tx1">
                      <a:lumMod val="50000"/>
                    </a:schemeClr>
                  </a:solidFill>
                </a:rPr>
                <a:t>监事会</a:t>
              </a:r>
            </a:p>
          </p:txBody>
        </p:sp>
        <p:sp>
          <p:nvSpPr>
            <p:cNvPr id="40" name="矩形 39"/>
            <p:cNvSpPr/>
            <p:nvPr/>
          </p:nvSpPr>
          <p:spPr>
            <a:xfrm>
              <a:off x="6294271" y="3644816"/>
              <a:ext cx="1404976" cy="50473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zh-CN" altLang="en-US" b="1" dirty="0">
                  <a:solidFill>
                    <a:schemeClr val="tx1">
                      <a:lumMod val="50000"/>
                    </a:schemeClr>
                  </a:solidFill>
                </a:rPr>
                <a:t>总经办</a:t>
              </a:r>
            </a:p>
          </p:txBody>
        </p:sp>
        <p:sp>
          <p:nvSpPr>
            <p:cNvPr id="41" name="矩形 40"/>
            <p:cNvSpPr/>
            <p:nvPr/>
          </p:nvSpPr>
          <p:spPr>
            <a:xfrm>
              <a:off x="4179662" y="4581270"/>
              <a:ext cx="582628" cy="1584034"/>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b="1" dirty="0">
                  <a:solidFill>
                    <a:schemeClr val="tx1">
                      <a:lumMod val="50000"/>
                    </a:schemeClr>
                  </a:solidFill>
                </a:rPr>
                <a:t>销售部</a:t>
              </a:r>
            </a:p>
          </p:txBody>
        </p:sp>
        <p:sp>
          <p:nvSpPr>
            <p:cNvPr id="42" name="矩形 41"/>
            <p:cNvSpPr/>
            <p:nvPr/>
          </p:nvSpPr>
          <p:spPr>
            <a:xfrm>
              <a:off x="1830097" y="4581270"/>
              <a:ext cx="582628" cy="1584034"/>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b="1" dirty="0">
                  <a:solidFill>
                    <a:schemeClr val="tx1">
                      <a:lumMod val="50000"/>
                    </a:schemeClr>
                  </a:solidFill>
                </a:rPr>
                <a:t>采购部</a:t>
              </a:r>
            </a:p>
          </p:txBody>
        </p:sp>
        <p:sp>
          <p:nvSpPr>
            <p:cNvPr id="43" name="矩形 42"/>
            <p:cNvSpPr/>
            <p:nvPr/>
          </p:nvSpPr>
          <p:spPr>
            <a:xfrm>
              <a:off x="3004880" y="4581270"/>
              <a:ext cx="582628" cy="1584034"/>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b="1" dirty="0">
                  <a:solidFill>
                    <a:schemeClr val="tx1">
                      <a:lumMod val="50000"/>
                    </a:schemeClr>
                  </a:solidFill>
                </a:rPr>
                <a:t>生产部</a:t>
              </a:r>
            </a:p>
          </p:txBody>
        </p:sp>
        <p:sp>
          <p:nvSpPr>
            <p:cNvPr id="44" name="矩形 43"/>
            <p:cNvSpPr/>
            <p:nvPr/>
          </p:nvSpPr>
          <p:spPr>
            <a:xfrm>
              <a:off x="5354445" y="4581270"/>
              <a:ext cx="582628" cy="1584034"/>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b="1" dirty="0">
                  <a:solidFill>
                    <a:schemeClr val="tx1">
                      <a:lumMod val="50000"/>
                    </a:schemeClr>
                  </a:solidFill>
                </a:rPr>
                <a:t>质检部</a:t>
              </a:r>
            </a:p>
          </p:txBody>
        </p:sp>
        <p:sp>
          <p:nvSpPr>
            <p:cNvPr id="45" name="矩形 44"/>
            <p:cNvSpPr/>
            <p:nvPr/>
          </p:nvSpPr>
          <p:spPr>
            <a:xfrm>
              <a:off x="655315" y="4581270"/>
              <a:ext cx="582628" cy="1584034"/>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b="1" dirty="0">
                  <a:solidFill>
                    <a:schemeClr val="tx1">
                      <a:lumMod val="50000"/>
                    </a:schemeClr>
                  </a:solidFill>
                </a:rPr>
                <a:t>综合部</a:t>
              </a:r>
            </a:p>
          </p:txBody>
        </p:sp>
        <p:sp>
          <p:nvSpPr>
            <p:cNvPr id="46" name="矩形 45"/>
            <p:cNvSpPr/>
            <p:nvPr/>
          </p:nvSpPr>
          <p:spPr>
            <a:xfrm>
              <a:off x="6529227" y="4581270"/>
              <a:ext cx="582628" cy="1584034"/>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b="1" dirty="0">
                  <a:solidFill>
                    <a:schemeClr val="tx1">
                      <a:lumMod val="50000"/>
                    </a:schemeClr>
                  </a:solidFill>
                </a:rPr>
                <a:t>维修部</a:t>
              </a:r>
            </a:p>
          </p:txBody>
        </p:sp>
        <p:sp>
          <p:nvSpPr>
            <p:cNvPr id="47" name="矩形 46"/>
            <p:cNvSpPr/>
            <p:nvPr/>
          </p:nvSpPr>
          <p:spPr>
            <a:xfrm>
              <a:off x="7704010" y="4581270"/>
              <a:ext cx="582628" cy="1584034"/>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b="1" dirty="0">
                  <a:solidFill>
                    <a:schemeClr val="tx1">
                      <a:lumMod val="50000"/>
                    </a:schemeClr>
                  </a:solidFill>
                </a:rPr>
                <a:t>财务部</a:t>
              </a:r>
            </a:p>
          </p:txBody>
        </p:sp>
        <p:cxnSp>
          <p:nvCxnSpPr>
            <p:cNvPr id="21" name="直接连接符 20"/>
            <p:cNvCxnSpPr/>
            <p:nvPr/>
          </p:nvCxnSpPr>
          <p:spPr>
            <a:xfrm>
              <a:off x="945835" y="4224148"/>
              <a:ext cx="7050283"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443195" y="1887777"/>
              <a:ext cx="0" cy="374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457482" y="2781375"/>
              <a:ext cx="0" cy="339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457482" y="3638468"/>
              <a:ext cx="14288" cy="955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928373" y="4205102"/>
              <a:ext cx="0" cy="339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095217" y="4220974"/>
              <a:ext cx="0" cy="341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290638" y="4220974"/>
              <a:ext cx="0" cy="341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579876" y="4220974"/>
              <a:ext cx="0" cy="341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789585" y="4220974"/>
              <a:ext cx="0" cy="341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985005" y="4220974"/>
              <a:ext cx="0" cy="341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460657" y="2132207"/>
              <a:ext cx="1855839"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487646" y="3892421"/>
              <a:ext cx="1778049" cy="4762"/>
            </a:xfrm>
            <a:prstGeom prst="line">
              <a:avLst/>
            </a:prstGeom>
            <a:ln w="22225"/>
          </p:spPr>
          <p:style>
            <a:lnRef idx="1">
              <a:schemeClr val="accent1"/>
            </a:lnRef>
            <a:fillRef idx="0">
              <a:schemeClr val="accent1"/>
            </a:fillRef>
            <a:effectRef idx="0">
              <a:schemeClr val="accent1"/>
            </a:effectRef>
            <a:fontRef idx="minor">
              <a:schemeClr val="tx1"/>
            </a:fontRef>
          </p:style>
        </p:cxnSp>
      </p:grpSp>
      <p:pic>
        <p:nvPicPr>
          <p:cNvPr id="24580" name="Picture 2"/>
          <p:cNvPicPr>
            <a:picLocks noChangeAspect="1" noChangeArrowheads="1"/>
          </p:cNvPicPr>
          <p:nvPr/>
        </p:nvPicPr>
        <p:blipFill>
          <a:blip r:embed="rId2"/>
          <a:srcRect/>
          <a:stretch>
            <a:fillRect/>
          </a:stretch>
        </p:blipFill>
        <p:spPr bwMode="auto">
          <a:xfrm>
            <a:off x="7740650" y="496888"/>
            <a:ext cx="1152525" cy="484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downLeft)">
                                      <p:cBhvr>
                                        <p:cTn id="7" dur="500"/>
                                        <p:tgtEl>
                                          <p:spTgt spid="2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1"/>
          <p:cNvGrpSpPr>
            <a:grpSpLocks/>
          </p:cNvGrpSpPr>
          <p:nvPr/>
        </p:nvGrpSpPr>
        <p:grpSpPr bwMode="auto">
          <a:xfrm>
            <a:off x="19050" y="404813"/>
            <a:ext cx="2476500" cy="685800"/>
            <a:chOff x="1296" y="1824"/>
            <a:chExt cx="2976" cy="432"/>
          </a:xfrm>
        </p:grpSpPr>
        <p:sp>
          <p:nvSpPr>
            <p:cNvPr id="6" name="AutoShape 52"/>
            <p:cNvSpPr>
              <a:spLocks noChangeArrowheads="1"/>
            </p:cNvSpPr>
            <p:nvPr/>
          </p:nvSpPr>
          <p:spPr bwMode="gray">
            <a:xfrm>
              <a:off x="1536" y="1899"/>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lgn="ctr">
              <a:solidFill>
                <a:schemeClr val="bg1"/>
              </a:solidFill>
              <a:round/>
              <a:headEnd/>
              <a:tailEnd/>
            </a:ln>
            <a:effectLst/>
          </p:spPr>
          <p:txBody>
            <a:bodyPr wrap="none" anchor="ctr"/>
            <a:lstStyle/>
            <a:p>
              <a:pPr>
                <a:defRPr/>
              </a:pPr>
              <a:endParaRPr lang="zh-CN" altLang="en-US">
                <a:latin typeface="Arial" pitchFamily="34" charset="0"/>
                <a:ea typeface="宋体" pitchFamily="2" charset="-122"/>
              </a:endParaRPr>
            </a:p>
          </p:txBody>
        </p:sp>
        <p:sp>
          <p:nvSpPr>
            <p:cNvPr id="25609" name="AutoShape 53"/>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p:spPr>
          <p:txBody>
            <a:bodyPr wrap="none" anchor="ctr"/>
            <a:lstStyle/>
            <a:p>
              <a:endParaRPr lang="zh-CN" altLang="en-US"/>
            </a:p>
          </p:txBody>
        </p:sp>
        <p:sp>
          <p:nvSpPr>
            <p:cNvPr id="25610" name="Text Box 54"/>
            <p:cNvSpPr txBox="1">
              <a:spLocks noChangeArrowheads="1"/>
            </p:cNvSpPr>
            <p:nvPr/>
          </p:nvSpPr>
          <p:spPr bwMode="gray">
            <a:xfrm>
              <a:off x="1680" y="1934"/>
              <a:ext cx="2160" cy="233"/>
            </a:xfrm>
            <a:prstGeom prst="rect">
              <a:avLst/>
            </a:prstGeom>
            <a:noFill/>
            <a:ln w="9525">
              <a:noFill/>
              <a:miter lim="800000"/>
              <a:headEnd/>
              <a:tailEnd/>
            </a:ln>
          </p:spPr>
          <p:txBody>
            <a:bodyPr>
              <a:spAutoFit/>
            </a:bodyPr>
            <a:lstStyle/>
            <a:p>
              <a:pPr algn="ctr" eaLnBrk="0" hangingPunct="0"/>
              <a:r>
                <a:rPr lang="zh-CN" altLang="en-US">
                  <a:solidFill>
                    <a:srgbClr val="262626"/>
                  </a:solidFill>
                  <a:latin typeface="微软雅黑"/>
                  <a:ea typeface="微软雅黑"/>
                  <a:cs typeface="微软雅黑"/>
                  <a:sym typeface="微软雅黑"/>
                </a:rPr>
                <a:t>公司概况</a:t>
              </a:r>
              <a:endParaRPr lang="en-US" altLang="zh-CN" b="1">
                <a:solidFill>
                  <a:srgbClr val="000000"/>
                </a:solidFill>
              </a:endParaRPr>
            </a:p>
          </p:txBody>
        </p:sp>
        <p:sp>
          <p:nvSpPr>
            <p:cNvPr id="25611" name="Text Box 55"/>
            <p:cNvSpPr txBox="1">
              <a:spLocks noChangeArrowheads="1"/>
            </p:cNvSpPr>
            <p:nvPr/>
          </p:nvSpPr>
          <p:spPr bwMode="gray">
            <a:xfrm>
              <a:off x="1393" y="1886"/>
              <a:ext cx="223" cy="288"/>
            </a:xfrm>
            <a:prstGeom prst="rect">
              <a:avLst/>
            </a:prstGeom>
            <a:noFill/>
            <a:ln w="9525">
              <a:noFill/>
              <a:miter lim="800000"/>
              <a:headEnd/>
              <a:tailEnd/>
            </a:ln>
          </p:spPr>
          <p:txBody>
            <a:bodyPr wrap="none">
              <a:spAutoFit/>
            </a:bodyPr>
            <a:lstStyle/>
            <a:p>
              <a:pPr algn="ctr" eaLnBrk="0" hangingPunct="0"/>
              <a:r>
                <a:rPr lang="en-US" altLang="zh-CN" sz="2400">
                  <a:solidFill>
                    <a:schemeClr val="bg1"/>
                  </a:solidFill>
                </a:rPr>
                <a:t>2</a:t>
              </a:r>
            </a:p>
          </p:txBody>
        </p:sp>
      </p:grpSp>
      <p:grpSp>
        <p:nvGrpSpPr>
          <p:cNvPr id="10" name="组合 9"/>
          <p:cNvGrpSpPr>
            <a:grpSpLocks/>
          </p:cNvGrpSpPr>
          <p:nvPr/>
        </p:nvGrpSpPr>
        <p:grpSpPr bwMode="auto">
          <a:xfrm>
            <a:off x="577850" y="1828800"/>
            <a:ext cx="7953375" cy="3024188"/>
            <a:chOff x="611600" y="4005065"/>
            <a:chExt cx="7953238" cy="2134922"/>
          </a:xfrm>
        </p:grpSpPr>
        <p:sp>
          <p:nvSpPr>
            <p:cNvPr id="25604" name="矩形 12"/>
            <p:cNvSpPr>
              <a:spLocks noChangeArrowheads="1"/>
            </p:cNvSpPr>
            <p:nvPr/>
          </p:nvSpPr>
          <p:spPr bwMode="auto">
            <a:xfrm>
              <a:off x="1125941" y="4282997"/>
              <a:ext cx="7223001" cy="1678800"/>
            </a:xfrm>
            <a:prstGeom prst="rect">
              <a:avLst/>
            </a:prstGeom>
            <a:noFill/>
            <a:ln w="9525">
              <a:noFill/>
              <a:miter lim="800000"/>
              <a:headEnd/>
              <a:tailEnd/>
            </a:ln>
          </p:spPr>
          <p:txBody>
            <a:bodyPr>
              <a:spAutoFit/>
            </a:bodyPr>
            <a:lstStyle/>
            <a:p>
              <a:r>
                <a:rPr lang="zh-CN" altLang="en-US" sz="2500"/>
                <a:t>成立：</a:t>
              </a:r>
              <a:r>
                <a:rPr lang="en-US" altLang="zh-CN" sz="2500"/>
                <a:t>2010</a:t>
              </a:r>
              <a:r>
                <a:rPr lang="zh-CN" altLang="en-US" sz="2500"/>
                <a:t>年</a:t>
              </a:r>
              <a:r>
                <a:rPr lang="en-US" altLang="zh-CN" sz="2500"/>
                <a:t>3</a:t>
              </a:r>
              <a:r>
                <a:rPr lang="zh-CN" altLang="en-US" sz="2500"/>
                <a:t>月</a:t>
              </a:r>
              <a:endParaRPr lang="en-US" altLang="zh-CN" sz="2500"/>
            </a:p>
            <a:p>
              <a:r>
                <a:rPr lang="zh-CN" altLang="en-US" sz="2500"/>
                <a:t>股改：</a:t>
              </a:r>
              <a:r>
                <a:rPr lang="en-US" altLang="zh-CN" sz="2500"/>
                <a:t>2014</a:t>
              </a:r>
              <a:r>
                <a:rPr lang="zh-CN" altLang="en-US" sz="2500"/>
                <a:t>年</a:t>
              </a:r>
              <a:r>
                <a:rPr lang="en-US" altLang="zh-CN" sz="2500"/>
                <a:t>7</a:t>
              </a:r>
              <a:r>
                <a:rPr lang="zh-CN" altLang="en-US" sz="2500"/>
                <a:t>月</a:t>
              </a:r>
              <a:endParaRPr lang="en-US" altLang="zh-CN" sz="2500"/>
            </a:p>
            <a:p>
              <a:r>
                <a:rPr lang="zh-CN" altLang="en-US" sz="2500"/>
                <a:t>挂牌：</a:t>
              </a:r>
              <a:r>
                <a:rPr lang="en-US" altLang="zh-CN" sz="2500"/>
                <a:t>2015</a:t>
              </a:r>
              <a:r>
                <a:rPr lang="zh-CN" altLang="en-US" sz="2500"/>
                <a:t>年</a:t>
              </a:r>
              <a:r>
                <a:rPr lang="en-US" altLang="zh-CN" sz="2500"/>
                <a:t>6</a:t>
              </a:r>
              <a:r>
                <a:rPr lang="zh-CN" altLang="en-US" sz="2500"/>
                <a:t>月</a:t>
              </a:r>
              <a:endParaRPr lang="en-US" altLang="zh-CN" sz="2500"/>
            </a:p>
            <a:p>
              <a:r>
                <a:rPr lang="zh-CN" altLang="en-US" sz="2500"/>
                <a:t>首轮定增：</a:t>
              </a:r>
              <a:r>
                <a:rPr lang="en-US" altLang="zh-CN" sz="2500"/>
                <a:t> 2015</a:t>
              </a:r>
              <a:r>
                <a:rPr lang="zh-CN" altLang="en-US" sz="2500"/>
                <a:t>年</a:t>
              </a:r>
              <a:r>
                <a:rPr lang="en-US" altLang="zh-CN" sz="2500"/>
                <a:t>9</a:t>
              </a:r>
              <a:r>
                <a:rPr lang="zh-CN" altLang="en-US" sz="2500"/>
                <a:t>月  </a:t>
              </a:r>
              <a:endParaRPr lang="en-US" altLang="zh-CN" sz="2500"/>
            </a:p>
            <a:p>
              <a:r>
                <a:rPr lang="zh-CN" altLang="en-US" sz="2500"/>
                <a:t>发行数量：</a:t>
              </a:r>
              <a:r>
                <a:rPr lang="en-US" altLang="zh-CN" sz="2500"/>
                <a:t>150</a:t>
              </a:r>
              <a:r>
                <a:rPr lang="zh-CN" altLang="en-US" sz="2500"/>
                <a:t>万股（</a:t>
              </a:r>
              <a:r>
                <a:rPr lang="en-US" altLang="zh-CN" sz="2500"/>
                <a:t>4</a:t>
              </a:r>
              <a:r>
                <a:rPr lang="zh-CN" altLang="en-US" sz="2500"/>
                <a:t>元每股）</a:t>
              </a:r>
              <a:endParaRPr lang="en-US" altLang="zh-CN" sz="2500"/>
            </a:p>
            <a:p>
              <a:r>
                <a:rPr lang="en-US" altLang="zh-CN" sz="2500"/>
                <a:t>2</a:t>
              </a:r>
              <a:r>
                <a:rPr lang="zh-CN" altLang="en-US" sz="2500"/>
                <a:t>家券商开始做市：</a:t>
              </a:r>
              <a:r>
                <a:rPr lang="en-US" altLang="zh-CN" sz="2500"/>
                <a:t>2016</a:t>
              </a:r>
              <a:r>
                <a:rPr lang="zh-CN" altLang="en-US" sz="2500"/>
                <a:t>年</a:t>
              </a:r>
              <a:r>
                <a:rPr lang="en-US" altLang="zh-CN" sz="2500"/>
                <a:t>1</a:t>
              </a:r>
              <a:r>
                <a:rPr lang="zh-CN" altLang="en-US" sz="2500"/>
                <a:t>月</a:t>
              </a:r>
              <a:endParaRPr lang="en-US" altLang="zh-CN" sz="2500"/>
            </a:p>
          </p:txBody>
        </p:sp>
        <p:grpSp>
          <p:nvGrpSpPr>
            <p:cNvPr id="25605" name="组合 13"/>
            <p:cNvGrpSpPr>
              <a:grpSpLocks/>
            </p:cNvGrpSpPr>
            <p:nvPr/>
          </p:nvGrpSpPr>
          <p:grpSpPr bwMode="auto">
            <a:xfrm>
              <a:off x="611600" y="4005065"/>
              <a:ext cx="7953238" cy="2134922"/>
              <a:chOff x="611600" y="4005065"/>
              <a:chExt cx="7953238" cy="2134922"/>
            </a:xfrm>
          </p:grpSpPr>
          <p:sp>
            <p:nvSpPr>
              <p:cNvPr id="25606" name="AutoShape 8"/>
              <p:cNvSpPr>
                <a:spLocks noChangeArrowheads="1"/>
              </p:cNvSpPr>
              <p:nvPr/>
            </p:nvSpPr>
            <p:spPr bwMode="auto">
              <a:xfrm>
                <a:off x="794071" y="4005065"/>
                <a:ext cx="7770767" cy="2134922"/>
              </a:xfrm>
              <a:prstGeom prst="roundRect">
                <a:avLst>
                  <a:gd name="adj" fmla="val 4690"/>
                </a:avLst>
              </a:prstGeom>
              <a:noFill/>
              <a:ln w="25400">
                <a:solidFill>
                  <a:schemeClr val="accent2"/>
                </a:solidFill>
                <a:round/>
                <a:headEnd/>
                <a:tailEnd/>
              </a:ln>
            </p:spPr>
            <p:txBody>
              <a:bodyPr wrap="none" anchor="ctr"/>
              <a:lstStyle/>
              <a:p>
                <a:endParaRPr lang="zh-CN" altLang="en-US"/>
              </a:p>
            </p:txBody>
          </p:sp>
          <p:sp>
            <p:nvSpPr>
              <p:cNvPr id="14" name="圆角矩形 13"/>
              <p:cNvSpPr/>
              <p:nvPr/>
            </p:nvSpPr>
            <p:spPr>
              <a:xfrm>
                <a:off x="611600" y="4298687"/>
                <a:ext cx="360357" cy="154767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zh-CN" altLang="en-US" sz="1600" dirty="0"/>
                  <a:t>公司沿革历程</a:t>
                </a:r>
                <a:endParaRPr lang="en-US" altLang="zh-CN" sz="1600" dirty="0"/>
              </a:p>
            </p:txBody>
          </p:sp>
        </p:grpSp>
      </p:grpSp>
      <p:pic>
        <p:nvPicPr>
          <p:cNvPr id="25603" name="Picture 2"/>
          <p:cNvPicPr>
            <a:picLocks noChangeAspect="1" noChangeArrowheads="1"/>
          </p:cNvPicPr>
          <p:nvPr/>
        </p:nvPicPr>
        <p:blipFill>
          <a:blip r:embed="rId2"/>
          <a:srcRect/>
          <a:stretch>
            <a:fillRect/>
          </a:stretch>
        </p:blipFill>
        <p:spPr bwMode="auto">
          <a:xfrm>
            <a:off x="7643813" y="500063"/>
            <a:ext cx="1152525" cy="484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51"/>
          <p:cNvGrpSpPr>
            <a:grpSpLocks/>
          </p:cNvGrpSpPr>
          <p:nvPr/>
        </p:nvGrpSpPr>
        <p:grpSpPr bwMode="auto">
          <a:xfrm>
            <a:off x="19050" y="404813"/>
            <a:ext cx="2476500" cy="685800"/>
            <a:chOff x="1296" y="1824"/>
            <a:chExt cx="2976" cy="432"/>
          </a:xfrm>
        </p:grpSpPr>
        <p:sp>
          <p:nvSpPr>
            <p:cNvPr id="28" name="AutoShape 52"/>
            <p:cNvSpPr>
              <a:spLocks noChangeArrowheads="1"/>
            </p:cNvSpPr>
            <p:nvPr/>
          </p:nvSpPr>
          <p:spPr bwMode="gray">
            <a:xfrm>
              <a:off x="1536" y="1899"/>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lgn="ctr">
              <a:solidFill>
                <a:schemeClr val="bg1"/>
              </a:solidFill>
              <a:round/>
              <a:headEnd/>
              <a:tailEnd/>
            </a:ln>
            <a:effectLst/>
          </p:spPr>
          <p:txBody>
            <a:bodyPr wrap="none" anchor="ctr"/>
            <a:lstStyle/>
            <a:p>
              <a:pPr>
                <a:defRPr/>
              </a:pPr>
              <a:endParaRPr lang="zh-CN" altLang="en-US">
                <a:latin typeface="Arial" pitchFamily="34" charset="0"/>
                <a:ea typeface="宋体" pitchFamily="2" charset="-122"/>
              </a:endParaRPr>
            </a:p>
          </p:txBody>
        </p:sp>
        <p:sp>
          <p:nvSpPr>
            <p:cNvPr id="26633" name="AutoShape 53"/>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p:spPr>
          <p:txBody>
            <a:bodyPr wrap="none" anchor="ctr"/>
            <a:lstStyle/>
            <a:p>
              <a:endParaRPr lang="zh-CN" altLang="en-US"/>
            </a:p>
          </p:txBody>
        </p:sp>
        <p:sp>
          <p:nvSpPr>
            <p:cNvPr id="26634" name="Text Box 54"/>
            <p:cNvSpPr txBox="1">
              <a:spLocks noChangeArrowheads="1"/>
            </p:cNvSpPr>
            <p:nvPr/>
          </p:nvSpPr>
          <p:spPr bwMode="gray">
            <a:xfrm>
              <a:off x="1680" y="1934"/>
              <a:ext cx="2160" cy="233"/>
            </a:xfrm>
            <a:prstGeom prst="rect">
              <a:avLst/>
            </a:prstGeom>
            <a:noFill/>
            <a:ln w="9525">
              <a:noFill/>
              <a:miter lim="800000"/>
              <a:headEnd/>
              <a:tailEnd/>
            </a:ln>
          </p:spPr>
          <p:txBody>
            <a:bodyPr>
              <a:spAutoFit/>
            </a:bodyPr>
            <a:lstStyle/>
            <a:p>
              <a:pPr algn="ctr" eaLnBrk="0" hangingPunct="0"/>
              <a:r>
                <a:rPr lang="zh-CN" altLang="en-US">
                  <a:solidFill>
                    <a:srgbClr val="262626"/>
                  </a:solidFill>
                  <a:latin typeface="微软雅黑"/>
                  <a:ea typeface="微软雅黑"/>
                  <a:cs typeface="微软雅黑"/>
                  <a:sym typeface="微软雅黑"/>
                </a:rPr>
                <a:t>公司概况</a:t>
              </a:r>
              <a:endParaRPr lang="en-US" altLang="zh-CN" b="1">
                <a:solidFill>
                  <a:srgbClr val="000000"/>
                </a:solidFill>
              </a:endParaRPr>
            </a:p>
          </p:txBody>
        </p:sp>
        <p:sp>
          <p:nvSpPr>
            <p:cNvPr id="26635" name="Text Box 55"/>
            <p:cNvSpPr txBox="1">
              <a:spLocks noChangeArrowheads="1"/>
            </p:cNvSpPr>
            <p:nvPr/>
          </p:nvSpPr>
          <p:spPr bwMode="gray">
            <a:xfrm>
              <a:off x="1393" y="1886"/>
              <a:ext cx="223" cy="288"/>
            </a:xfrm>
            <a:prstGeom prst="rect">
              <a:avLst/>
            </a:prstGeom>
            <a:noFill/>
            <a:ln w="9525">
              <a:noFill/>
              <a:miter lim="800000"/>
              <a:headEnd/>
              <a:tailEnd/>
            </a:ln>
          </p:spPr>
          <p:txBody>
            <a:bodyPr wrap="none">
              <a:spAutoFit/>
            </a:bodyPr>
            <a:lstStyle/>
            <a:p>
              <a:pPr algn="ctr" eaLnBrk="0" hangingPunct="0"/>
              <a:r>
                <a:rPr lang="en-US" altLang="zh-CN" sz="2400">
                  <a:solidFill>
                    <a:schemeClr val="bg1"/>
                  </a:solidFill>
                </a:rPr>
                <a:t>2</a:t>
              </a:r>
            </a:p>
          </p:txBody>
        </p:sp>
      </p:grpSp>
      <p:sp>
        <p:nvSpPr>
          <p:cNvPr id="11" name="TextBox 10"/>
          <p:cNvSpPr txBox="1">
            <a:spLocks noChangeArrowheads="1"/>
          </p:cNvSpPr>
          <p:nvPr/>
        </p:nvSpPr>
        <p:spPr bwMode="auto">
          <a:xfrm>
            <a:off x="2916238" y="720725"/>
            <a:ext cx="4605337" cy="369888"/>
          </a:xfrm>
          <a:prstGeom prst="rect">
            <a:avLst/>
          </a:prstGeom>
          <a:noFill/>
          <a:ln w="9525">
            <a:noFill/>
            <a:miter lim="800000"/>
            <a:headEnd/>
            <a:tailEnd/>
          </a:ln>
        </p:spPr>
        <p:txBody>
          <a:bodyPr>
            <a:spAutoFit/>
          </a:bodyPr>
          <a:lstStyle/>
          <a:p>
            <a:r>
              <a:rPr lang="zh-CN" altLang="zh-CN" b="1"/>
              <a:t>取得的技术、获得的奖励及正在研发的项目</a:t>
            </a:r>
            <a:endParaRPr lang="zh-CN" altLang="zh-CN"/>
          </a:p>
        </p:txBody>
      </p:sp>
      <p:sp>
        <p:nvSpPr>
          <p:cNvPr id="50" name="TextBox 49"/>
          <p:cNvSpPr txBox="1">
            <a:spLocks noChangeArrowheads="1"/>
          </p:cNvSpPr>
          <p:nvPr/>
        </p:nvSpPr>
        <p:spPr bwMode="auto">
          <a:xfrm>
            <a:off x="323850" y="3573463"/>
            <a:ext cx="8416925" cy="1997075"/>
          </a:xfrm>
          <a:prstGeom prst="rect">
            <a:avLst/>
          </a:prstGeom>
          <a:noFill/>
          <a:ln w="9525">
            <a:noFill/>
            <a:miter lim="800000"/>
            <a:headEnd/>
            <a:tailEnd/>
          </a:ln>
        </p:spPr>
        <p:txBody>
          <a:bodyPr>
            <a:spAutoFit/>
          </a:bodyPr>
          <a:lstStyle/>
          <a:p>
            <a:pPr>
              <a:lnSpc>
                <a:spcPts val="2500"/>
              </a:lnSpc>
            </a:pPr>
            <a:r>
              <a:rPr lang="zh-CN" altLang="en-US" sz="1600" dirty="0"/>
              <a:t>      </a:t>
            </a:r>
            <a:r>
              <a:rPr lang="zh-CN" altLang="en-US" sz="1500" dirty="0">
                <a:latin typeface="宋体" charset="-122"/>
              </a:rPr>
              <a:t>为顺应市场发展，不断满足市场需求，依靠技术进步，大力开发新工艺，优化产品结构，敢于科技创新。研发出</a:t>
            </a:r>
            <a:r>
              <a:rPr lang="zh-CN" altLang="zh-CN" sz="1500" dirty="0">
                <a:latin typeface="宋体" charset="-122"/>
              </a:rPr>
              <a:t>“新型高强度、耐高温聚乙烯包装内膜”及“</a:t>
            </a:r>
            <a:r>
              <a:rPr lang="zh-CN" altLang="en-US" sz="1500" dirty="0">
                <a:latin typeface="宋体" charset="-122"/>
              </a:rPr>
              <a:t>新型无卤阻燃耐高温塑料复合包装袋</a:t>
            </a:r>
            <a:r>
              <a:rPr lang="zh-CN" altLang="zh-CN" sz="1500" dirty="0">
                <a:latin typeface="宋体" charset="-122"/>
              </a:rPr>
              <a:t>”</a:t>
            </a:r>
            <a:r>
              <a:rPr lang="zh-CN" altLang="en-US" sz="1500" dirty="0">
                <a:latin typeface="宋体" charset="-122"/>
              </a:rPr>
              <a:t> 。截止目前，公司已取得</a:t>
            </a:r>
            <a:r>
              <a:rPr lang="en-US" altLang="zh-CN" sz="1500" dirty="0">
                <a:latin typeface="宋体" charset="-122"/>
              </a:rPr>
              <a:t>2</a:t>
            </a:r>
            <a:r>
              <a:rPr lang="zh-CN" altLang="en-US" sz="1500" dirty="0">
                <a:latin typeface="宋体" charset="-122"/>
              </a:rPr>
              <a:t>项自治区科技成果和</a:t>
            </a:r>
            <a:r>
              <a:rPr lang="en-US" altLang="zh-CN" sz="1500" dirty="0">
                <a:latin typeface="宋体" charset="-122"/>
              </a:rPr>
              <a:t>2</a:t>
            </a:r>
            <a:r>
              <a:rPr lang="zh-CN" altLang="en-US" sz="1500" dirty="0">
                <a:latin typeface="宋体" charset="-122"/>
              </a:rPr>
              <a:t>项发明型专利及</a:t>
            </a:r>
            <a:r>
              <a:rPr lang="en-US" altLang="zh-CN" sz="1500" dirty="0">
                <a:latin typeface="宋体" charset="-122"/>
              </a:rPr>
              <a:t>11</a:t>
            </a:r>
            <a:r>
              <a:rPr lang="zh-CN" altLang="en-US" sz="1500" dirty="0">
                <a:latin typeface="宋体" charset="-122"/>
              </a:rPr>
              <a:t>项实用新型专利，现有</a:t>
            </a:r>
            <a:r>
              <a:rPr lang="en-US" altLang="zh-CN" sz="1500" dirty="0">
                <a:latin typeface="宋体" charset="-122"/>
              </a:rPr>
              <a:t>5</a:t>
            </a:r>
            <a:r>
              <a:rPr lang="zh-CN" altLang="en-US" sz="1500" dirty="0">
                <a:latin typeface="宋体" charset="-122"/>
              </a:rPr>
              <a:t>项发明型专利正在中国知识产权局受理。</a:t>
            </a:r>
            <a:r>
              <a:rPr lang="en-US" altLang="zh-CN" sz="1500" dirty="0">
                <a:latin typeface="宋体" charset="-122"/>
              </a:rPr>
              <a:t>2014</a:t>
            </a:r>
            <a:r>
              <a:rPr lang="zh-CN" altLang="en-US" sz="1500" dirty="0">
                <a:latin typeface="宋体" charset="-122"/>
              </a:rPr>
              <a:t>年被宁夏经信委及宁夏非公局授予“宁夏回族自治区专精特新中小企业”，</a:t>
            </a:r>
            <a:r>
              <a:rPr lang="en-US" altLang="zh-CN" sz="1500" dirty="0">
                <a:latin typeface="宋体" charset="-122"/>
              </a:rPr>
              <a:t>2015</a:t>
            </a:r>
            <a:r>
              <a:rPr lang="zh-CN" altLang="en-US" sz="1500" dirty="0">
                <a:latin typeface="宋体" charset="-122"/>
              </a:rPr>
              <a:t>年由国家科技部审批认定为“高新技术企业”，被自治区科技厅认定为“科技型中小企业”。</a:t>
            </a:r>
            <a:r>
              <a:rPr lang="zh-CN" altLang="zh-CN" sz="1500" dirty="0">
                <a:latin typeface="宋体" charset="-122"/>
              </a:rPr>
              <a:t>产品性能及生产技术</a:t>
            </a:r>
            <a:r>
              <a:rPr lang="zh-CN" altLang="en-US" sz="1500" dirty="0">
                <a:latin typeface="宋体" charset="-122"/>
              </a:rPr>
              <a:t>达到</a:t>
            </a:r>
            <a:r>
              <a:rPr lang="zh-CN" altLang="zh-CN" sz="1500" dirty="0">
                <a:latin typeface="宋体" charset="-122"/>
              </a:rPr>
              <a:t>国内一流，同行业比肩者屈指可数</a:t>
            </a:r>
            <a:r>
              <a:rPr lang="zh-CN" altLang="en-US" sz="1500" dirty="0">
                <a:latin typeface="宋体" charset="-122"/>
              </a:rPr>
              <a:t>。</a:t>
            </a:r>
          </a:p>
        </p:txBody>
      </p:sp>
      <p:pic>
        <p:nvPicPr>
          <p:cNvPr id="1035" name="Picture 11" descr="C:\Documents and Settings\Administrator\Application Data\Tencent\Users\404716422\QQ\WinTemp\RichOle\I%Q0~D]47ZA7C~KL{WT_DW7.jpg"/>
          <p:cNvPicPr>
            <a:picLocks noChangeAspect="1" noChangeArrowheads="1"/>
          </p:cNvPicPr>
          <p:nvPr/>
        </p:nvPicPr>
        <p:blipFill>
          <a:blip r:embed="rId2"/>
          <a:srcRect/>
          <a:stretch>
            <a:fillRect/>
          </a:stretch>
        </p:blipFill>
        <p:spPr bwMode="auto">
          <a:xfrm>
            <a:off x="6227763" y="1196975"/>
            <a:ext cx="2578100" cy="2087563"/>
          </a:xfrm>
          <a:prstGeom prst="rect">
            <a:avLst/>
          </a:prstGeom>
          <a:noFill/>
          <a:ln w="9525">
            <a:noFill/>
            <a:miter lim="800000"/>
            <a:headEnd/>
            <a:tailEnd/>
          </a:ln>
        </p:spPr>
      </p:pic>
      <p:pic>
        <p:nvPicPr>
          <p:cNvPr id="26629" name="Picture 2"/>
          <p:cNvPicPr>
            <a:picLocks noChangeAspect="1" noChangeArrowheads="1"/>
          </p:cNvPicPr>
          <p:nvPr/>
        </p:nvPicPr>
        <p:blipFill>
          <a:blip r:embed="rId3"/>
          <a:srcRect/>
          <a:stretch>
            <a:fillRect/>
          </a:stretch>
        </p:blipFill>
        <p:spPr bwMode="auto">
          <a:xfrm>
            <a:off x="7740650" y="496888"/>
            <a:ext cx="1152525" cy="484187"/>
          </a:xfrm>
          <a:prstGeom prst="rect">
            <a:avLst/>
          </a:prstGeom>
          <a:noFill/>
          <a:ln w="9525">
            <a:noFill/>
            <a:miter lim="800000"/>
            <a:headEnd/>
            <a:tailEnd/>
          </a:ln>
        </p:spPr>
      </p:pic>
      <p:pic>
        <p:nvPicPr>
          <p:cNvPr id="13" name="图片 12" descr="科技型中小企业.jpg"/>
          <p:cNvPicPr>
            <a:picLocks noChangeAspect="1"/>
          </p:cNvPicPr>
          <p:nvPr/>
        </p:nvPicPr>
        <p:blipFill>
          <a:blip r:embed="rId4" cstate="print"/>
          <a:srcRect/>
          <a:stretch>
            <a:fillRect/>
          </a:stretch>
        </p:blipFill>
        <p:spPr bwMode="auto">
          <a:xfrm>
            <a:off x="179388" y="1196975"/>
            <a:ext cx="2870200" cy="2160588"/>
          </a:xfrm>
          <a:prstGeom prst="rect">
            <a:avLst/>
          </a:prstGeom>
          <a:noFill/>
          <a:ln w="9525">
            <a:noFill/>
            <a:miter lim="800000"/>
            <a:headEnd/>
            <a:tailEnd/>
          </a:ln>
        </p:spPr>
      </p:pic>
      <p:pic>
        <p:nvPicPr>
          <p:cNvPr id="26638" name="Picture 14" descr="高新技术企业证书"/>
          <p:cNvPicPr>
            <a:picLocks noChangeAspect="1" noChangeArrowheads="1"/>
          </p:cNvPicPr>
          <p:nvPr/>
        </p:nvPicPr>
        <p:blipFill>
          <a:blip r:embed="rId5"/>
          <a:srcRect/>
          <a:stretch>
            <a:fillRect/>
          </a:stretch>
        </p:blipFill>
        <p:spPr bwMode="auto">
          <a:xfrm>
            <a:off x="3132138" y="1196975"/>
            <a:ext cx="3055937" cy="2160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downLeft)">
                                      <p:cBhvr>
                                        <p:cTn id="7" dur="500"/>
                                        <p:tgtEl>
                                          <p:spTgt spid="2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26638"/>
                                        </p:tgtEl>
                                        <p:attrNameLst>
                                          <p:attrName>style.visibility</p:attrName>
                                        </p:attrNameLst>
                                      </p:cBhvr>
                                      <p:to>
                                        <p:strVal val="visible"/>
                                      </p:to>
                                    </p:set>
                                    <p:animEffect transition="in" filter="box(out)">
                                      <p:cBhvr>
                                        <p:cTn id="16" dur="500"/>
                                        <p:tgtEl>
                                          <p:spTgt spid="26638"/>
                                        </p:tgtEl>
                                      </p:cBhvr>
                                    </p:animEffect>
                                  </p:childTnLst>
                                </p:cTn>
                              </p:par>
                            </p:childTnLst>
                          </p:cTn>
                        </p:par>
                        <p:par>
                          <p:cTn id="17" fill="hold">
                            <p:stCondLst>
                              <p:cond delay="1500"/>
                            </p:stCondLst>
                            <p:childTnLst>
                              <p:par>
                                <p:cTn id="18" presetID="4" presetClass="entr" presetSubtype="32"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out)">
                                      <p:cBhvr>
                                        <p:cTn id="20" dur="500"/>
                                        <p:tgtEl>
                                          <p:spTgt spid="13"/>
                                        </p:tgtEl>
                                      </p:cBhvr>
                                    </p:animEffect>
                                  </p:childTnLst>
                                </p:cTn>
                              </p:par>
                            </p:childTnLst>
                          </p:cTn>
                        </p:par>
                        <p:par>
                          <p:cTn id="21" fill="hold">
                            <p:stCondLst>
                              <p:cond delay="2000"/>
                            </p:stCondLst>
                            <p:childTnLst>
                              <p:par>
                                <p:cTn id="22" presetID="4" presetClass="entr" presetSubtype="32" fill="hold" nodeType="afterEffect">
                                  <p:stCondLst>
                                    <p:cond delay="0"/>
                                  </p:stCondLst>
                                  <p:childTnLst>
                                    <p:set>
                                      <p:cBhvr>
                                        <p:cTn id="23" dur="1" fill="hold">
                                          <p:stCondLst>
                                            <p:cond delay="0"/>
                                          </p:stCondLst>
                                        </p:cTn>
                                        <p:tgtEl>
                                          <p:spTgt spid="1035"/>
                                        </p:tgtEl>
                                        <p:attrNameLst>
                                          <p:attrName>style.visibility</p:attrName>
                                        </p:attrNameLst>
                                      </p:cBhvr>
                                      <p:to>
                                        <p:strVal val="visible"/>
                                      </p:to>
                                    </p:set>
                                    <p:animEffect transition="in" filter="box(out)">
                                      <p:cBhvr>
                                        <p:cTn id="24" dur="500"/>
                                        <p:tgtEl>
                                          <p:spTgt spid="1035"/>
                                        </p:tgtEl>
                                      </p:cBhvr>
                                    </p:animEffect>
                                  </p:childTnLst>
                                </p:cTn>
                              </p:par>
                            </p:childTnLst>
                          </p:cTn>
                        </p:par>
                        <p:par>
                          <p:cTn id="25" fill="hold">
                            <p:stCondLst>
                              <p:cond delay="2500"/>
                            </p:stCondLst>
                            <p:childTnLst>
                              <p:par>
                                <p:cTn id="26" presetID="55"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1000" fill="hold"/>
                                        <p:tgtEl>
                                          <p:spTgt spid="50"/>
                                        </p:tgtEl>
                                        <p:attrNameLst>
                                          <p:attrName>ppt_w</p:attrName>
                                        </p:attrNameLst>
                                      </p:cBhvr>
                                      <p:tavLst>
                                        <p:tav tm="0">
                                          <p:val>
                                            <p:strVal val="#ppt_w*0.70"/>
                                          </p:val>
                                        </p:tav>
                                        <p:tav tm="100000">
                                          <p:val>
                                            <p:strVal val="#ppt_w"/>
                                          </p:val>
                                        </p:tav>
                                      </p:tavLst>
                                    </p:anim>
                                    <p:anim calcmode="lin" valueType="num">
                                      <p:cBhvr>
                                        <p:cTn id="29" dur="1000" fill="hold"/>
                                        <p:tgtEl>
                                          <p:spTgt spid="50"/>
                                        </p:tgtEl>
                                        <p:attrNameLst>
                                          <p:attrName>ppt_h</p:attrName>
                                        </p:attrNameLst>
                                      </p:cBhvr>
                                      <p:tavLst>
                                        <p:tav tm="0">
                                          <p:val>
                                            <p:strVal val="#ppt_h"/>
                                          </p:val>
                                        </p:tav>
                                        <p:tav tm="100000">
                                          <p:val>
                                            <p:strVal val="#ppt_h"/>
                                          </p:val>
                                        </p:tav>
                                      </p:tavLst>
                                    </p:anim>
                                    <p:animEffect transition="in" filter="fade">
                                      <p:cBhvr>
                                        <p:cTn id="30"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533400"/>
            <a:ext cx="1203325" cy="563563"/>
          </a:xfrm>
        </p:spPr>
        <p:txBody>
          <a:bodyPr/>
          <a:lstStyle/>
          <a:p>
            <a:pPr eaLnBrk="1" hangingPunct="1"/>
            <a:r>
              <a:rPr lang="zh-CN" altLang="en-US" smtClean="0">
                <a:ea typeface="宋体" charset="-122"/>
              </a:rPr>
              <a:t>目录</a:t>
            </a:r>
            <a:endParaRPr lang="en-US" altLang="zh-CN" smtClean="0">
              <a:solidFill>
                <a:schemeClr val="accent1"/>
              </a:solidFill>
              <a:ea typeface="宋体" charset="-122"/>
            </a:endParaRPr>
          </a:p>
        </p:txBody>
      </p:sp>
      <p:sp>
        <p:nvSpPr>
          <p:cNvPr id="27650"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zh-CN"/>
          </a:p>
        </p:txBody>
      </p:sp>
      <p:pic>
        <p:nvPicPr>
          <p:cNvPr id="27651" name="Picture 2"/>
          <p:cNvPicPr>
            <a:picLocks noChangeAspect="1" noChangeArrowheads="1"/>
          </p:cNvPicPr>
          <p:nvPr/>
        </p:nvPicPr>
        <p:blipFill>
          <a:blip r:embed="rId2"/>
          <a:srcRect/>
          <a:stretch>
            <a:fillRect/>
          </a:stretch>
        </p:blipFill>
        <p:spPr bwMode="auto">
          <a:xfrm>
            <a:off x="7740650" y="496888"/>
            <a:ext cx="1152525" cy="484187"/>
          </a:xfrm>
          <a:prstGeom prst="rect">
            <a:avLst/>
          </a:prstGeom>
          <a:noFill/>
          <a:ln w="9525">
            <a:noFill/>
            <a:miter lim="800000"/>
            <a:headEnd/>
            <a:tailEnd/>
          </a:ln>
        </p:spPr>
      </p:pic>
      <p:grpSp>
        <p:nvGrpSpPr>
          <p:cNvPr id="9" name="组合 8"/>
          <p:cNvGrpSpPr>
            <a:grpSpLocks/>
          </p:cNvGrpSpPr>
          <p:nvPr/>
        </p:nvGrpSpPr>
        <p:grpSpPr bwMode="auto">
          <a:xfrm>
            <a:off x="2125663" y="1412875"/>
            <a:ext cx="4741862" cy="685800"/>
            <a:chOff x="2126341" y="1412861"/>
            <a:chExt cx="4741167" cy="685800"/>
          </a:xfrm>
        </p:grpSpPr>
        <p:sp>
          <p:nvSpPr>
            <p:cNvPr id="87087" name="AutoShape 47"/>
            <p:cNvSpPr>
              <a:spLocks noChangeArrowheads="1"/>
            </p:cNvSpPr>
            <p:nvPr/>
          </p:nvSpPr>
          <p:spPr bwMode="gray">
            <a:xfrm>
              <a:off x="2524745" y="1547799"/>
              <a:ext cx="4342763" cy="4572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投资亮点</a:t>
              </a:r>
            </a:p>
          </p:txBody>
        </p:sp>
        <p:sp>
          <p:nvSpPr>
            <p:cNvPr id="15381" name="AutoShape 48"/>
            <p:cNvSpPr>
              <a:spLocks noChangeArrowheads="1"/>
            </p:cNvSpPr>
            <p:nvPr/>
          </p:nvSpPr>
          <p:spPr bwMode="gray">
            <a:xfrm>
              <a:off x="2126341" y="1412861"/>
              <a:ext cx="685699" cy="685800"/>
            </a:xfrm>
            <a:prstGeom prst="diamond">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r>
                <a:rPr lang="en-US" altLang="zh-CN" dirty="0"/>
                <a:t>1</a:t>
              </a:r>
              <a:endParaRPr lang="zh-CN" altLang="en-US" dirty="0"/>
            </a:p>
          </p:txBody>
        </p:sp>
      </p:grpSp>
      <p:grpSp>
        <p:nvGrpSpPr>
          <p:cNvPr id="10" name="组合 9"/>
          <p:cNvGrpSpPr>
            <a:grpSpLocks/>
          </p:cNvGrpSpPr>
          <p:nvPr/>
        </p:nvGrpSpPr>
        <p:grpSpPr bwMode="auto">
          <a:xfrm>
            <a:off x="2101850" y="2252663"/>
            <a:ext cx="4741863" cy="685800"/>
            <a:chOff x="2102188" y="2252448"/>
            <a:chExt cx="4741167" cy="685800"/>
          </a:xfrm>
        </p:grpSpPr>
        <p:sp>
          <p:nvSpPr>
            <p:cNvPr id="36" name="AutoShape 47"/>
            <p:cNvSpPr>
              <a:spLocks noChangeArrowheads="1"/>
            </p:cNvSpPr>
            <p:nvPr/>
          </p:nvSpPr>
          <p:spPr bwMode="gray">
            <a:xfrm>
              <a:off x="2500593" y="2387385"/>
              <a:ext cx="4342762" cy="4572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公司概况</a:t>
              </a:r>
            </a:p>
          </p:txBody>
        </p:sp>
        <p:sp>
          <p:nvSpPr>
            <p:cNvPr id="37" name="AutoShape 48"/>
            <p:cNvSpPr>
              <a:spLocks noChangeArrowheads="1"/>
            </p:cNvSpPr>
            <p:nvPr/>
          </p:nvSpPr>
          <p:spPr bwMode="gray">
            <a:xfrm>
              <a:off x="2102188" y="2252448"/>
              <a:ext cx="685699" cy="685800"/>
            </a:xfrm>
            <a:prstGeom prst="diamond">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r>
                <a:rPr lang="en-US" altLang="zh-CN" dirty="0"/>
                <a:t>2</a:t>
              </a:r>
              <a:endParaRPr lang="zh-CN" altLang="en-US" dirty="0"/>
            </a:p>
          </p:txBody>
        </p:sp>
      </p:grpSp>
      <p:grpSp>
        <p:nvGrpSpPr>
          <p:cNvPr id="11" name="组合 10"/>
          <p:cNvGrpSpPr>
            <a:grpSpLocks/>
          </p:cNvGrpSpPr>
          <p:nvPr/>
        </p:nvGrpSpPr>
        <p:grpSpPr bwMode="auto">
          <a:xfrm>
            <a:off x="2101850" y="3097213"/>
            <a:ext cx="4741863" cy="685800"/>
            <a:chOff x="2102188" y="3097905"/>
            <a:chExt cx="4741167" cy="685800"/>
          </a:xfrm>
        </p:grpSpPr>
        <p:sp>
          <p:nvSpPr>
            <p:cNvPr id="39" name="AutoShape 47"/>
            <p:cNvSpPr>
              <a:spLocks noChangeArrowheads="1"/>
            </p:cNvSpPr>
            <p:nvPr/>
          </p:nvSpPr>
          <p:spPr bwMode="gray">
            <a:xfrm>
              <a:off x="2500593" y="3232842"/>
              <a:ext cx="4342762" cy="4572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所处行业</a:t>
              </a:r>
            </a:p>
          </p:txBody>
        </p:sp>
        <p:sp>
          <p:nvSpPr>
            <p:cNvPr id="40" name="AutoShape 48"/>
            <p:cNvSpPr>
              <a:spLocks noChangeArrowheads="1"/>
            </p:cNvSpPr>
            <p:nvPr/>
          </p:nvSpPr>
          <p:spPr bwMode="gray">
            <a:xfrm>
              <a:off x="2102188" y="3097905"/>
              <a:ext cx="685699" cy="685800"/>
            </a:xfrm>
            <a:prstGeom prst="diamond">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r>
                <a:rPr lang="en-US" altLang="zh-CN" dirty="0"/>
                <a:t>3</a:t>
              </a:r>
              <a:endParaRPr lang="zh-CN" altLang="en-US" dirty="0"/>
            </a:p>
          </p:txBody>
        </p:sp>
      </p:grpSp>
      <p:grpSp>
        <p:nvGrpSpPr>
          <p:cNvPr id="12" name="组合 11"/>
          <p:cNvGrpSpPr>
            <a:grpSpLocks/>
          </p:cNvGrpSpPr>
          <p:nvPr/>
        </p:nvGrpSpPr>
        <p:grpSpPr bwMode="auto">
          <a:xfrm>
            <a:off x="2087563" y="3919538"/>
            <a:ext cx="4741862" cy="685800"/>
            <a:chOff x="2088241" y="3919242"/>
            <a:chExt cx="4741167" cy="685800"/>
          </a:xfrm>
        </p:grpSpPr>
        <p:sp>
          <p:nvSpPr>
            <p:cNvPr id="41" name="AutoShape 47"/>
            <p:cNvSpPr>
              <a:spLocks noChangeArrowheads="1"/>
            </p:cNvSpPr>
            <p:nvPr/>
          </p:nvSpPr>
          <p:spPr bwMode="gray">
            <a:xfrm>
              <a:off x="2486645" y="4054179"/>
              <a:ext cx="4342763" cy="4572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财务分析</a:t>
              </a:r>
            </a:p>
          </p:txBody>
        </p:sp>
        <p:sp>
          <p:nvSpPr>
            <p:cNvPr id="42" name="AutoShape 48"/>
            <p:cNvSpPr>
              <a:spLocks noChangeArrowheads="1"/>
            </p:cNvSpPr>
            <p:nvPr/>
          </p:nvSpPr>
          <p:spPr bwMode="gray">
            <a:xfrm>
              <a:off x="2088241" y="3919242"/>
              <a:ext cx="685699" cy="685800"/>
            </a:xfrm>
            <a:prstGeom prst="diamond">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r>
                <a:rPr lang="en-US" altLang="zh-CN" dirty="0"/>
                <a:t>4</a:t>
              </a:r>
              <a:endParaRPr lang="zh-CN" altLang="en-US" dirty="0"/>
            </a:p>
          </p:txBody>
        </p:sp>
      </p:grpSp>
      <p:grpSp>
        <p:nvGrpSpPr>
          <p:cNvPr id="13" name="组合 12"/>
          <p:cNvGrpSpPr>
            <a:grpSpLocks/>
          </p:cNvGrpSpPr>
          <p:nvPr/>
        </p:nvGrpSpPr>
        <p:grpSpPr bwMode="auto">
          <a:xfrm>
            <a:off x="2063750" y="4724400"/>
            <a:ext cx="4741863" cy="685800"/>
            <a:chOff x="2064088" y="4723716"/>
            <a:chExt cx="4741167" cy="685800"/>
          </a:xfrm>
        </p:grpSpPr>
        <p:sp>
          <p:nvSpPr>
            <p:cNvPr id="43" name="AutoShape 47"/>
            <p:cNvSpPr>
              <a:spLocks noChangeArrowheads="1"/>
            </p:cNvSpPr>
            <p:nvPr/>
          </p:nvSpPr>
          <p:spPr bwMode="gray">
            <a:xfrm>
              <a:off x="2462493" y="4858654"/>
              <a:ext cx="4342762" cy="4572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融资计划</a:t>
              </a:r>
            </a:p>
          </p:txBody>
        </p:sp>
        <p:sp>
          <p:nvSpPr>
            <p:cNvPr id="44" name="AutoShape 48"/>
            <p:cNvSpPr>
              <a:spLocks noChangeArrowheads="1"/>
            </p:cNvSpPr>
            <p:nvPr/>
          </p:nvSpPr>
          <p:spPr bwMode="gray">
            <a:xfrm>
              <a:off x="2064088" y="4723716"/>
              <a:ext cx="685699" cy="685800"/>
            </a:xfrm>
            <a:prstGeom prst="diamond">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r>
                <a:rPr lang="en-US" altLang="zh-CN" dirty="0"/>
                <a:t>5</a:t>
              </a: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10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10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10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1000"/>
                                        <p:tgtEl>
                                          <p:spTgt spid="12"/>
                                        </p:tgtEl>
                                      </p:cBhvr>
                                    </p:animEffect>
                                  </p:childTnLst>
                                </p:cTn>
                              </p:par>
                              <p:par>
                                <p:cTn id="17" presetID="3"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1000"/>
                                        <p:tgtEl>
                                          <p:spTgt spid="13"/>
                                        </p:tgtEl>
                                      </p:cBhvr>
                                    </p:animEffect>
                                  </p:childTnLst>
                                </p:cTn>
                              </p:par>
                            </p:childTnLst>
                          </p:cTn>
                        </p:par>
                        <p:par>
                          <p:cTn id="20" fill="hold">
                            <p:stCondLst>
                              <p:cond delay="1000"/>
                            </p:stCondLst>
                            <p:childTnLst>
                              <p:par>
                                <p:cTn id="21" presetID="26" presetClass="emph" presetSubtype="0" fill="hold" nodeType="afterEffect">
                                  <p:stCondLst>
                                    <p:cond delay="0"/>
                                  </p:stCondLst>
                                  <p:childTnLst>
                                    <p:animEffect transition="out" filter="fade">
                                      <p:cBhvr>
                                        <p:cTn id="22" dur="500" tmFilter="0, 0; .2, .5; .8, .5; 1, 0"/>
                                        <p:tgtEl>
                                          <p:spTgt spid="11"/>
                                        </p:tgtEl>
                                      </p:cBhvr>
                                    </p:animEffect>
                                    <p:animScale>
                                      <p:cBhvr>
                                        <p:cTn id="23"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a:spLocks noChangeArrowheads="1"/>
          </p:cNvSpPr>
          <p:nvPr/>
        </p:nvSpPr>
        <p:spPr bwMode="auto">
          <a:xfrm>
            <a:off x="900113" y="1484313"/>
            <a:ext cx="7848600" cy="4537075"/>
          </a:xfrm>
          <a:prstGeom prst="rect">
            <a:avLst/>
          </a:prstGeom>
          <a:noFill/>
          <a:ln w="9525">
            <a:noFill/>
            <a:miter lim="800000"/>
            <a:headEnd/>
            <a:tailEnd/>
          </a:ln>
        </p:spPr>
        <p:txBody>
          <a:bodyPr>
            <a:spAutoFit/>
          </a:bodyPr>
          <a:lstStyle/>
          <a:p>
            <a:pPr marL="285750" indent="-285750">
              <a:lnSpc>
                <a:spcPts val="2500"/>
              </a:lnSpc>
              <a:buFont typeface="Wingdings" pitchFamily="2" charset="2"/>
              <a:buChar char="u"/>
            </a:pPr>
            <a:r>
              <a:rPr lang="en-US" altLang="zh-CN" sz="1500"/>
              <a:t>     </a:t>
            </a:r>
            <a:r>
              <a:rPr lang="zh-CN" altLang="zh-CN" sz="1500"/>
              <a:t>中国作为制造业大国，</a:t>
            </a:r>
            <a:r>
              <a:rPr lang="en-US" altLang="zh-CN" sz="1500"/>
              <a:t>2009</a:t>
            </a:r>
            <a:r>
              <a:rPr lang="zh-CN" altLang="zh-CN" sz="1500"/>
              <a:t>年包装行业市场规模约为</a:t>
            </a:r>
            <a:r>
              <a:rPr lang="en-US" altLang="zh-CN" sz="1500"/>
              <a:t>1,260</a:t>
            </a:r>
            <a:r>
              <a:rPr lang="zh-CN" altLang="zh-CN" sz="1500"/>
              <a:t>亿美元（世界包装协会统计口径），占全球</a:t>
            </a:r>
            <a:r>
              <a:rPr lang="en-US" altLang="zh-CN" sz="1500"/>
              <a:t>22.5%</a:t>
            </a:r>
            <a:r>
              <a:rPr lang="zh-CN" altLang="zh-CN" sz="1500"/>
              <a:t>。作为包装行业的一个细分行业塑料编织包装袋在我国已经有</a:t>
            </a:r>
            <a:r>
              <a:rPr lang="en-US" altLang="zh-CN" sz="1500"/>
              <a:t>20</a:t>
            </a:r>
            <a:r>
              <a:rPr lang="zh-CN" altLang="zh-CN" sz="1500"/>
              <a:t>多年的生产历史，经过塑编行业的共同努力，这一产品在我国得到了飞速的发展。特别是近几年，企业的规模和产品的档次都有了很大的提高。塑编行业已经逐步发展成为介于纺织品和化工行业之间的一个新兴的重要产业。随着世界各个国家的联系和经济交往日益密切，国际间的物流和贸易的发展大大提高了高端塑编产品的市场需求。</a:t>
            </a:r>
            <a:endParaRPr lang="en-US" altLang="zh-CN" sz="1500"/>
          </a:p>
          <a:p>
            <a:pPr marL="285750" indent="-285750">
              <a:lnSpc>
                <a:spcPts val="2500"/>
              </a:lnSpc>
            </a:pPr>
            <a:endParaRPr lang="en-US" altLang="zh-CN" sz="1500"/>
          </a:p>
          <a:p>
            <a:pPr marL="285750" indent="-285750">
              <a:lnSpc>
                <a:spcPts val="2500"/>
              </a:lnSpc>
              <a:buFont typeface="Wingdings" pitchFamily="2" charset="2"/>
              <a:buChar char="u"/>
            </a:pPr>
            <a:r>
              <a:rPr lang="en-US" altLang="zh-CN" sz="1500"/>
              <a:t>       </a:t>
            </a:r>
            <a:r>
              <a:rPr lang="zh-CN" altLang="zh-CN" sz="1500"/>
              <a:t>在国内，由于国民经济持续稳定发展，对各种塑料编织品的需求也同步增长。但是在功能性塑料包装产品方面，传统塑编企业生产的包装普遍参照</a:t>
            </a:r>
            <a:r>
              <a:rPr lang="en-US" altLang="zh-CN" sz="1500"/>
              <a:t>GB/T8947-1998</a:t>
            </a:r>
            <a:r>
              <a:rPr lang="zh-CN" altLang="zh-CN" sz="1500"/>
              <a:t>《复合塑料编织袋》的标准进行生产，无法满足特种产品</a:t>
            </a:r>
            <a:r>
              <a:rPr lang="zh-CN" altLang="en-US" sz="1500"/>
              <a:t>及危险品</a:t>
            </a:r>
            <a:r>
              <a:rPr lang="zh-CN" altLang="zh-CN" sz="1500"/>
              <a:t>对高端包装和</a:t>
            </a:r>
            <a:r>
              <a:rPr lang="zh-CN" altLang="en-US" sz="1500"/>
              <a:t>多次搬捣的远距离</a:t>
            </a:r>
            <a:r>
              <a:rPr lang="zh-CN" altLang="zh-CN" sz="1500"/>
              <a:t>生产运输的使用</a:t>
            </a:r>
            <a:r>
              <a:rPr lang="zh-CN" altLang="en-US" sz="1500"/>
              <a:t>要</a:t>
            </a:r>
            <a:r>
              <a:rPr lang="zh-CN" altLang="zh-CN" sz="1500"/>
              <a:t>求。</a:t>
            </a:r>
            <a:r>
              <a:rPr lang="zh-CN" altLang="en-US" sz="1500"/>
              <a:t>再</a:t>
            </a:r>
            <a:r>
              <a:rPr lang="zh-CN" altLang="zh-CN" sz="1500"/>
              <a:t>由于国内大型</a:t>
            </a:r>
            <a:r>
              <a:rPr lang="zh-CN" altLang="en-US" sz="1500"/>
              <a:t>盐</a:t>
            </a:r>
            <a:r>
              <a:rPr lang="zh-CN" altLang="zh-CN" sz="1500"/>
              <a:t>化工企业不断</a:t>
            </a:r>
            <a:r>
              <a:rPr lang="zh-CN" altLang="en-US" sz="1500"/>
              <a:t>布局及</a:t>
            </a:r>
            <a:r>
              <a:rPr lang="zh-CN" altLang="zh-CN" sz="1500"/>
              <a:t>加大在西北五省的</a:t>
            </a:r>
            <a:r>
              <a:rPr lang="zh-CN" altLang="en-US" sz="1500"/>
              <a:t>循环产业链</a:t>
            </a:r>
            <a:r>
              <a:rPr lang="zh-CN" altLang="zh-CN" sz="1500"/>
              <a:t>投资，</a:t>
            </a:r>
            <a:r>
              <a:rPr lang="zh-CN" altLang="en-US" sz="1500"/>
              <a:t>使得</a:t>
            </a:r>
            <a:r>
              <a:rPr lang="zh-CN" altLang="zh-CN" sz="1500"/>
              <a:t>对</a:t>
            </a:r>
            <a:r>
              <a:rPr lang="zh-CN" altLang="en-US" sz="1500"/>
              <a:t>高端危险品</a:t>
            </a:r>
            <a:r>
              <a:rPr lang="zh-CN" altLang="zh-CN" sz="1500"/>
              <a:t>包装的需求</a:t>
            </a:r>
            <a:r>
              <a:rPr lang="zh-CN" altLang="en-US" sz="1500"/>
              <a:t>逐渐的</a:t>
            </a:r>
            <a:r>
              <a:rPr lang="zh-CN" altLang="zh-CN" sz="1500"/>
              <a:t>愈来愈大，</a:t>
            </a:r>
            <a:r>
              <a:rPr lang="zh-CN" altLang="en-US" sz="1500"/>
              <a:t>公司地处于西北的核心位置，具有区域的物流优势，成本优势，</a:t>
            </a:r>
            <a:r>
              <a:rPr lang="zh-CN" altLang="zh-CN" sz="1500"/>
              <a:t>公司目前已与西北</a:t>
            </a:r>
            <a:r>
              <a:rPr lang="zh-CN" altLang="en-US" sz="1500"/>
              <a:t>五省的各</a:t>
            </a:r>
            <a:r>
              <a:rPr lang="zh-CN" altLang="zh-CN" sz="1500"/>
              <a:t>大型化工企业建立</a:t>
            </a:r>
            <a:r>
              <a:rPr lang="zh-CN" altLang="en-US" sz="1500"/>
              <a:t>了长期</a:t>
            </a:r>
            <a:r>
              <a:rPr lang="zh-CN" altLang="zh-CN" sz="1500"/>
              <a:t>稳定的合作关系。</a:t>
            </a:r>
          </a:p>
        </p:txBody>
      </p:sp>
      <p:grpSp>
        <p:nvGrpSpPr>
          <p:cNvPr id="10" name="Group 56"/>
          <p:cNvGrpSpPr>
            <a:grpSpLocks/>
          </p:cNvGrpSpPr>
          <p:nvPr/>
        </p:nvGrpSpPr>
        <p:grpSpPr bwMode="auto">
          <a:xfrm>
            <a:off x="11113" y="404813"/>
            <a:ext cx="2498725" cy="685800"/>
            <a:chOff x="1296" y="1824"/>
            <a:chExt cx="2976" cy="432"/>
          </a:xfrm>
        </p:grpSpPr>
        <p:sp>
          <p:nvSpPr>
            <p:cNvPr id="12" name="AutoShape 57"/>
            <p:cNvSpPr>
              <a:spLocks noChangeArrowheads="1"/>
            </p:cNvSpPr>
            <p:nvPr/>
          </p:nvSpPr>
          <p:spPr bwMode="gray">
            <a:xfrm>
              <a:off x="1536" y="1899"/>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algn="ctr">
              <a:solidFill>
                <a:schemeClr val="bg1"/>
              </a:solidFill>
              <a:round/>
              <a:headEnd/>
              <a:tailEnd/>
            </a:ln>
            <a:effectLst/>
          </p:spPr>
          <p:txBody>
            <a:bodyPr wrap="none" anchor="ctr"/>
            <a:lstStyle/>
            <a:p>
              <a:pPr>
                <a:defRPr/>
              </a:pPr>
              <a:endParaRPr lang="zh-CN" altLang="en-US">
                <a:latin typeface="Arial" pitchFamily="34" charset="0"/>
                <a:ea typeface="宋体" pitchFamily="2" charset="-122"/>
              </a:endParaRPr>
            </a:p>
          </p:txBody>
        </p:sp>
        <p:sp>
          <p:nvSpPr>
            <p:cNvPr id="28677" name="AutoShape 58"/>
            <p:cNvSpPr>
              <a:spLocks noChangeArrowheads="1"/>
            </p:cNvSpPr>
            <p:nvPr/>
          </p:nvSpPr>
          <p:spPr bwMode="gray">
            <a:xfrm>
              <a:off x="1296" y="1824"/>
              <a:ext cx="432" cy="432"/>
            </a:xfrm>
            <a:prstGeom prst="diamond">
              <a:avLst/>
            </a:prstGeom>
            <a:solidFill>
              <a:schemeClr val="hlink"/>
            </a:solidFill>
            <a:ln w="25400" algn="ctr">
              <a:solidFill>
                <a:schemeClr val="bg1"/>
              </a:solidFill>
              <a:miter lim="800000"/>
              <a:headEnd/>
              <a:tailEnd/>
            </a:ln>
          </p:spPr>
          <p:txBody>
            <a:bodyPr wrap="none" anchor="ctr"/>
            <a:lstStyle/>
            <a:p>
              <a:endParaRPr lang="zh-CN" altLang="en-US"/>
            </a:p>
          </p:txBody>
        </p:sp>
        <p:sp>
          <p:nvSpPr>
            <p:cNvPr id="28678" name="Text Box 59"/>
            <p:cNvSpPr txBox="1">
              <a:spLocks noChangeArrowheads="1"/>
            </p:cNvSpPr>
            <p:nvPr/>
          </p:nvSpPr>
          <p:spPr bwMode="gray">
            <a:xfrm>
              <a:off x="1680" y="1934"/>
              <a:ext cx="2160" cy="233"/>
            </a:xfrm>
            <a:prstGeom prst="rect">
              <a:avLst/>
            </a:prstGeom>
            <a:noFill/>
            <a:ln w="9525">
              <a:noFill/>
              <a:miter lim="800000"/>
              <a:headEnd/>
              <a:tailEnd/>
            </a:ln>
          </p:spPr>
          <p:txBody>
            <a:bodyPr>
              <a:spAutoFit/>
            </a:bodyPr>
            <a:lstStyle/>
            <a:p>
              <a:pPr algn="ctr" eaLnBrk="0" hangingPunct="0"/>
              <a:r>
                <a:rPr lang="zh-CN" altLang="en-US">
                  <a:solidFill>
                    <a:srgbClr val="262626"/>
                  </a:solidFill>
                  <a:latin typeface="微软雅黑"/>
                  <a:ea typeface="微软雅黑"/>
                  <a:cs typeface="微软雅黑"/>
                  <a:sym typeface="微软雅黑"/>
                </a:rPr>
                <a:t>所处行业</a:t>
              </a:r>
              <a:endParaRPr lang="zh-CN" altLang="en-US"/>
            </a:p>
          </p:txBody>
        </p:sp>
        <p:sp>
          <p:nvSpPr>
            <p:cNvPr id="28679" name="Text Box 60"/>
            <p:cNvSpPr txBox="1">
              <a:spLocks noChangeArrowheads="1"/>
            </p:cNvSpPr>
            <p:nvPr/>
          </p:nvSpPr>
          <p:spPr bwMode="gray">
            <a:xfrm>
              <a:off x="1393" y="1886"/>
              <a:ext cx="223" cy="288"/>
            </a:xfrm>
            <a:prstGeom prst="rect">
              <a:avLst/>
            </a:prstGeom>
            <a:noFill/>
            <a:ln w="9525">
              <a:noFill/>
              <a:miter lim="800000"/>
              <a:headEnd/>
              <a:tailEnd/>
            </a:ln>
          </p:spPr>
          <p:txBody>
            <a:bodyPr wrap="none">
              <a:spAutoFit/>
            </a:bodyPr>
            <a:lstStyle/>
            <a:p>
              <a:pPr algn="ctr" eaLnBrk="0" hangingPunct="0"/>
              <a:r>
                <a:rPr lang="en-US" altLang="zh-CN" sz="2400">
                  <a:solidFill>
                    <a:schemeClr val="bg1"/>
                  </a:solidFill>
                </a:rPr>
                <a:t>3</a:t>
              </a:r>
            </a:p>
          </p:txBody>
        </p:sp>
      </p:grpSp>
      <p:pic>
        <p:nvPicPr>
          <p:cNvPr id="28675" name="Picture 2"/>
          <p:cNvPicPr>
            <a:picLocks noChangeAspect="1" noChangeArrowheads="1"/>
          </p:cNvPicPr>
          <p:nvPr/>
        </p:nvPicPr>
        <p:blipFill>
          <a:blip r:embed="rId2"/>
          <a:srcRect/>
          <a:stretch>
            <a:fillRect/>
          </a:stretch>
        </p:blipFill>
        <p:spPr bwMode="auto">
          <a:xfrm>
            <a:off x="7740650" y="496888"/>
            <a:ext cx="1152525" cy="484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p:cTn id="11" dur="500" fill="hold"/>
                                        <p:tgtEl>
                                          <p:spTgt spid="50"/>
                                        </p:tgtEl>
                                        <p:attrNameLst>
                                          <p:attrName>ppt_w</p:attrName>
                                        </p:attrNameLst>
                                      </p:cBhvr>
                                      <p:tavLst>
                                        <p:tav tm="0">
                                          <p:val>
                                            <p:fltVal val="0"/>
                                          </p:val>
                                        </p:tav>
                                        <p:tav tm="100000">
                                          <p:val>
                                            <p:strVal val="#ppt_w"/>
                                          </p:val>
                                        </p:tav>
                                      </p:tavLst>
                                    </p:anim>
                                    <p:anim calcmode="lin" valueType="num">
                                      <p:cBhvr>
                                        <p:cTn id="12" dur="500" fill="hold"/>
                                        <p:tgtEl>
                                          <p:spTgt spid="50"/>
                                        </p:tgtEl>
                                        <p:attrNameLst>
                                          <p:attrName>ppt_h</p:attrName>
                                        </p:attrNameLst>
                                      </p:cBhvr>
                                      <p:tavLst>
                                        <p:tav tm="0">
                                          <p:val>
                                            <p:fltVal val="0"/>
                                          </p:val>
                                        </p:tav>
                                        <p:tav tm="100000">
                                          <p:val>
                                            <p:strVal val="#ppt_h"/>
                                          </p:val>
                                        </p:tav>
                                      </p:tavLst>
                                    </p:anim>
                                    <p:animEffect transition="in" filter="fade">
                                      <p:cBhvr>
                                        <p:cTn id="1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57200" y="533400"/>
            <a:ext cx="1203325" cy="563563"/>
          </a:xfrm>
        </p:spPr>
        <p:txBody>
          <a:bodyPr/>
          <a:lstStyle/>
          <a:p>
            <a:pPr eaLnBrk="1" hangingPunct="1"/>
            <a:r>
              <a:rPr lang="zh-CN" altLang="en-US" smtClean="0">
                <a:ea typeface="宋体" charset="-122"/>
              </a:rPr>
              <a:t>目录</a:t>
            </a:r>
            <a:endParaRPr lang="en-US" altLang="zh-CN" smtClean="0">
              <a:solidFill>
                <a:schemeClr val="accent1"/>
              </a:solidFill>
              <a:ea typeface="宋体" charset="-122"/>
            </a:endParaRPr>
          </a:p>
        </p:txBody>
      </p:sp>
      <p:sp>
        <p:nvSpPr>
          <p:cNvPr id="29698"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zh-CN"/>
          </a:p>
        </p:txBody>
      </p:sp>
      <p:pic>
        <p:nvPicPr>
          <p:cNvPr id="29699" name="Picture 2"/>
          <p:cNvPicPr>
            <a:picLocks noChangeAspect="1" noChangeArrowheads="1"/>
          </p:cNvPicPr>
          <p:nvPr/>
        </p:nvPicPr>
        <p:blipFill>
          <a:blip r:embed="rId2"/>
          <a:srcRect/>
          <a:stretch>
            <a:fillRect/>
          </a:stretch>
        </p:blipFill>
        <p:spPr bwMode="auto">
          <a:xfrm>
            <a:off x="7740650" y="496888"/>
            <a:ext cx="1152525" cy="484187"/>
          </a:xfrm>
          <a:prstGeom prst="rect">
            <a:avLst/>
          </a:prstGeom>
          <a:noFill/>
          <a:ln w="9525">
            <a:noFill/>
            <a:miter lim="800000"/>
            <a:headEnd/>
            <a:tailEnd/>
          </a:ln>
        </p:spPr>
      </p:pic>
      <p:grpSp>
        <p:nvGrpSpPr>
          <p:cNvPr id="9" name="组合 8"/>
          <p:cNvGrpSpPr>
            <a:grpSpLocks/>
          </p:cNvGrpSpPr>
          <p:nvPr/>
        </p:nvGrpSpPr>
        <p:grpSpPr bwMode="auto">
          <a:xfrm>
            <a:off x="2125663" y="1412875"/>
            <a:ext cx="4741862" cy="685800"/>
            <a:chOff x="2126341" y="1412861"/>
            <a:chExt cx="4741167" cy="685800"/>
          </a:xfrm>
        </p:grpSpPr>
        <p:sp>
          <p:nvSpPr>
            <p:cNvPr id="87087" name="AutoShape 47"/>
            <p:cNvSpPr>
              <a:spLocks noChangeArrowheads="1"/>
            </p:cNvSpPr>
            <p:nvPr/>
          </p:nvSpPr>
          <p:spPr bwMode="gray">
            <a:xfrm>
              <a:off x="2524745" y="1547799"/>
              <a:ext cx="4342763" cy="4572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投资亮点</a:t>
              </a:r>
            </a:p>
          </p:txBody>
        </p:sp>
        <p:sp>
          <p:nvSpPr>
            <p:cNvPr id="15381" name="AutoShape 48"/>
            <p:cNvSpPr>
              <a:spLocks noChangeArrowheads="1"/>
            </p:cNvSpPr>
            <p:nvPr/>
          </p:nvSpPr>
          <p:spPr bwMode="gray">
            <a:xfrm>
              <a:off x="2126341" y="1412861"/>
              <a:ext cx="685699" cy="685800"/>
            </a:xfrm>
            <a:prstGeom prst="diamond">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r>
                <a:rPr lang="en-US" altLang="zh-CN" dirty="0"/>
                <a:t>1</a:t>
              </a:r>
              <a:endParaRPr lang="zh-CN" altLang="en-US" dirty="0"/>
            </a:p>
          </p:txBody>
        </p:sp>
      </p:grpSp>
      <p:grpSp>
        <p:nvGrpSpPr>
          <p:cNvPr id="10" name="组合 9"/>
          <p:cNvGrpSpPr>
            <a:grpSpLocks/>
          </p:cNvGrpSpPr>
          <p:nvPr/>
        </p:nvGrpSpPr>
        <p:grpSpPr bwMode="auto">
          <a:xfrm>
            <a:off x="2101850" y="2252663"/>
            <a:ext cx="4741863" cy="685800"/>
            <a:chOff x="2102188" y="2252448"/>
            <a:chExt cx="4741167" cy="685800"/>
          </a:xfrm>
        </p:grpSpPr>
        <p:sp>
          <p:nvSpPr>
            <p:cNvPr id="36" name="AutoShape 47"/>
            <p:cNvSpPr>
              <a:spLocks noChangeArrowheads="1"/>
            </p:cNvSpPr>
            <p:nvPr/>
          </p:nvSpPr>
          <p:spPr bwMode="gray">
            <a:xfrm>
              <a:off x="2500593" y="2387385"/>
              <a:ext cx="4342762" cy="4572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公司概况</a:t>
              </a:r>
            </a:p>
          </p:txBody>
        </p:sp>
        <p:sp>
          <p:nvSpPr>
            <p:cNvPr id="37" name="AutoShape 48"/>
            <p:cNvSpPr>
              <a:spLocks noChangeArrowheads="1"/>
            </p:cNvSpPr>
            <p:nvPr/>
          </p:nvSpPr>
          <p:spPr bwMode="gray">
            <a:xfrm>
              <a:off x="2102188" y="2252448"/>
              <a:ext cx="685699" cy="685800"/>
            </a:xfrm>
            <a:prstGeom prst="diamond">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r>
                <a:rPr lang="en-US" altLang="zh-CN" dirty="0"/>
                <a:t>2</a:t>
              </a:r>
              <a:endParaRPr lang="zh-CN" altLang="en-US" dirty="0"/>
            </a:p>
          </p:txBody>
        </p:sp>
      </p:grpSp>
      <p:grpSp>
        <p:nvGrpSpPr>
          <p:cNvPr id="11" name="组合 10"/>
          <p:cNvGrpSpPr>
            <a:grpSpLocks/>
          </p:cNvGrpSpPr>
          <p:nvPr/>
        </p:nvGrpSpPr>
        <p:grpSpPr bwMode="auto">
          <a:xfrm>
            <a:off x="2101850" y="3097213"/>
            <a:ext cx="4741863" cy="685800"/>
            <a:chOff x="2102188" y="3097905"/>
            <a:chExt cx="4741167" cy="685800"/>
          </a:xfrm>
        </p:grpSpPr>
        <p:sp>
          <p:nvSpPr>
            <p:cNvPr id="39" name="AutoShape 47"/>
            <p:cNvSpPr>
              <a:spLocks noChangeArrowheads="1"/>
            </p:cNvSpPr>
            <p:nvPr/>
          </p:nvSpPr>
          <p:spPr bwMode="gray">
            <a:xfrm>
              <a:off x="2500593" y="3232842"/>
              <a:ext cx="4342762" cy="4572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所处行业</a:t>
              </a:r>
            </a:p>
          </p:txBody>
        </p:sp>
        <p:sp>
          <p:nvSpPr>
            <p:cNvPr id="40" name="AutoShape 48"/>
            <p:cNvSpPr>
              <a:spLocks noChangeArrowheads="1"/>
            </p:cNvSpPr>
            <p:nvPr/>
          </p:nvSpPr>
          <p:spPr bwMode="gray">
            <a:xfrm>
              <a:off x="2102188" y="3097905"/>
              <a:ext cx="685699" cy="685800"/>
            </a:xfrm>
            <a:prstGeom prst="diamond">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r>
                <a:rPr lang="en-US" altLang="zh-CN" dirty="0"/>
                <a:t>3</a:t>
              </a:r>
              <a:endParaRPr lang="zh-CN" altLang="en-US" dirty="0"/>
            </a:p>
          </p:txBody>
        </p:sp>
      </p:grpSp>
      <p:grpSp>
        <p:nvGrpSpPr>
          <p:cNvPr id="12" name="组合 11"/>
          <p:cNvGrpSpPr>
            <a:grpSpLocks/>
          </p:cNvGrpSpPr>
          <p:nvPr/>
        </p:nvGrpSpPr>
        <p:grpSpPr bwMode="auto">
          <a:xfrm>
            <a:off x="2087563" y="3919538"/>
            <a:ext cx="4741862" cy="685800"/>
            <a:chOff x="2088241" y="3919242"/>
            <a:chExt cx="4741167" cy="685800"/>
          </a:xfrm>
        </p:grpSpPr>
        <p:sp>
          <p:nvSpPr>
            <p:cNvPr id="41" name="AutoShape 47"/>
            <p:cNvSpPr>
              <a:spLocks noChangeArrowheads="1"/>
            </p:cNvSpPr>
            <p:nvPr/>
          </p:nvSpPr>
          <p:spPr bwMode="gray">
            <a:xfrm>
              <a:off x="2486645" y="4054179"/>
              <a:ext cx="4342763" cy="4572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财务分析</a:t>
              </a:r>
            </a:p>
          </p:txBody>
        </p:sp>
        <p:sp>
          <p:nvSpPr>
            <p:cNvPr id="42" name="AutoShape 48"/>
            <p:cNvSpPr>
              <a:spLocks noChangeArrowheads="1"/>
            </p:cNvSpPr>
            <p:nvPr/>
          </p:nvSpPr>
          <p:spPr bwMode="gray">
            <a:xfrm>
              <a:off x="2088241" y="3919242"/>
              <a:ext cx="685699" cy="685800"/>
            </a:xfrm>
            <a:prstGeom prst="diamond">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r>
                <a:rPr lang="en-US" altLang="zh-CN" dirty="0"/>
                <a:t>4</a:t>
              </a:r>
              <a:endParaRPr lang="zh-CN" altLang="en-US" dirty="0"/>
            </a:p>
          </p:txBody>
        </p:sp>
      </p:grpSp>
      <p:grpSp>
        <p:nvGrpSpPr>
          <p:cNvPr id="13" name="组合 12"/>
          <p:cNvGrpSpPr>
            <a:grpSpLocks/>
          </p:cNvGrpSpPr>
          <p:nvPr/>
        </p:nvGrpSpPr>
        <p:grpSpPr bwMode="auto">
          <a:xfrm>
            <a:off x="2063750" y="4724400"/>
            <a:ext cx="4741863" cy="685800"/>
            <a:chOff x="2064088" y="4723716"/>
            <a:chExt cx="4741167" cy="685800"/>
          </a:xfrm>
        </p:grpSpPr>
        <p:sp>
          <p:nvSpPr>
            <p:cNvPr id="43" name="AutoShape 47"/>
            <p:cNvSpPr>
              <a:spLocks noChangeArrowheads="1"/>
            </p:cNvSpPr>
            <p:nvPr/>
          </p:nvSpPr>
          <p:spPr bwMode="gray">
            <a:xfrm>
              <a:off x="2462493" y="4858654"/>
              <a:ext cx="4342762" cy="4572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融资计划</a:t>
              </a:r>
            </a:p>
          </p:txBody>
        </p:sp>
        <p:sp>
          <p:nvSpPr>
            <p:cNvPr id="44" name="AutoShape 48"/>
            <p:cNvSpPr>
              <a:spLocks noChangeArrowheads="1"/>
            </p:cNvSpPr>
            <p:nvPr/>
          </p:nvSpPr>
          <p:spPr bwMode="gray">
            <a:xfrm>
              <a:off x="2064088" y="4723716"/>
              <a:ext cx="685699" cy="685800"/>
            </a:xfrm>
            <a:prstGeom prst="diamond">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r>
                <a:rPr lang="en-US" altLang="zh-CN" dirty="0"/>
                <a:t>5</a:t>
              </a: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10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10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10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1000"/>
                                        <p:tgtEl>
                                          <p:spTgt spid="11"/>
                                        </p:tgtEl>
                                      </p:cBhvr>
                                    </p:animEffect>
                                  </p:childTnLst>
                                </p:cTn>
                              </p:par>
                              <p:par>
                                <p:cTn id="17" presetID="3"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1000"/>
                                        <p:tgtEl>
                                          <p:spTgt spid="13"/>
                                        </p:tgtEl>
                                      </p:cBhvr>
                                    </p:animEffect>
                                  </p:childTnLst>
                                </p:cTn>
                              </p:par>
                            </p:childTnLst>
                          </p:cTn>
                        </p:par>
                        <p:par>
                          <p:cTn id="20" fill="hold">
                            <p:stCondLst>
                              <p:cond delay="1000"/>
                            </p:stCondLst>
                            <p:childTnLst>
                              <p:par>
                                <p:cTn id="21" presetID="26" presetClass="emph" presetSubtype="0" fill="hold" nodeType="afterEffect">
                                  <p:stCondLst>
                                    <p:cond delay="0"/>
                                  </p:stCondLst>
                                  <p:childTnLst>
                                    <p:animEffect transition="out" filter="fade">
                                      <p:cBhvr>
                                        <p:cTn id="22" dur="500" tmFilter="0, 0; .2, .5; .8, .5; 1, 0"/>
                                        <p:tgtEl>
                                          <p:spTgt spid="12"/>
                                        </p:tgtEl>
                                      </p:cBhvr>
                                    </p:animEffect>
                                    <p:animScale>
                                      <p:cBhvr>
                                        <p:cTn id="23"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11188" y="1450975"/>
            <a:ext cx="7561262" cy="45354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a:p>
        </p:txBody>
      </p:sp>
      <p:grpSp>
        <p:nvGrpSpPr>
          <p:cNvPr id="9" name="Group 61"/>
          <p:cNvGrpSpPr>
            <a:grpSpLocks/>
          </p:cNvGrpSpPr>
          <p:nvPr/>
        </p:nvGrpSpPr>
        <p:grpSpPr bwMode="auto">
          <a:xfrm>
            <a:off x="11113" y="404813"/>
            <a:ext cx="2498725" cy="685800"/>
            <a:chOff x="1296" y="1824"/>
            <a:chExt cx="2976" cy="432"/>
          </a:xfrm>
        </p:grpSpPr>
        <p:sp>
          <p:nvSpPr>
            <p:cNvPr id="11" name="AutoShape 62"/>
            <p:cNvSpPr>
              <a:spLocks noChangeArrowheads="1"/>
            </p:cNvSpPr>
            <p:nvPr/>
          </p:nvSpPr>
          <p:spPr bwMode="gray">
            <a:xfrm>
              <a:off x="1536" y="1899"/>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algn="ctr">
              <a:solidFill>
                <a:schemeClr val="bg1"/>
              </a:solidFill>
              <a:round/>
              <a:headEnd/>
              <a:tailEnd/>
            </a:ln>
            <a:effectLst/>
          </p:spPr>
          <p:txBody>
            <a:bodyPr wrap="none" anchor="ctr"/>
            <a:lstStyle/>
            <a:p>
              <a:pPr>
                <a:defRPr/>
              </a:pPr>
              <a:endParaRPr lang="zh-CN" altLang="en-US">
                <a:latin typeface="Arial" pitchFamily="34" charset="0"/>
                <a:ea typeface="宋体" pitchFamily="2" charset="-122"/>
              </a:endParaRPr>
            </a:p>
          </p:txBody>
        </p:sp>
        <p:sp>
          <p:nvSpPr>
            <p:cNvPr id="30793" name="AutoShape 63"/>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p:spPr>
          <p:txBody>
            <a:bodyPr wrap="none" anchor="ctr"/>
            <a:lstStyle/>
            <a:p>
              <a:endParaRPr lang="zh-CN" altLang="en-US"/>
            </a:p>
          </p:txBody>
        </p:sp>
        <p:sp>
          <p:nvSpPr>
            <p:cNvPr id="30794" name="Text Box 64"/>
            <p:cNvSpPr txBox="1">
              <a:spLocks noChangeArrowheads="1"/>
            </p:cNvSpPr>
            <p:nvPr/>
          </p:nvSpPr>
          <p:spPr bwMode="gray">
            <a:xfrm>
              <a:off x="1680" y="1934"/>
              <a:ext cx="2160" cy="233"/>
            </a:xfrm>
            <a:prstGeom prst="rect">
              <a:avLst/>
            </a:prstGeom>
            <a:noFill/>
            <a:ln w="9525">
              <a:noFill/>
              <a:miter lim="800000"/>
              <a:headEnd/>
              <a:tailEnd/>
            </a:ln>
          </p:spPr>
          <p:txBody>
            <a:bodyPr>
              <a:spAutoFit/>
            </a:bodyPr>
            <a:lstStyle/>
            <a:p>
              <a:pPr algn="ctr" eaLnBrk="0" hangingPunct="0"/>
              <a:r>
                <a:rPr lang="zh-CN" altLang="en-US">
                  <a:solidFill>
                    <a:srgbClr val="262626"/>
                  </a:solidFill>
                  <a:latin typeface="微软雅黑"/>
                  <a:ea typeface="微软雅黑"/>
                  <a:cs typeface="微软雅黑"/>
                  <a:sym typeface="微软雅黑"/>
                </a:rPr>
                <a:t>财务分析</a:t>
              </a:r>
              <a:endParaRPr lang="zh-CN" altLang="en-US"/>
            </a:p>
          </p:txBody>
        </p:sp>
        <p:sp>
          <p:nvSpPr>
            <p:cNvPr id="30795" name="Text Box 65"/>
            <p:cNvSpPr txBox="1">
              <a:spLocks noChangeArrowheads="1"/>
            </p:cNvSpPr>
            <p:nvPr/>
          </p:nvSpPr>
          <p:spPr bwMode="gray">
            <a:xfrm>
              <a:off x="1393" y="1886"/>
              <a:ext cx="223" cy="288"/>
            </a:xfrm>
            <a:prstGeom prst="rect">
              <a:avLst/>
            </a:prstGeom>
            <a:noFill/>
            <a:ln w="9525">
              <a:noFill/>
              <a:miter lim="800000"/>
              <a:headEnd/>
              <a:tailEnd/>
            </a:ln>
          </p:spPr>
          <p:txBody>
            <a:bodyPr wrap="none">
              <a:spAutoFit/>
            </a:bodyPr>
            <a:lstStyle/>
            <a:p>
              <a:pPr algn="ctr" eaLnBrk="0" hangingPunct="0"/>
              <a:r>
                <a:rPr lang="en-US" altLang="zh-CN" sz="2400">
                  <a:solidFill>
                    <a:schemeClr val="bg1"/>
                  </a:solidFill>
                </a:rPr>
                <a:t>4</a:t>
              </a:r>
            </a:p>
          </p:txBody>
        </p:sp>
      </p:grpSp>
      <p:graphicFrame>
        <p:nvGraphicFramePr>
          <p:cNvPr id="30799" name="Group 79"/>
          <p:cNvGraphicFramePr>
            <a:graphicFrameLocks noGrp="1"/>
          </p:cNvGraphicFramePr>
          <p:nvPr/>
        </p:nvGraphicFramePr>
        <p:xfrm>
          <a:off x="655638" y="1471613"/>
          <a:ext cx="7467600" cy="4548192"/>
        </p:xfrm>
        <a:graphic>
          <a:graphicData uri="http://schemas.openxmlformats.org/drawingml/2006/table">
            <a:tbl>
              <a:tblPr/>
              <a:tblGrid>
                <a:gridCol w="3490912"/>
                <a:gridCol w="1325563"/>
                <a:gridCol w="1325562"/>
                <a:gridCol w="1325563"/>
              </a:tblGrid>
              <a:tr h="369888">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altLang="en-US" sz="1300" b="0" i="0" u="none" strike="noStrike" cap="none" normalizeH="0" baseline="0" smtClean="0">
                          <a:ln>
                            <a:noFill/>
                          </a:ln>
                          <a:solidFill>
                            <a:srgbClr val="003366"/>
                          </a:solidFill>
                          <a:effectLst/>
                          <a:latin typeface="Verdana" pitchFamily="34" charset="0"/>
                          <a:ea typeface="宋体" charset="-122"/>
                        </a:rPr>
                        <a:t>项目</a:t>
                      </a:r>
                      <a:r>
                        <a:rPr kumimoji="0" lang="en-US" altLang="zh-CN" sz="1300" b="0" i="0" u="none" strike="noStrike" cap="none" normalizeH="0" baseline="0" smtClean="0">
                          <a:ln>
                            <a:noFill/>
                          </a:ln>
                          <a:solidFill>
                            <a:srgbClr val="003366"/>
                          </a:solidFill>
                          <a:effectLst/>
                          <a:latin typeface="Verdana" pitchFamily="34" charset="0"/>
                          <a:ea typeface="宋体" charset="-122"/>
                        </a:rPr>
                        <a:t>/</a:t>
                      </a:r>
                      <a:r>
                        <a:rPr kumimoji="0" lang="zh-CN" altLang="en-US" sz="1300" b="0" i="0" u="none" strike="noStrike" cap="none" normalizeH="0" baseline="0" smtClean="0">
                          <a:ln>
                            <a:noFill/>
                          </a:ln>
                          <a:solidFill>
                            <a:srgbClr val="003366"/>
                          </a:solidFill>
                          <a:effectLst/>
                          <a:latin typeface="Verdana" pitchFamily="34" charset="0"/>
                          <a:ea typeface="宋体" charset="-122"/>
                        </a:rPr>
                        <a:t>年度</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2013</a:t>
                      </a:r>
                      <a:r>
                        <a:rPr kumimoji="0" lang="zh-CN" sz="1300" b="0" i="0" u="none" strike="noStrike" cap="none" normalizeH="0" baseline="0" smtClean="0">
                          <a:ln>
                            <a:noFill/>
                          </a:ln>
                          <a:solidFill>
                            <a:srgbClr val="003366"/>
                          </a:solidFill>
                          <a:effectLst/>
                          <a:latin typeface="Verdana" pitchFamily="34" charset="0"/>
                          <a:ea typeface="宋体" charset="-122"/>
                        </a:rPr>
                        <a:t>年</a:t>
                      </a:r>
                      <a:endParaRPr kumimoji="0" 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2014</a:t>
                      </a:r>
                      <a:r>
                        <a:rPr kumimoji="0" lang="zh-CN" sz="1300" b="0" i="0" u="none" strike="noStrike" cap="none" normalizeH="0" baseline="0" smtClean="0">
                          <a:ln>
                            <a:noFill/>
                          </a:ln>
                          <a:solidFill>
                            <a:srgbClr val="003366"/>
                          </a:solidFill>
                          <a:effectLst/>
                          <a:latin typeface="Verdana" pitchFamily="34" charset="0"/>
                          <a:ea typeface="宋体" charset="-122"/>
                        </a:rPr>
                        <a:t>年</a:t>
                      </a:r>
                      <a:endParaRPr kumimoji="0" 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2015</a:t>
                      </a:r>
                      <a:r>
                        <a:rPr kumimoji="0" lang="zh-CN" sz="1300" b="0" i="0" u="none" strike="noStrike" cap="none" normalizeH="0" baseline="0" smtClean="0">
                          <a:ln>
                            <a:noFill/>
                          </a:ln>
                          <a:solidFill>
                            <a:srgbClr val="003366"/>
                          </a:solidFill>
                          <a:effectLst/>
                          <a:latin typeface="Verdana" pitchFamily="34" charset="0"/>
                          <a:ea typeface="宋体" charset="-122"/>
                        </a:rPr>
                        <a:t>年</a:t>
                      </a:r>
                      <a:endParaRPr kumimoji="0" 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369888">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300" b="0" i="0" u="none" strike="noStrike" cap="none" normalizeH="0" baseline="0" smtClean="0">
                          <a:ln>
                            <a:noFill/>
                          </a:ln>
                          <a:solidFill>
                            <a:srgbClr val="003366"/>
                          </a:solidFill>
                          <a:effectLst/>
                          <a:latin typeface="Verdana" pitchFamily="34" charset="0"/>
                          <a:ea typeface="宋体" charset="-122"/>
                        </a:rPr>
                        <a:t>营业收入</a:t>
                      </a:r>
                      <a:r>
                        <a:rPr kumimoji="0" lang="en-US" altLang="zh-CN" sz="1300" b="0" i="0" u="none" strike="noStrike" cap="none" normalizeH="0" baseline="0" smtClean="0">
                          <a:ln>
                            <a:noFill/>
                          </a:ln>
                          <a:solidFill>
                            <a:srgbClr val="003366"/>
                          </a:solidFill>
                          <a:effectLst/>
                          <a:latin typeface="Verdana" pitchFamily="34" charset="0"/>
                          <a:ea typeface="宋体" charset="-122"/>
                        </a:rPr>
                        <a:t>(</a:t>
                      </a:r>
                      <a:r>
                        <a:rPr kumimoji="0" lang="zh-CN" sz="1300" b="0" i="0" u="none" strike="noStrike" cap="none" normalizeH="0" baseline="0" smtClean="0">
                          <a:ln>
                            <a:noFill/>
                          </a:ln>
                          <a:solidFill>
                            <a:srgbClr val="003366"/>
                          </a:solidFill>
                          <a:effectLst/>
                          <a:latin typeface="Verdana" pitchFamily="34" charset="0"/>
                          <a:ea typeface="宋体" charset="-122"/>
                        </a:rPr>
                        <a:t>万元）</a:t>
                      </a:r>
                      <a:endParaRPr kumimoji="0" 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2373.33</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4249.74</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3802.56</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369888">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300" b="0" i="0" u="none" strike="noStrike" cap="none" normalizeH="0" baseline="0" smtClean="0">
                          <a:ln>
                            <a:noFill/>
                          </a:ln>
                          <a:solidFill>
                            <a:srgbClr val="003366"/>
                          </a:solidFill>
                          <a:effectLst/>
                          <a:latin typeface="Verdana" pitchFamily="34" charset="0"/>
                          <a:ea typeface="宋体" charset="-122"/>
                        </a:rPr>
                        <a:t>营业成本（万元）</a:t>
                      </a:r>
                      <a:endParaRPr kumimoji="0" 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2128.72</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3766.17</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3123.23</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369888">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300" b="0" i="0" u="none" strike="noStrike" cap="none" normalizeH="0" baseline="0" smtClean="0">
                          <a:ln>
                            <a:noFill/>
                          </a:ln>
                          <a:solidFill>
                            <a:srgbClr val="003366"/>
                          </a:solidFill>
                          <a:effectLst/>
                          <a:latin typeface="Verdana" pitchFamily="34" charset="0"/>
                          <a:ea typeface="宋体" charset="-122"/>
                        </a:rPr>
                        <a:t>毛利率（</a:t>
                      </a:r>
                      <a:r>
                        <a:rPr kumimoji="0" lang="en-US" altLang="zh-CN" sz="1300" b="0" i="0" u="none" strike="noStrike" cap="none" normalizeH="0" baseline="0" smtClean="0">
                          <a:ln>
                            <a:noFill/>
                          </a:ln>
                          <a:solidFill>
                            <a:srgbClr val="003366"/>
                          </a:solidFill>
                          <a:effectLst/>
                          <a:latin typeface="Verdana" pitchFamily="34" charset="0"/>
                          <a:ea typeface="宋体" charset="-122"/>
                        </a:rPr>
                        <a:t>%</a:t>
                      </a:r>
                      <a:r>
                        <a:rPr kumimoji="0" lang="zh-CN" sz="1300" b="0" i="0" u="none" strike="noStrike" cap="none" normalizeH="0" baseline="0" smtClean="0">
                          <a:ln>
                            <a:noFill/>
                          </a:ln>
                          <a:solidFill>
                            <a:srgbClr val="003366"/>
                          </a:solidFill>
                          <a:effectLst/>
                          <a:latin typeface="Verdana" pitchFamily="34" charset="0"/>
                          <a:ea typeface="宋体" charset="-122"/>
                        </a:rPr>
                        <a:t>）</a:t>
                      </a:r>
                      <a:endParaRPr kumimoji="0" 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10.31%</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11.38%</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17.86%</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369888">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300" b="0" i="0" u="none" strike="noStrike" cap="none" normalizeH="0" baseline="0" smtClean="0">
                          <a:ln>
                            <a:noFill/>
                          </a:ln>
                          <a:solidFill>
                            <a:srgbClr val="003366"/>
                          </a:solidFill>
                          <a:effectLst/>
                          <a:latin typeface="Verdana" pitchFamily="34" charset="0"/>
                          <a:ea typeface="宋体" charset="-122"/>
                        </a:rPr>
                        <a:t>净资产（万元）</a:t>
                      </a:r>
                      <a:endParaRPr kumimoji="0" 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531.63</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1565.78</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2448.53</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398463">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300" b="0" i="0" u="none" strike="noStrike" cap="none" normalizeH="0" baseline="0" smtClean="0">
                          <a:ln>
                            <a:noFill/>
                          </a:ln>
                          <a:solidFill>
                            <a:srgbClr val="003366"/>
                          </a:solidFill>
                          <a:effectLst/>
                          <a:latin typeface="Verdana" pitchFamily="34" charset="0"/>
                          <a:ea typeface="宋体" charset="-122"/>
                        </a:rPr>
                        <a:t>净利润（万元）</a:t>
                      </a:r>
                      <a:endParaRPr kumimoji="0" 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96.25</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43.15</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282.76</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404813">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300" b="0" i="0" u="none" strike="noStrike" cap="none" normalizeH="0" baseline="0" smtClean="0">
                          <a:ln>
                            <a:noFill/>
                          </a:ln>
                          <a:solidFill>
                            <a:srgbClr val="003366"/>
                          </a:solidFill>
                          <a:effectLst/>
                          <a:latin typeface="Verdana" pitchFamily="34" charset="0"/>
                          <a:ea typeface="宋体" charset="-122"/>
                        </a:rPr>
                        <a:t>经营活动产生的现金流量净额（万元）</a:t>
                      </a:r>
                      <a:endParaRPr kumimoji="0" 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-137.32</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-1728.67</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-450.51</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384175">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300" b="0" i="0" u="none" strike="noStrike" cap="none" normalizeH="0" baseline="0" smtClean="0">
                          <a:ln>
                            <a:noFill/>
                          </a:ln>
                          <a:solidFill>
                            <a:srgbClr val="003366"/>
                          </a:solidFill>
                          <a:effectLst/>
                          <a:latin typeface="Verdana" pitchFamily="34" charset="0"/>
                          <a:ea typeface="宋体" charset="-122"/>
                        </a:rPr>
                        <a:t>流动比率（倍）</a:t>
                      </a:r>
                      <a:endParaRPr kumimoji="0" 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0.88 </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1.27 </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1.30 </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369888">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300" b="0" i="0" u="none" strike="noStrike" cap="none" normalizeH="0" baseline="0" smtClean="0">
                          <a:ln>
                            <a:noFill/>
                          </a:ln>
                          <a:solidFill>
                            <a:srgbClr val="003366"/>
                          </a:solidFill>
                          <a:effectLst/>
                          <a:latin typeface="Verdana" pitchFamily="34" charset="0"/>
                          <a:ea typeface="宋体" charset="-122"/>
                        </a:rPr>
                        <a:t>速动比率（倍）</a:t>
                      </a:r>
                      <a:endParaRPr kumimoji="0" 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0.75 </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0.89 </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0.92</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365125">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300" b="0" i="0" u="none" strike="noStrike" cap="none" normalizeH="0" baseline="0" smtClean="0">
                          <a:ln>
                            <a:noFill/>
                          </a:ln>
                          <a:solidFill>
                            <a:srgbClr val="003366"/>
                          </a:solidFill>
                          <a:effectLst/>
                          <a:latin typeface="Verdana" pitchFamily="34" charset="0"/>
                          <a:ea typeface="宋体" charset="-122"/>
                        </a:rPr>
                        <a:t>资产负债率（母公司）</a:t>
                      </a:r>
                      <a:endParaRPr kumimoji="0" 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89.53%</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57.62%</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zh-CN" altLang="en-US" sz="1300" b="0" i="0" u="none" strike="noStrike" cap="none" normalizeH="0" baseline="0" smtClean="0">
                          <a:ln>
                            <a:noFill/>
                          </a:ln>
                          <a:solidFill>
                            <a:srgbClr val="003366"/>
                          </a:solidFill>
                          <a:effectLst/>
                          <a:latin typeface="Verdana" pitchFamily="34" charset="0"/>
                          <a:ea typeface="宋体" charset="-122"/>
                          <a:cs typeface="Times New Roman" pitchFamily="18" charset="0"/>
                        </a:rPr>
                        <a:t>6</a:t>
                      </a:r>
                      <a:r>
                        <a:rPr kumimoji="0" lang="en-US" altLang="zh-CN" sz="1300" b="0" i="0" u="none" strike="noStrike" cap="none" normalizeH="0" baseline="0" smtClean="0">
                          <a:ln>
                            <a:noFill/>
                          </a:ln>
                          <a:solidFill>
                            <a:srgbClr val="003366"/>
                          </a:solidFill>
                          <a:effectLst/>
                          <a:latin typeface="Verdana" pitchFamily="34" charset="0"/>
                          <a:ea typeface="宋体" charset="-122"/>
                          <a:cs typeface="Times New Roman" pitchFamily="18" charset="0"/>
                        </a:rPr>
                        <a:t>1.22%</a:t>
                      </a:r>
                      <a:endParaRPr kumimoji="0" lang="zh-CN" altLang="zh-CN" sz="1300" b="0" i="0" u="none" strike="noStrike" cap="none" normalizeH="0" baseline="0" smtClean="0">
                        <a:ln>
                          <a:noFill/>
                        </a:ln>
                        <a:solidFill>
                          <a:srgbClr val="003366"/>
                        </a:solidFill>
                        <a:effectLst/>
                        <a:latin typeface="Verdana"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406400">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300" b="0" i="0" u="none" strike="noStrike" cap="none" normalizeH="0" baseline="0" smtClean="0">
                          <a:ln>
                            <a:noFill/>
                          </a:ln>
                          <a:solidFill>
                            <a:srgbClr val="003366"/>
                          </a:solidFill>
                          <a:effectLst/>
                          <a:latin typeface="Verdana" pitchFamily="34" charset="0"/>
                          <a:ea typeface="宋体" charset="-122"/>
                        </a:rPr>
                        <a:t>应收账款周转率（次）</a:t>
                      </a:r>
                      <a:endParaRPr kumimoji="0" 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5.99</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5.78</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zh-CN" altLang="en-US" sz="1300" b="0" i="0" u="none" strike="noStrike" cap="none" normalizeH="0" baseline="0" smtClean="0">
                          <a:ln>
                            <a:noFill/>
                          </a:ln>
                          <a:solidFill>
                            <a:srgbClr val="003366"/>
                          </a:solidFill>
                          <a:effectLst/>
                          <a:latin typeface="Verdana" pitchFamily="34" charset="0"/>
                          <a:ea typeface="宋体" charset="-122"/>
                          <a:cs typeface="Times New Roman" pitchFamily="18" charset="0"/>
                        </a:rPr>
                        <a:t>3</a:t>
                      </a:r>
                      <a:r>
                        <a:rPr kumimoji="0" lang="en-US" altLang="zh-CN" sz="1300" b="0" i="0" u="none" strike="noStrike" cap="none" normalizeH="0" baseline="0" smtClean="0">
                          <a:ln>
                            <a:noFill/>
                          </a:ln>
                          <a:solidFill>
                            <a:srgbClr val="003366"/>
                          </a:solidFill>
                          <a:effectLst/>
                          <a:latin typeface="Verdana" pitchFamily="34" charset="0"/>
                          <a:ea typeface="宋体" charset="-122"/>
                          <a:cs typeface="Times New Roman" pitchFamily="18" charset="0"/>
                        </a:rPr>
                        <a:t>.45</a:t>
                      </a:r>
                      <a:endParaRPr kumimoji="0" lang="zh-CN" altLang="zh-CN" sz="1300" b="0" i="0" u="none" strike="noStrike" cap="none" normalizeH="0" baseline="0" smtClean="0">
                        <a:ln>
                          <a:noFill/>
                        </a:ln>
                        <a:solidFill>
                          <a:srgbClr val="003366"/>
                        </a:solidFill>
                        <a:effectLst/>
                        <a:latin typeface="Verdana"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369888">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300" b="0" i="0" u="none" strike="noStrike" cap="none" normalizeH="0" baseline="0" smtClean="0">
                          <a:ln>
                            <a:noFill/>
                          </a:ln>
                          <a:solidFill>
                            <a:srgbClr val="003366"/>
                          </a:solidFill>
                          <a:effectLst/>
                          <a:latin typeface="Verdana" pitchFamily="34" charset="0"/>
                          <a:ea typeface="宋体" charset="-122"/>
                        </a:rPr>
                        <a:t>存货周转率（次）</a:t>
                      </a:r>
                      <a:endParaRPr kumimoji="0" 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4.84</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300" b="0" i="0" u="none" strike="noStrike" cap="none" normalizeH="0" baseline="0" smtClean="0">
                          <a:ln>
                            <a:noFill/>
                          </a:ln>
                          <a:solidFill>
                            <a:srgbClr val="003366"/>
                          </a:solidFill>
                          <a:effectLst/>
                          <a:latin typeface="Verdana" pitchFamily="34" charset="0"/>
                          <a:ea typeface="宋体" charset="-122"/>
                        </a:rPr>
                        <a:t>5.35</a:t>
                      </a:r>
                      <a:endParaRPr kumimoji="0" lang="zh-CN" altLang="zh-CN" sz="13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zh-CN" altLang="en-US" sz="1300" b="0" i="0" u="none" strike="noStrike" cap="none" normalizeH="0" baseline="0" smtClean="0">
                          <a:ln>
                            <a:noFill/>
                          </a:ln>
                          <a:solidFill>
                            <a:srgbClr val="003366"/>
                          </a:solidFill>
                          <a:effectLst/>
                          <a:latin typeface="Verdana" pitchFamily="34" charset="0"/>
                          <a:ea typeface="宋体" charset="-122"/>
                          <a:cs typeface="Times New Roman" pitchFamily="18" charset="0"/>
                        </a:rPr>
                        <a:t>2</a:t>
                      </a:r>
                      <a:r>
                        <a:rPr kumimoji="0" lang="en-US" altLang="zh-CN" sz="1300" b="0" i="0" u="none" strike="noStrike" cap="none" normalizeH="0" baseline="0" smtClean="0">
                          <a:ln>
                            <a:noFill/>
                          </a:ln>
                          <a:solidFill>
                            <a:srgbClr val="003366"/>
                          </a:solidFill>
                          <a:effectLst/>
                          <a:latin typeface="Verdana" pitchFamily="34" charset="0"/>
                          <a:ea typeface="宋体" charset="-122"/>
                          <a:cs typeface="Times New Roman" pitchFamily="18" charset="0"/>
                        </a:rPr>
                        <a:t>.72</a:t>
                      </a:r>
                      <a:endParaRPr kumimoji="0" lang="zh-CN" altLang="zh-CN" sz="1300" b="0" i="0" u="none" strike="noStrike" cap="none" normalizeH="0" baseline="0" smtClean="0">
                        <a:ln>
                          <a:noFill/>
                        </a:ln>
                        <a:solidFill>
                          <a:srgbClr val="003366"/>
                        </a:solidFill>
                        <a:effectLst/>
                        <a:latin typeface="Verdana"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bl>
          </a:graphicData>
        </a:graphic>
      </p:graphicFrame>
      <p:sp>
        <p:nvSpPr>
          <p:cNvPr id="3" name="TextBox 2"/>
          <p:cNvSpPr txBox="1">
            <a:spLocks noChangeArrowheads="1"/>
          </p:cNvSpPr>
          <p:nvPr/>
        </p:nvSpPr>
        <p:spPr bwMode="auto">
          <a:xfrm>
            <a:off x="4859338" y="731838"/>
            <a:ext cx="2278062" cy="369887"/>
          </a:xfrm>
          <a:prstGeom prst="rect">
            <a:avLst/>
          </a:prstGeom>
          <a:noFill/>
          <a:ln w="9525">
            <a:noFill/>
            <a:miter lim="800000"/>
            <a:headEnd/>
            <a:tailEnd/>
          </a:ln>
        </p:spPr>
        <p:txBody>
          <a:bodyPr wrap="none">
            <a:spAutoFit/>
          </a:bodyPr>
          <a:lstStyle/>
          <a:p>
            <a:r>
              <a:rPr lang="zh-CN" altLang="zh-CN" b="1"/>
              <a:t>近三年主要财务指标</a:t>
            </a:r>
            <a:endParaRPr lang="zh-CN" altLang="zh-CN"/>
          </a:p>
        </p:txBody>
      </p:sp>
      <p:pic>
        <p:nvPicPr>
          <p:cNvPr id="30791" name="Picture 2"/>
          <p:cNvPicPr>
            <a:picLocks noChangeAspect="1" noChangeArrowheads="1"/>
          </p:cNvPicPr>
          <p:nvPr/>
        </p:nvPicPr>
        <p:blipFill>
          <a:blip r:embed="rId2"/>
          <a:srcRect/>
          <a:stretch>
            <a:fillRect/>
          </a:stretch>
        </p:blipFill>
        <p:spPr bwMode="auto">
          <a:xfrm>
            <a:off x="7740650" y="496888"/>
            <a:ext cx="1152525" cy="484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30799"/>
                                        </p:tgtEl>
                                        <p:attrNameLst>
                                          <p:attrName>style.visibility</p:attrName>
                                        </p:attrNameLst>
                                      </p:cBhvr>
                                      <p:to>
                                        <p:strVal val="visible"/>
                                      </p:to>
                                    </p:set>
                                    <p:anim calcmode="lin" valueType="num">
                                      <p:cBhvr>
                                        <p:cTn id="16" dur="500" fill="hold"/>
                                        <p:tgtEl>
                                          <p:spTgt spid="30799"/>
                                        </p:tgtEl>
                                        <p:attrNameLst>
                                          <p:attrName>ppt_w</p:attrName>
                                        </p:attrNameLst>
                                      </p:cBhvr>
                                      <p:tavLst>
                                        <p:tav tm="0">
                                          <p:val>
                                            <p:fltVal val="0"/>
                                          </p:val>
                                        </p:tav>
                                        <p:tav tm="100000">
                                          <p:val>
                                            <p:strVal val="#ppt_w"/>
                                          </p:val>
                                        </p:tav>
                                      </p:tavLst>
                                    </p:anim>
                                    <p:anim calcmode="lin" valueType="num">
                                      <p:cBhvr>
                                        <p:cTn id="17" dur="500" fill="hold"/>
                                        <p:tgtEl>
                                          <p:spTgt spid="30799"/>
                                        </p:tgtEl>
                                        <p:attrNameLst>
                                          <p:attrName>ppt_h</p:attrName>
                                        </p:attrNameLst>
                                      </p:cBhvr>
                                      <p:tavLst>
                                        <p:tav tm="0">
                                          <p:val>
                                            <p:fltVal val="0"/>
                                          </p:val>
                                        </p:tav>
                                        <p:tav tm="100000">
                                          <p:val>
                                            <p:strVal val="#ppt_h"/>
                                          </p:val>
                                        </p:tav>
                                      </p:tavLst>
                                    </p:anim>
                                    <p:animEffect transition="in" filter="fade">
                                      <p:cBhvr>
                                        <p:cTn id="18" dur="500"/>
                                        <p:tgtEl>
                                          <p:spTgt spid="30799"/>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61"/>
          <p:cNvGrpSpPr>
            <a:grpSpLocks/>
          </p:cNvGrpSpPr>
          <p:nvPr/>
        </p:nvGrpSpPr>
        <p:grpSpPr bwMode="auto">
          <a:xfrm>
            <a:off x="11113" y="404813"/>
            <a:ext cx="2498725" cy="685800"/>
            <a:chOff x="1296" y="1824"/>
            <a:chExt cx="2976" cy="432"/>
          </a:xfrm>
        </p:grpSpPr>
        <p:sp>
          <p:nvSpPr>
            <p:cNvPr id="11" name="AutoShape 62"/>
            <p:cNvSpPr>
              <a:spLocks noChangeArrowheads="1"/>
            </p:cNvSpPr>
            <p:nvPr/>
          </p:nvSpPr>
          <p:spPr bwMode="gray">
            <a:xfrm>
              <a:off x="1536" y="1899"/>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algn="ctr">
              <a:solidFill>
                <a:schemeClr val="bg1"/>
              </a:solidFill>
              <a:round/>
              <a:headEnd/>
              <a:tailEnd/>
            </a:ln>
            <a:effectLst/>
          </p:spPr>
          <p:txBody>
            <a:bodyPr wrap="none" anchor="ctr"/>
            <a:lstStyle/>
            <a:p>
              <a:pPr>
                <a:defRPr/>
              </a:pPr>
              <a:endParaRPr lang="zh-CN" altLang="en-US">
                <a:latin typeface="Arial" pitchFamily="34" charset="0"/>
                <a:ea typeface="宋体" pitchFamily="2" charset="-122"/>
              </a:endParaRPr>
            </a:p>
          </p:txBody>
        </p:sp>
        <p:sp>
          <p:nvSpPr>
            <p:cNvPr id="31773" name="AutoShape 63"/>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p:spPr>
          <p:txBody>
            <a:bodyPr wrap="none" anchor="ctr"/>
            <a:lstStyle/>
            <a:p>
              <a:endParaRPr lang="zh-CN" altLang="en-US"/>
            </a:p>
          </p:txBody>
        </p:sp>
        <p:sp>
          <p:nvSpPr>
            <p:cNvPr id="31774" name="Text Box 64"/>
            <p:cNvSpPr txBox="1">
              <a:spLocks noChangeArrowheads="1"/>
            </p:cNvSpPr>
            <p:nvPr/>
          </p:nvSpPr>
          <p:spPr bwMode="gray">
            <a:xfrm>
              <a:off x="1680" y="1934"/>
              <a:ext cx="2160" cy="233"/>
            </a:xfrm>
            <a:prstGeom prst="rect">
              <a:avLst/>
            </a:prstGeom>
            <a:noFill/>
            <a:ln w="9525">
              <a:noFill/>
              <a:miter lim="800000"/>
              <a:headEnd/>
              <a:tailEnd/>
            </a:ln>
          </p:spPr>
          <p:txBody>
            <a:bodyPr>
              <a:spAutoFit/>
            </a:bodyPr>
            <a:lstStyle/>
            <a:p>
              <a:pPr algn="ctr" eaLnBrk="0" hangingPunct="0"/>
              <a:r>
                <a:rPr lang="zh-CN" altLang="en-US">
                  <a:solidFill>
                    <a:srgbClr val="262626"/>
                  </a:solidFill>
                  <a:latin typeface="微软雅黑"/>
                  <a:ea typeface="微软雅黑"/>
                  <a:cs typeface="微软雅黑"/>
                  <a:sym typeface="微软雅黑"/>
                </a:rPr>
                <a:t>财务分析</a:t>
              </a:r>
              <a:endParaRPr lang="zh-CN" altLang="en-US"/>
            </a:p>
          </p:txBody>
        </p:sp>
        <p:sp>
          <p:nvSpPr>
            <p:cNvPr id="31775" name="Text Box 65"/>
            <p:cNvSpPr txBox="1">
              <a:spLocks noChangeArrowheads="1"/>
            </p:cNvSpPr>
            <p:nvPr/>
          </p:nvSpPr>
          <p:spPr bwMode="gray">
            <a:xfrm>
              <a:off x="1393" y="1886"/>
              <a:ext cx="223" cy="288"/>
            </a:xfrm>
            <a:prstGeom prst="rect">
              <a:avLst/>
            </a:prstGeom>
            <a:noFill/>
            <a:ln w="9525">
              <a:noFill/>
              <a:miter lim="800000"/>
              <a:headEnd/>
              <a:tailEnd/>
            </a:ln>
          </p:spPr>
          <p:txBody>
            <a:bodyPr wrap="none">
              <a:spAutoFit/>
            </a:bodyPr>
            <a:lstStyle/>
            <a:p>
              <a:pPr algn="ctr" eaLnBrk="0" hangingPunct="0"/>
              <a:r>
                <a:rPr lang="en-US" altLang="zh-CN" sz="2400">
                  <a:solidFill>
                    <a:schemeClr val="bg1"/>
                  </a:solidFill>
                </a:rPr>
                <a:t>4</a:t>
              </a:r>
            </a:p>
          </p:txBody>
        </p:sp>
      </p:grpSp>
      <p:sp>
        <p:nvSpPr>
          <p:cNvPr id="3" name="TextBox 2"/>
          <p:cNvSpPr txBox="1">
            <a:spLocks noChangeArrowheads="1"/>
          </p:cNvSpPr>
          <p:nvPr/>
        </p:nvSpPr>
        <p:spPr bwMode="auto">
          <a:xfrm>
            <a:off x="4191000" y="746125"/>
            <a:ext cx="2973388" cy="369888"/>
          </a:xfrm>
          <a:prstGeom prst="rect">
            <a:avLst/>
          </a:prstGeom>
          <a:noFill/>
          <a:ln w="9525">
            <a:noFill/>
            <a:miter lim="800000"/>
            <a:headEnd/>
            <a:tailEnd/>
          </a:ln>
        </p:spPr>
        <p:txBody>
          <a:bodyPr wrap="none">
            <a:spAutoFit/>
          </a:bodyPr>
          <a:lstStyle/>
          <a:p>
            <a:r>
              <a:rPr lang="zh-CN" altLang="zh-CN" b="1"/>
              <a:t>主打核心产品销售额的突破</a:t>
            </a:r>
            <a:endParaRPr lang="zh-CN" altLang="zh-CN"/>
          </a:p>
        </p:txBody>
      </p:sp>
      <p:sp>
        <p:nvSpPr>
          <p:cNvPr id="25" name="Text Box 13"/>
          <p:cNvSpPr txBox="1">
            <a:spLocks noChangeArrowheads="1"/>
          </p:cNvSpPr>
          <p:nvPr/>
        </p:nvSpPr>
        <p:spPr bwMode="gray">
          <a:xfrm>
            <a:off x="1512888" y="3067050"/>
            <a:ext cx="812800" cy="304800"/>
          </a:xfrm>
          <a:prstGeom prst="rect">
            <a:avLst/>
          </a:prstGeom>
          <a:noFill/>
          <a:ln w="9525">
            <a:noFill/>
            <a:miter lim="800000"/>
            <a:headEnd/>
            <a:tailEnd/>
          </a:ln>
        </p:spPr>
        <p:txBody>
          <a:bodyPr wrap="none">
            <a:spAutoFit/>
          </a:bodyPr>
          <a:lstStyle/>
          <a:p>
            <a:pPr eaLnBrk="0" hangingPunct="0"/>
            <a:r>
              <a:rPr lang="en-US" altLang="zh-CN" sz="1400">
                <a:latin typeface="Verdana" pitchFamily="34" charset="0"/>
              </a:rPr>
              <a:t>377.52</a:t>
            </a:r>
          </a:p>
        </p:txBody>
      </p:sp>
      <p:sp>
        <p:nvSpPr>
          <p:cNvPr id="26" name="Text Box 14"/>
          <p:cNvSpPr txBox="1">
            <a:spLocks noChangeArrowheads="1"/>
          </p:cNvSpPr>
          <p:nvPr/>
        </p:nvSpPr>
        <p:spPr bwMode="gray">
          <a:xfrm>
            <a:off x="1512888" y="3930650"/>
            <a:ext cx="700087" cy="304800"/>
          </a:xfrm>
          <a:prstGeom prst="rect">
            <a:avLst/>
          </a:prstGeom>
          <a:noFill/>
          <a:ln w="9525">
            <a:noFill/>
            <a:miter lim="800000"/>
            <a:headEnd/>
            <a:tailEnd/>
          </a:ln>
        </p:spPr>
        <p:txBody>
          <a:bodyPr wrap="none">
            <a:spAutoFit/>
          </a:bodyPr>
          <a:lstStyle/>
          <a:p>
            <a:pPr eaLnBrk="0" hangingPunct="0"/>
            <a:r>
              <a:rPr lang="en-US" altLang="zh-CN" sz="1400">
                <a:latin typeface="Verdana" pitchFamily="34" charset="0"/>
              </a:rPr>
              <a:t>92.36</a:t>
            </a:r>
          </a:p>
        </p:txBody>
      </p:sp>
      <p:sp>
        <p:nvSpPr>
          <p:cNvPr id="27" name="Text Box 15"/>
          <p:cNvSpPr txBox="1">
            <a:spLocks noChangeArrowheads="1"/>
          </p:cNvSpPr>
          <p:nvPr/>
        </p:nvSpPr>
        <p:spPr bwMode="gray">
          <a:xfrm>
            <a:off x="1512888" y="4737100"/>
            <a:ext cx="812800" cy="304800"/>
          </a:xfrm>
          <a:prstGeom prst="rect">
            <a:avLst/>
          </a:prstGeom>
          <a:noFill/>
          <a:ln w="9525">
            <a:noFill/>
            <a:miter lim="800000"/>
            <a:headEnd/>
            <a:tailEnd/>
          </a:ln>
        </p:spPr>
        <p:txBody>
          <a:bodyPr wrap="none">
            <a:spAutoFit/>
          </a:bodyPr>
          <a:lstStyle/>
          <a:p>
            <a:pPr eaLnBrk="0" hangingPunct="0"/>
            <a:r>
              <a:rPr lang="en-US" altLang="zh-CN" sz="1400">
                <a:latin typeface="Verdana" pitchFamily="34" charset="0"/>
              </a:rPr>
              <a:t>152.43</a:t>
            </a:r>
          </a:p>
        </p:txBody>
      </p:sp>
      <p:sp>
        <p:nvSpPr>
          <p:cNvPr id="36" name="Freeform 24"/>
          <p:cNvSpPr>
            <a:spLocks/>
          </p:cNvSpPr>
          <p:nvPr/>
        </p:nvSpPr>
        <p:spPr bwMode="gray">
          <a:xfrm>
            <a:off x="3551238" y="1895475"/>
            <a:ext cx="1838325" cy="2722563"/>
          </a:xfrm>
          <a:custGeom>
            <a:avLst/>
            <a:gdLst>
              <a:gd name="T0" fmla="*/ 2147483647 w 1824"/>
              <a:gd name="T1" fmla="*/ 2147483647 h 2648"/>
              <a:gd name="T2" fmla="*/ 2147483647 w 1824"/>
              <a:gd name="T3" fmla="*/ 2147483647 h 2648"/>
              <a:gd name="T4" fmla="*/ 2147483647 w 1824"/>
              <a:gd name="T5" fmla="*/ 2147483647 h 2648"/>
              <a:gd name="T6" fmla="*/ 2147483647 w 1824"/>
              <a:gd name="T7" fmla="*/ 2147483647 h 2648"/>
              <a:gd name="T8" fmla="*/ 2147483647 w 1824"/>
              <a:gd name="T9" fmla="*/ 2147483647 h 2648"/>
              <a:gd name="T10" fmla="*/ 2147483647 w 1824"/>
              <a:gd name="T11" fmla="*/ 2147483647 h 2648"/>
              <a:gd name="T12" fmla="*/ 2147483647 w 1824"/>
              <a:gd name="T13" fmla="*/ 2147483647 h 2648"/>
              <a:gd name="T14" fmla="*/ 2147483647 w 1824"/>
              <a:gd name="T15" fmla="*/ 2147483647 h 2648"/>
              <a:gd name="T16" fmla="*/ 2147483647 w 1824"/>
              <a:gd name="T17" fmla="*/ 2147483647 h 2648"/>
              <a:gd name="T18" fmla="*/ 2147483647 w 1824"/>
              <a:gd name="T19" fmla="*/ 2147483647 h 2648"/>
              <a:gd name="T20" fmla="*/ 2147483647 w 1824"/>
              <a:gd name="T21" fmla="*/ 2147483647 h 2648"/>
              <a:gd name="T22" fmla="*/ 2147483647 w 1824"/>
              <a:gd name="T23" fmla="*/ 2147483647 h 2648"/>
              <a:gd name="T24" fmla="*/ 2147483647 w 1824"/>
              <a:gd name="T25" fmla="*/ 2147483647 h 2648"/>
              <a:gd name="T26" fmla="*/ 2147483647 w 1824"/>
              <a:gd name="T27" fmla="*/ 2147483647 h 2648"/>
              <a:gd name="T28" fmla="*/ 2147483647 w 1824"/>
              <a:gd name="T29" fmla="*/ 2147483647 h 2648"/>
              <a:gd name="T30" fmla="*/ 2147483647 w 1824"/>
              <a:gd name="T31" fmla="*/ 2147483647 h 2648"/>
              <a:gd name="T32" fmla="*/ 2147483647 w 1824"/>
              <a:gd name="T33" fmla="*/ 2147483647 h 2648"/>
              <a:gd name="T34" fmla="*/ 2147483647 w 1824"/>
              <a:gd name="T35" fmla="*/ 2147483647 h 2648"/>
              <a:gd name="T36" fmla="*/ 2147483647 w 1824"/>
              <a:gd name="T37" fmla="*/ 2147483647 h 2648"/>
              <a:gd name="T38" fmla="*/ 2147483647 w 1824"/>
              <a:gd name="T39" fmla="*/ 2147483647 h 2648"/>
              <a:gd name="T40" fmla="*/ 2147483647 w 1824"/>
              <a:gd name="T41" fmla="*/ 2147483647 h 2648"/>
              <a:gd name="T42" fmla="*/ 2147483647 w 1824"/>
              <a:gd name="T43" fmla="*/ 2147483647 h 2648"/>
              <a:gd name="T44" fmla="*/ 2147483647 w 1824"/>
              <a:gd name="T45" fmla="*/ 2147483647 h 2648"/>
              <a:gd name="T46" fmla="*/ 2147483647 w 1824"/>
              <a:gd name="T47" fmla="*/ 2147483647 h 2648"/>
              <a:gd name="T48" fmla="*/ 2147483647 w 1824"/>
              <a:gd name="T49" fmla="*/ 2147483647 h 2648"/>
              <a:gd name="T50" fmla="*/ 2147483647 w 1824"/>
              <a:gd name="T51" fmla="*/ 2147483647 h 2648"/>
              <a:gd name="T52" fmla="*/ 2147483647 w 1824"/>
              <a:gd name="T53" fmla="*/ 2147483647 h 2648"/>
              <a:gd name="T54" fmla="*/ 2147483647 w 1824"/>
              <a:gd name="T55" fmla="*/ 2147483647 h 2648"/>
              <a:gd name="T56" fmla="*/ 2147483647 w 1824"/>
              <a:gd name="T57" fmla="*/ 2147483647 h 2648"/>
              <a:gd name="T58" fmla="*/ 2147483647 w 1824"/>
              <a:gd name="T59" fmla="*/ 2147483647 h 2648"/>
              <a:gd name="T60" fmla="*/ 2147483647 w 1824"/>
              <a:gd name="T61" fmla="*/ 2147483647 h 2648"/>
              <a:gd name="T62" fmla="*/ 2147483647 w 1824"/>
              <a:gd name="T63" fmla="*/ 2147483647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4"/>
              <a:gd name="T97" fmla="*/ 0 h 2648"/>
              <a:gd name="T98" fmla="*/ 1824 w 1824"/>
              <a:gd name="T99" fmla="*/ 2648 h 2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61092E"/>
              </a:gs>
            </a:gsLst>
            <a:lin ang="5400000" scaled="1"/>
          </a:gradFill>
          <a:ln w="9525">
            <a:noFill/>
            <a:round/>
            <a:headEnd/>
            <a:tailEnd/>
          </a:ln>
        </p:spPr>
        <p:txBody>
          <a:bodyPr/>
          <a:lstStyle/>
          <a:p>
            <a:endParaRPr lang="zh-CN" altLang="en-US"/>
          </a:p>
        </p:txBody>
      </p:sp>
      <p:grpSp>
        <p:nvGrpSpPr>
          <p:cNvPr id="4" name="组合 3"/>
          <p:cNvGrpSpPr>
            <a:grpSpLocks/>
          </p:cNvGrpSpPr>
          <p:nvPr/>
        </p:nvGrpSpPr>
        <p:grpSpPr bwMode="auto">
          <a:xfrm>
            <a:off x="611188" y="1916113"/>
            <a:ext cx="7561262" cy="3352800"/>
            <a:chOff x="610907" y="1916832"/>
            <a:chExt cx="7561493" cy="3352801"/>
          </a:xfrm>
        </p:grpSpPr>
        <p:sp>
          <p:nvSpPr>
            <p:cNvPr id="31753" name="Line 3"/>
            <p:cNvSpPr>
              <a:spLocks noChangeShapeType="1"/>
            </p:cNvSpPr>
            <p:nvPr/>
          </p:nvSpPr>
          <p:spPr bwMode="gray">
            <a:xfrm flipH="1">
              <a:off x="1208037" y="5261695"/>
              <a:ext cx="1657350" cy="1587"/>
            </a:xfrm>
            <a:prstGeom prst="line">
              <a:avLst/>
            </a:prstGeom>
            <a:noFill/>
            <a:ln w="9525">
              <a:solidFill>
                <a:schemeClr val="tx1"/>
              </a:solidFill>
              <a:round/>
              <a:headEnd/>
              <a:tailEnd/>
            </a:ln>
          </p:spPr>
          <p:txBody>
            <a:bodyPr wrap="none" anchor="ctr"/>
            <a:lstStyle/>
            <a:p>
              <a:endParaRPr lang="zh-CN" altLang="en-US"/>
            </a:p>
          </p:txBody>
        </p:sp>
        <p:sp>
          <p:nvSpPr>
            <p:cNvPr id="31754" name="Line 4"/>
            <p:cNvSpPr>
              <a:spLocks noChangeShapeType="1"/>
            </p:cNvSpPr>
            <p:nvPr/>
          </p:nvSpPr>
          <p:spPr bwMode="gray">
            <a:xfrm flipH="1">
              <a:off x="1208037" y="4423495"/>
              <a:ext cx="2438400" cy="0"/>
            </a:xfrm>
            <a:prstGeom prst="line">
              <a:avLst/>
            </a:prstGeom>
            <a:noFill/>
            <a:ln w="9525">
              <a:solidFill>
                <a:schemeClr val="tx1"/>
              </a:solidFill>
              <a:round/>
              <a:headEnd/>
              <a:tailEnd/>
            </a:ln>
          </p:spPr>
          <p:txBody>
            <a:bodyPr wrap="none" anchor="ctr"/>
            <a:lstStyle/>
            <a:p>
              <a:endParaRPr lang="zh-CN" altLang="en-US"/>
            </a:p>
          </p:txBody>
        </p:sp>
        <p:sp>
          <p:nvSpPr>
            <p:cNvPr id="31755" name="Line 5"/>
            <p:cNvSpPr>
              <a:spLocks noChangeShapeType="1"/>
            </p:cNvSpPr>
            <p:nvPr/>
          </p:nvSpPr>
          <p:spPr bwMode="gray">
            <a:xfrm flipH="1">
              <a:off x="1208037" y="3593232"/>
              <a:ext cx="3352800" cy="0"/>
            </a:xfrm>
            <a:prstGeom prst="line">
              <a:avLst/>
            </a:prstGeom>
            <a:noFill/>
            <a:ln w="9525">
              <a:solidFill>
                <a:schemeClr val="tx1"/>
              </a:solidFill>
              <a:round/>
              <a:headEnd/>
              <a:tailEnd/>
            </a:ln>
          </p:spPr>
          <p:txBody>
            <a:bodyPr wrap="none" anchor="ctr"/>
            <a:lstStyle/>
            <a:p>
              <a:endParaRPr lang="zh-CN" altLang="en-US"/>
            </a:p>
          </p:txBody>
        </p:sp>
        <p:sp>
          <p:nvSpPr>
            <p:cNvPr id="31756" name="Line 6"/>
            <p:cNvSpPr>
              <a:spLocks noChangeShapeType="1"/>
            </p:cNvSpPr>
            <p:nvPr/>
          </p:nvSpPr>
          <p:spPr bwMode="gray">
            <a:xfrm flipH="1">
              <a:off x="1208037" y="2764557"/>
              <a:ext cx="4165600" cy="0"/>
            </a:xfrm>
            <a:prstGeom prst="line">
              <a:avLst/>
            </a:prstGeom>
            <a:noFill/>
            <a:ln w="9525">
              <a:solidFill>
                <a:schemeClr val="tx1"/>
              </a:solidFill>
              <a:round/>
              <a:headEnd/>
              <a:tailEnd/>
            </a:ln>
          </p:spPr>
          <p:txBody>
            <a:bodyPr wrap="none" anchor="ctr"/>
            <a:lstStyle/>
            <a:p>
              <a:endParaRPr lang="zh-CN" altLang="en-US"/>
            </a:p>
          </p:txBody>
        </p:sp>
        <p:sp>
          <p:nvSpPr>
            <p:cNvPr id="31757" name="Line 8"/>
            <p:cNvSpPr>
              <a:spLocks noChangeShapeType="1"/>
            </p:cNvSpPr>
            <p:nvPr/>
          </p:nvSpPr>
          <p:spPr bwMode="gray">
            <a:xfrm>
              <a:off x="1360437" y="1916832"/>
              <a:ext cx="0" cy="871538"/>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31758" name="Line 9"/>
            <p:cNvSpPr>
              <a:spLocks noChangeShapeType="1"/>
            </p:cNvSpPr>
            <p:nvPr/>
          </p:nvSpPr>
          <p:spPr bwMode="gray">
            <a:xfrm>
              <a:off x="1360437" y="2788370"/>
              <a:ext cx="0" cy="817562"/>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31759" name="Line 10"/>
            <p:cNvSpPr>
              <a:spLocks noChangeShapeType="1"/>
            </p:cNvSpPr>
            <p:nvPr/>
          </p:nvSpPr>
          <p:spPr bwMode="gray">
            <a:xfrm>
              <a:off x="1360437" y="3605932"/>
              <a:ext cx="0" cy="815975"/>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31760" name="Line 11"/>
            <p:cNvSpPr>
              <a:spLocks noChangeShapeType="1"/>
            </p:cNvSpPr>
            <p:nvPr/>
          </p:nvSpPr>
          <p:spPr bwMode="gray">
            <a:xfrm>
              <a:off x="1360437" y="4423495"/>
              <a:ext cx="0" cy="815975"/>
            </a:xfrm>
            <a:prstGeom prst="line">
              <a:avLst/>
            </a:prstGeom>
            <a:noFill/>
            <a:ln w="9525">
              <a:solidFill>
                <a:schemeClr val="tx1"/>
              </a:solidFill>
              <a:round/>
              <a:headEnd type="triangle" w="med" len="med"/>
              <a:tailEnd type="triangle" w="med" len="med"/>
            </a:ln>
          </p:spPr>
          <p:txBody>
            <a:bodyPr wrap="none" anchor="ctr"/>
            <a:lstStyle/>
            <a:p>
              <a:endParaRPr lang="zh-CN" altLang="en-US"/>
            </a:p>
          </p:txBody>
        </p:sp>
        <p:sp>
          <p:nvSpPr>
            <p:cNvPr id="31" name="Freeform 19"/>
            <p:cNvSpPr>
              <a:spLocks/>
            </p:cNvSpPr>
            <p:nvPr/>
          </p:nvSpPr>
          <p:spPr bwMode="gray">
            <a:xfrm>
              <a:off x="7589770" y="2758207"/>
              <a:ext cx="576280" cy="841375"/>
            </a:xfrm>
            <a:custGeom>
              <a:avLst/>
              <a:gdLst/>
              <a:ahLst/>
              <a:cxnLst>
                <a:cxn ang="0">
                  <a:pos x="308" y="120"/>
                </a:cxn>
                <a:cxn ang="0">
                  <a:pos x="0" y="442"/>
                </a:cxn>
                <a:cxn ang="0">
                  <a:pos x="0" y="286"/>
                </a:cxn>
                <a:cxn ang="0">
                  <a:pos x="308" y="0"/>
                </a:cxn>
                <a:cxn ang="0">
                  <a:pos x="308" y="120"/>
                </a:cxn>
              </a:cxnLst>
              <a:rect l="0" t="0" r="r" b="b"/>
              <a:pathLst>
                <a:path w="308" h="442">
                  <a:moveTo>
                    <a:pt x="308" y="120"/>
                  </a:moveTo>
                  <a:lnTo>
                    <a:pt x="0" y="442"/>
                  </a:lnTo>
                  <a:lnTo>
                    <a:pt x="0" y="286"/>
                  </a:lnTo>
                  <a:lnTo>
                    <a:pt x="308" y="0"/>
                  </a:lnTo>
                  <a:lnTo>
                    <a:pt x="308" y="120"/>
                  </a:lnTo>
                  <a:close/>
                </a:path>
              </a:pathLst>
            </a:cu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0">
              <a:noFill/>
              <a:prstDash val="solid"/>
              <a:round/>
              <a:headEnd/>
              <a:tailEnd/>
            </a:ln>
          </p:spPr>
          <p:txBody>
            <a:bodyPr/>
            <a:lstStyle/>
            <a:p>
              <a:pPr>
                <a:defRPr/>
              </a:pPr>
              <a:endParaRPr lang="zh-CN" altLang="en-US">
                <a:latin typeface="Arial" pitchFamily="34" charset="0"/>
                <a:ea typeface="宋体" pitchFamily="2" charset="-122"/>
              </a:endParaRPr>
            </a:p>
          </p:txBody>
        </p:sp>
        <p:sp>
          <p:nvSpPr>
            <p:cNvPr id="31762" name="Freeform 20"/>
            <p:cNvSpPr>
              <a:spLocks/>
            </p:cNvSpPr>
            <p:nvPr/>
          </p:nvSpPr>
          <p:spPr bwMode="gray">
            <a:xfrm>
              <a:off x="4578300" y="2758207"/>
              <a:ext cx="3594100" cy="539750"/>
            </a:xfrm>
            <a:custGeom>
              <a:avLst/>
              <a:gdLst>
                <a:gd name="T0" fmla="*/ 2147483647 w 1920"/>
                <a:gd name="T1" fmla="*/ 2147483647 h 284"/>
                <a:gd name="T2" fmla="*/ 0 w 1920"/>
                <a:gd name="T3" fmla="*/ 2147483647 h 284"/>
                <a:gd name="T4" fmla="*/ 2147483647 w 1920"/>
                <a:gd name="T5" fmla="*/ 0 h 284"/>
                <a:gd name="T6" fmla="*/ 2147483647 w 1920"/>
                <a:gd name="T7" fmla="*/ 0 h 284"/>
                <a:gd name="T8" fmla="*/ 2147483647 w 1920"/>
                <a:gd name="T9" fmla="*/ 2147483647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solidFill>
              <a:schemeClr val="hlink"/>
            </a:solidFill>
            <a:ln w="9525">
              <a:noFill/>
              <a:round/>
              <a:headEnd/>
              <a:tailEnd/>
            </a:ln>
          </p:spPr>
          <p:txBody>
            <a:bodyPr/>
            <a:lstStyle/>
            <a:p>
              <a:endParaRPr lang="zh-CN" altLang="en-US"/>
            </a:p>
          </p:txBody>
        </p:sp>
        <p:sp>
          <p:nvSpPr>
            <p:cNvPr id="33" name="Freeform 21"/>
            <p:cNvSpPr>
              <a:spLocks/>
            </p:cNvSpPr>
            <p:nvPr/>
          </p:nvSpPr>
          <p:spPr bwMode="gray">
            <a:xfrm>
              <a:off x="7008727" y="3590057"/>
              <a:ext cx="573105" cy="844550"/>
            </a:xfrm>
            <a:custGeom>
              <a:avLst/>
              <a:gdLst/>
              <a:ahLst/>
              <a:cxnLst>
                <a:cxn ang="0">
                  <a:pos x="306" y="122"/>
                </a:cxn>
                <a:cxn ang="0">
                  <a:pos x="0" y="444"/>
                </a:cxn>
                <a:cxn ang="0">
                  <a:pos x="0" y="286"/>
                </a:cxn>
                <a:cxn ang="0">
                  <a:pos x="306" y="0"/>
                </a:cxn>
                <a:cxn ang="0">
                  <a:pos x="306" y="122"/>
                </a:cxn>
              </a:cxnLst>
              <a:rect l="0" t="0" r="r" b="b"/>
              <a:pathLst>
                <a:path w="306" h="444">
                  <a:moveTo>
                    <a:pt x="306" y="122"/>
                  </a:moveTo>
                  <a:lnTo>
                    <a:pt x="0" y="444"/>
                  </a:lnTo>
                  <a:lnTo>
                    <a:pt x="0" y="286"/>
                  </a:lnTo>
                  <a:lnTo>
                    <a:pt x="306" y="0"/>
                  </a:lnTo>
                  <a:lnTo>
                    <a:pt x="306" y="122"/>
                  </a:ln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w="0">
              <a:noFill/>
              <a:prstDash val="solid"/>
              <a:round/>
              <a:headEnd/>
              <a:tailEnd/>
            </a:ln>
          </p:spPr>
          <p:txBody>
            <a:bodyPr/>
            <a:lstStyle/>
            <a:p>
              <a:pPr>
                <a:defRPr/>
              </a:pPr>
              <a:endParaRPr lang="zh-CN" altLang="en-US">
                <a:latin typeface="Arial" pitchFamily="34" charset="0"/>
                <a:ea typeface="宋体" pitchFamily="2" charset="-122"/>
              </a:endParaRPr>
            </a:p>
          </p:txBody>
        </p:sp>
        <p:sp>
          <p:nvSpPr>
            <p:cNvPr id="34" name="Freeform 22"/>
            <p:cNvSpPr>
              <a:spLocks/>
            </p:cNvSpPr>
            <p:nvPr/>
          </p:nvSpPr>
          <p:spPr bwMode="gray">
            <a:xfrm>
              <a:off x="6430860" y="4423495"/>
              <a:ext cx="577868" cy="846138"/>
            </a:xfrm>
            <a:custGeom>
              <a:avLst/>
              <a:gdLst/>
              <a:ahLst/>
              <a:cxnLst>
                <a:cxn ang="0">
                  <a:pos x="308" y="122"/>
                </a:cxn>
                <a:cxn ang="0">
                  <a:pos x="0" y="444"/>
                </a:cxn>
                <a:cxn ang="0">
                  <a:pos x="0" y="286"/>
                </a:cxn>
                <a:cxn ang="0">
                  <a:pos x="308" y="0"/>
                </a:cxn>
                <a:cxn ang="0">
                  <a:pos x="308" y="122"/>
                </a:cxn>
              </a:cxnLst>
              <a:rect l="0" t="0" r="r" b="b"/>
              <a:pathLst>
                <a:path w="308" h="444">
                  <a:moveTo>
                    <a:pt x="308" y="122"/>
                  </a:moveTo>
                  <a:lnTo>
                    <a:pt x="0" y="444"/>
                  </a:lnTo>
                  <a:lnTo>
                    <a:pt x="0" y="286"/>
                  </a:lnTo>
                  <a:lnTo>
                    <a:pt x="308" y="0"/>
                  </a:lnTo>
                  <a:lnTo>
                    <a:pt x="308" y="122"/>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0">
              <a:noFill/>
              <a:prstDash val="solid"/>
              <a:round/>
              <a:headEnd/>
              <a:tailEnd/>
            </a:ln>
          </p:spPr>
          <p:txBody>
            <a:bodyPr/>
            <a:lstStyle/>
            <a:p>
              <a:pPr>
                <a:defRPr/>
              </a:pPr>
              <a:endParaRPr lang="zh-CN" altLang="en-US">
                <a:latin typeface="Arial" pitchFamily="34" charset="0"/>
                <a:ea typeface="宋体" pitchFamily="2" charset="-122"/>
              </a:endParaRPr>
            </a:p>
          </p:txBody>
        </p:sp>
        <p:sp>
          <p:nvSpPr>
            <p:cNvPr id="31765" name="Freeform 23"/>
            <p:cNvSpPr>
              <a:spLocks/>
            </p:cNvSpPr>
            <p:nvPr/>
          </p:nvSpPr>
          <p:spPr bwMode="gray">
            <a:xfrm>
              <a:off x="2927300" y="4428257"/>
              <a:ext cx="4081463" cy="539750"/>
            </a:xfrm>
            <a:custGeom>
              <a:avLst/>
              <a:gdLst>
                <a:gd name="T0" fmla="*/ 2147483647 w 2180"/>
                <a:gd name="T1" fmla="*/ 2147483647 h 284"/>
                <a:gd name="T2" fmla="*/ 0 w 2180"/>
                <a:gd name="T3" fmla="*/ 2147483647 h 284"/>
                <a:gd name="T4" fmla="*/ 2147483647 w 2180"/>
                <a:gd name="T5" fmla="*/ 0 h 284"/>
                <a:gd name="T6" fmla="*/ 2147483647 w 2180"/>
                <a:gd name="T7" fmla="*/ 0 h 284"/>
                <a:gd name="T8" fmla="*/ 2147483647 w 2180"/>
                <a:gd name="T9" fmla="*/ 2147483647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chemeClr val="accent1"/>
            </a:solidFill>
            <a:ln w="9525">
              <a:noFill/>
              <a:round/>
              <a:headEnd/>
              <a:tailEnd/>
            </a:ln>
          </p:spPr>
          <p:txBody>
            <a:bodyPr/>
            <a:lstStyle/>
            <a:p>
              <a:endParaRPr lang="zh-CN" altLang="en-US"/>
            </a:p>
          </p:txBody>
        </p:sp>
        <p:sp>
          <p:nvSpPr>
            <p:cNvPr id="38" name="Rectangle 26"/>
            <p:cNvSpPr>
              <a:spLocks noChangeArrowheads="1"/>
            </p:cNvSpPr>
            <p:nvPr/>
          </p:nvSpPr>
          <p:spPr bwMode="gray">
            <a:xfrm>
              <a:off x="4579778" y="3297957"/>
              <a:ext cx="3016342" cy="298450"/>
            </a:xfrm>
            <a:prstGeom prst="rect">
              <a:avLst/>
            </a:prstGeom>
            <a:gradFill rotWithShape="1">
              <a:gsLst>
                <a:gs pos="0">
                  <a:schemeClr val="hlink">
                    <a:gamma/>
                    <a:shade val="72549"/>
                    <a:invGamma/>
                  </a:schemeClr>
                </a:gs>
                <a:gs pos="50000">
                  <a:schemeClr val="hlink"/>
                </a:gs>
                <a:gs pos="100000">
                  <a:schemeClr val="hlink">
                    <a:gamma/>
                    <a:shade val="72549"/>
                    <a:invGamma/>
                  </a:schemeClr>
                </a:gs>
              </a:gsLst>
              <a:lin ang="2700000" scaled="1"/>
            </a:gradFill>
            <a:ln w="9525">
              <a:noFill/>
              <a:miter lim="800000"/>
              <a:headEnd/>
              <a:tailEnd/>
            </a:ln>
            <a:effectLst/>
          </p:spPr>
          <p:txBody>
            <a:bodyPr wrap="none" anchor="ctr"/>
            <a:lstStyle/>
            <a:p>
              <a:pPr algn="ctr" eaLnBrk="0" hangingPunct="0">
                <a:defRPr/>
              </a:pPr>
              <a:r>
                <a:rPr lang="en-US" altLang="zh-CN" sz="1600" b="1">
                  <a:solidFill>
                    <a:srgbClr val="FFFFFF"/>
                  </a:solidFill>
                  <a:latin typeface="Verdana" pitchFamily="34" charset="0"/>
                </a:rPr>
                <a:t>2015</a:t>
              </a:r>
            </a:p>
          </p:txBody>
        </p:sp>
        <p:sp>
          <p:nvSpPr>
            <p:cNvPr id="31767" name="Freeform 27"/>
            <p:cNvSpPr>
              <a:spLocks/>
            </p:cNvSpPr>
            <p:nvPr/>
          </p:nvSpPr>
          <p:spPr bwMode="gray">
            <a:xfrm>
              <a:off x="3754387" y="3590057"/>
              <a:ext cx="3833813" cy="544513"/>
            </a:xfrm>
            <a:custGeom>
              <a:avLst/>
              <a:gdLst>
                <a:gd name="T0" fmla="*/ 2147483647 w 2048"/>
                <a:gd name="T1" fmla="*/ 2147483647 h 286"/>
                <a:gd name="T2" fmla="*/ 0 w 2048"/>
                <a:gd name="T3" fmla="*/ 2147483647 h 286"/>
                <a:gd name="T4" fmla="*/ 2147483647 w 2048"/>
                <a:gd name="T5" fmla="*/ 0 h 286"/>
                <a:gd name="T6" fmla="*/ 2147483647 w 2048"/>
                <a:gd name="T7" fmla="*/ 0 h 286"/>
                <a:gd name="T8" fmla="*/ 2147483647 w 2048"/>
                <a:gd name="T9" fmla="*/ 2147483647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solidFill>
              <a:schemeClr val="folHlink"/>
            </a:solidFill>
            <a:ln w="9525">
              <a:noFill/>
              <a:round/>
              <a:headEnd/>
              <a:tailEnd/>
            </a:ln>
          </p:spPr>
          <p:txBody>
            <a:bodyPr/>
            <a:lstStyle/>
            <a:p>
              <a:endParaRPr lang="zh-CN" altLang="en-US"/>
            </a:p>
          </p:txBody>
        </p:sp>
        <p:sp>
          <p:nvSpPr>
            <p:cNvPr id="40" name="Rectangle 28"/>
            <p:cNvSpPr>
              <a:spLocks noChangeArrowheads="1"/>
            </p:cNvSpPr>
            <p:nvPr/>
          </p:nvSpPr>
          <p:spPr bwMode="gray">
            <a:xfrm>
              <a:off x="3757428" y="4132983"/>
              <a:ext cx="3264000" cy="298450"/>
            </a:xfrm>
            <a:prstGeom prst="rect">
              <a:avLst/>
            </a:prstGeom>
            <a:gradFill rotWithShape="1">
              <a:gsLst>
                <a:gs pos="0">
                  <a:schemeClr val="folHlink">
                    <a:gamma/>
                    <a:shade val="72549"/>
                    <a:invGamma/>
                  </a:schemeClr>
                </a:gs>
                <a:gs pos="50000">
                  <a:schemeClr val="folHlink"/>
                </a:gs>
                <a:gs pos="100000">
                  <a:schemeClr val="folHlink">
                    <a:gamma/>
                    <a:shade val="72549"/>
                    <a:invGamma/>
                  </a:schemeClr>
                </a:gs>
              </a:gsLst>
              <a:lin ang="2700000" scaled="1"/>
            </a:gradFill>
            <a:ln w="9525">
              <a:noFill/>
              <a:miter lim="800000"/>
              <a:headEnd/>
              <a:tailEnd/>
            </a:ln>
            <a:effectLst/>
          </p:spPr>
          <p:txBody>
            <a:bodyPr wrap="none" anchor="ctr"/>
            <a:lstStyle/>
            <a:p>
              <a:pPr algn="ctr" eaLnBrk="0" hangingPunct="0">
                <a:defRPr/>
              </a:pPr>
              <a:r>
                <a:rPr lang="en-US" altLang="zh-CN" sz="1600" b="1">
                  <a:solidFill>
                    <a:srgbClr val="FFFFFF"/>
                  </a:solidFill>
                  <a:latin typeface="Verdana" pitchFamily="34" charset="0"/>
                </a:rPr>
                <a:t>2014</a:t>
              </a:r>
            </a:p>
          </p:txBody>
        </p:sp>
        <p:sp>
          <p:nvSpPr>
            <p:cNvPr id="41" name="Rectangle 29"/>
            <p:cNvSpPr>
              <a:spLocks noChangeArrowheads="1"/>
            </p:cNvSpPr>
            <p:nvPr/>
          </p:nvSpPr>
          <p:spPr bwMode="gray">
            <a:xfrm>
              <a:off x="2925553" y="4969595"/>
              <a:ext cx="3513244" cy="296863"/>
            </a:xfrm>
            <a:prstGeom prst="rect">
              <a:avLst/>
            </a:prstGeom>
            <a:gradFill rotWithShape="1">
              <a:gsLst>
                <a:gs pos="0">
                  <a:schemeClr val="accent1">
                    <a:gamma/>
                    <a:shade val="72549"/>
                    <a:invGamma/>
                  </a:schemeClr>
                </a:gs>
                <a:gs pos="50000">
                  <a:schemeClr val="accent1"/>
                </a:gs>
                <a:gs pos="100000">
                  <a:schemeClr val="accent1">
                    <a:gamma/>
                    <a:shade val="72549"/>
                    <a:invGamma/>
                  </a:schemeClr>
                </a:gs>
              </a:gsLst>
              <a:lin ang="2700000" scaled="1"/>
            </a:gradFill>
            <a:ln w="9525">
              <a:noFill/>
              <a:miter lim="800000"/>
              <a:headEnd/>
              <a:tailEnd/>
            </a:ln>
            <a:effectLst/>
          </p:spPr>
          <p:txBody>
            <a:bodyPr wrap="none" anchor="ctr"/>
            <a:lstStyle/>
            <a:p>
              <a:pPr algn="ctr" eaLnBrk="0" hangingPunct="0">
                <a:defRPr/>
              </a:pPr>
              <a:r>
                <a:rPr lang="en-US" altLang="zh-CN" sz="1600" b="1">
                  <a:solidFill>
                    <a:srgbClr val="FFFFFF"/>
                  </a:solidFill>
                  <a:latin typeface="Verdana" pitchFamily="34" charset="0"/>
                </a:rPr>
                <a:t>2013</a:t>
              </a:r>
            </a:p>
          </p:txBody>
        </p:sp>
        <p:sp>
          <p:nvSpPr>
            <p:cNvPr id="31770" name="TextBox 5"/>
            <p:cNvSpPr txBox="1">
              <a:spLocks noChangeArrowheads="1"/>
            </p:cNvSpPr>
            <p:nvPr/>
          </p:nvSpPr>
          <p:spPr bwMode="auto">
            <a:xfrm>
              <a:off x="625195" y="1973982"/>
              <a:ext cx="490552" cy="1739901"/>
            </a:xfrm>
            <a:prstGeom prst="rect">
              <a:avLst/>
            </a:prstGeom>
            <a:noFill/>
            <a:ln w="9525">
              <a:noFill/>
              <a:miter lim="800000"/>
              <a:headEnd/>
              <a:tailEnd/>
            </a:ln>
          </p:spPr>
          <p:txBody>
            <a:bodyPr>
              <a:spAutoFit/>
            </a:bodyPr>
            <a:lstStyle/>
            <a:p>
              <a:endParaRPr lang="zh-CN" altLang="en-US"/>
            </a:p>
            <a:p>
              <a:endParaRPr lang="zh-CN" altLang="en-US"/>
            </a:p>
            <a:p>
              <a:r>
                <a:rPr lang="zh-CN" altLang="en-US"/>
                <a:t>利润总额</a:t>
              </a:r>
            </a:p>
          </p:txBody>
        </p:sp>
        <p:sp>
          <p:nvSpPr>
            <p:cNvPr id="31771" name="TextBox 41"/>
            <p:cNvSpPr txBox="1">
              <a:spLocks noChangeArrowheads="1"/>
            </p:cNvSpPr>
            <p:nvPr/>
          </p:nvSpPr>
          <p:spPr bwMode="auto">
            <a:xfrm>
              <a:off x="610907" y="4282208"/>
              <a:ext cx="458802" cy="646112"/>
            </a:xfrm>
            <a:prstGeom prst="rect">
              <a:avLst/>
            </a:prstGeom>
            <a:noFill/>
            <a:ln w="9525">
              <a:noFill/>
              <a:miter lim="800000"/>
              <a:headEnd/>
              <a:tailEnd/>
            </a:ln>
          </p:spPr>
          <p:txBody>
            <a:bodyPr vert="eaVert">
              <a:spAutoFit/>
            </a:bodyPr>
            <a:lstStyle/>
            <a:p>
              <a:r>
                <a:rPr lang="en-US" altLang="zh-CN"/>
                <a:t>(</a:t>
              </a:r>
              <a:r>
                <a:rPr lang="zh-CN" altLang="en-US"/>
                <a:t>万元</a:t>
              </a:r>
              <a:r>
                <a:rPr lang="en-US" altLang="zh-CN"/>
                <a:t>)</a:t>
              </a:r>
              <a:endParaRPr lang="zh-CN" altLang="en-US"/>
            </a:p>
          </p:txBody>
        </p:sp>
      </p:grpSp>
      <p:pic>
        <p:nvPicPr>
          <p:cNvPr id="31752" name="Picture 2"/>
          <p:cNvPicPr>
            <a:picLocks noChangeAspect="1" noChangeArrowheads="1"/>
          </p:cNvPicPr>
          <p:nvPr/>
        </p:nvPicPr>
        <p:blipFill>
          <a:blip r:embed="rId2"/>
          <a:srcRect/>
          <a:stretch>
            <a:fillRect/>
          </a:stretch>
        </p:blipFill>
        <p:spPr bwMode="auto">
          <a:xfrm>
            <a:off x="7740650" y="496888"/>
            <a:ext cx="1152525" cy="484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0-#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6" presetClass="emph" presetSubtype="0" fill="hold" grpId="1" nodeType="afterEffect">
                                  <p:stCondLst>
                                    <p:cond delay="0"/>
                                  </p:stCondLst>
                                  <p:childTnLst>
                                    <p:animEffect transition="out" filter="fade">
                                      <p:cBhvr>
                                        <p:cTn id="39" dur="500" tmFilter="0, 0; .2, .5; .8, .5; 1, 0"/>
                                        <p:tgtEl>
                                          <p:spTgt spid="36"/>
                                        </p:tgtEl>
                                      </p:cBhvr>
                                    </p:animEffect>
                                    <p:animScale>
                                      <p:cBhvr>
                                        <p:cTn id="40" dur="25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6" grpId="0" animBg="1"/>
      <p:bldP spid="3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61"/>
          <p:cNvGrpSpPr>
            <a:grpSpLocks/>
          </p:cNvGrpSpPr>
          <p:nvPr/>
        </p:nvGrpSpPr>
        <p:grpSpPr bwMode="auto">
          <a:xfrm>
            <a:off x="11113" y="404813"/>
            <a:ext cx="2498725" cy="685800"/>
            <a:chOff x="1296" y="1824"/>
            <a:chExt cx="2976" cy="432"/>
          </a:xfrm>
        </p:grpSpPr>
        <p:sp>
          <p:nvSpPr>
            <p:cNvPr id="11" name="AutoShape 62"/>
            <p:cNvSpPr>
              <a:spLocks noChangeArrowheads="1"/>
            </p:cNvSpPr>
            <p:nvPr/>
          </p:nvSpPr>
          <p:spPr bwMode="gray">
            <a:xfrm>
              <a:off x="1536" y="1899"/>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algn="ctr">
              <a:solidFill>
                <a:schemeClr val="bg1"/>
              </a:solidFill>
              <a:round/>
              <a:headEnd/>
              <a:tailEnd/>
            </a:ln>
            <a:effectLst/>
          </p:spPr>
          <p:txBody>
            <a:bodyPr wrap="none" anchor="ctr"/>
            <a:lstStyle/>
            <a:p>
              <a:pPr>
                <a:defRPr/>
              </a:pPr>
              <a:endParaRPr lang="zh-CN" altLang="en-US">
                <a:latin typeface="Arial" pitchFamily="34" charset="0"/>
                <a:ea typeface="宋体" pitchFamily="2" charset="-122"/>
              </a:endParaRPr>
            </a:p>
          </p:txBody>
        </p:sp>
        <p:sp>
          <p:nvSpPr>
            <p:cNvPr id="32835" name="AutoShape 63"/>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p:spPr>
          <p:txBody>
            <a:bodyPr wrap="none" anchor="ctr"/>
            <a:lstStyle/>
            <a:p>
              <a:endParaRPr lang="zh-CN" altLang="en-US"/>
            </a:p>
          </p:txBody>
        </p:sp>
        <p:sp>
          <p:nvSpPr>
            <p:cNvPr id="32836" name="Text Box 64"/>
            <p:cNvSpPr txBox="1">
              <a:spLocks noChangeArrowheads="1"/>
            </p:cNvSpPr>
            <p:nvPr/>
          </p:nvSpPr>
          <p:spPr bwMode="gray">
            <a:xfrm>
              <a:off x="1680" y="1934"/>
              <a:ext cx="2160" cy="233"/>
            </a:xfrm>
            <a:prstGeom prst="rect">
              <a:avLst/>
            </a:prstGeom>
            <a:noFill/>
            <a:ln w="9525">
              <a:noFill/>
              <a:miter lim="800000"/>
              <a:headEnd/>
              <a:tailEnd/>
            </a:ln>
          </p:spPr>
          <p:txBody>
            <a:bodyPr>
              <a:spAutoFit/>
            </a:bodyPr>
            <a:lstStyle/>
            <a:p>
              <a:pPr algn="ctr" eaLnBrk="0" hangingPunct="0"/>
              <a:r>
                <a:rPr lang="zh-CN" altLang="en-US">
                  <a:solidFill>
                    <a:srgbClr val="262626"/>
                  </a:solidFill>
                  <a:latin typeface="微软雅黑"/>
                  <a:ea typeface="微软雅黑"/>
                  <a:cs typeface="微软雅黑"/>
                  <a:sym typeface="微软雅黑"/>
                </a:rPr>
                <a:t>财务分析</a:t>
              </a:r>
              <a:endParaRPr lang="zh-CN" altLang="en-US"/>
            </a:p>
          </p:txBody>
        </p:sp>
        <p:sp>
          <p:nvSpPr>
            <p:cNvPr id="32837" name="Text Box 65"/>
            <p:cNvSpPr txBox="1">
              <a:spLocks noChangeArrowheads="1"/>
            </p:cNvSpPr>
            <p:nvPr/>
          </p:nvSpPr>
          <p:spPr bwMode="gray">
            <a:xfrm>
              <a:off x="1393" y="1886"/>
              <a:ext cx="223" cy="288"/>
            </a:xfrm>
            <a:prstGeom prst="rect">
              <a:avLst/>
            </a:prstGeom>
            <a:noFill/>
            <a:ln w="9525">
              <a:noFill/>
              <a:miter lim="800000"/>
              <a:headEnd/>
              <a:tailEnd/>
            </a:ln>
          </p:spPr>
          <p:txBody>
            <a:bodyPr wrap="none">
              <a:spAutoFit/>
            </a:bodyPr>
            <a:lstStyle/>
            <a:p>
              <a:pPr algn="ctr" eaLnBrk="0" hangingPunct="0"/>
              <a:r>
                <a:rPr lang="en-US" altLang="zh-CN" sz="2400">
                  <a:solidFill>
                    <a:schemeClr val="bg1"/>
                  </a:solidFill>
                </a:rPr>
                <a:t>4</a:t>
              </a:r>
            </a:p>
          </p:txBody>
        </p:sp>
      </p:grpSp>
      <p:sp>
        <p:nvSpPr>
          <p:cNvPr id="3" name="TextBox 2"/>
          <p:cNvSpPr txBox="1">
            <a:spLocks noChangeArrowheads="1"/>
          </p:cNvSpPr>
          <p:nvPr/>
        </p:nvSpPr>
        <p:spPr bwMode="auto">
          <a:xfrm>
            <a:off x="5008563" y="774700"/>
            <a:ext cx="2276475" cy="368300"/>
          </a:xfrm>
          <a:prstGeom prst="rect">
            <a:avLst/>
          </a:prstGeom>
          <a:noFill/>
          <a:ln w="9525">
            <a:noFill/>
            <a:miter lim="800000"/>
            <a:headEnd/>
            <a:tailEnd/>
          </a:ln>
        </p:spPr>
        <p:txBody>
          <a:bodyPr wrap="none">
            <a:spAutoFit/>
          </a:bodyPr>
          <a:lstStyle/>
          <a:p>
            <a:r>
              <a:rPr lang="zh-CN" altLang="zh-CN" b="1"/>
              <a:t>强劲增长的营利能力</a:t>
            </a:r>
            <a:endParaRPr lang="zh-CN" altLang="zh-CN"/>
          </a:p>
        </p:txBody>
      </p:sp>
      <p:graphicFrame>
        <p:nvGraphicFramePr>
          <p:cNvPr id="32840" name="Group 72"/>
          <p:cNvGraphicFramePr>
            <a:graphicFrameLocks noGrp="1"/>
          </p:cNvGraphicFramePr>
          <p:nvPr/>
        </p:nvGraphicFramePr>
        <p:xfrm>
          <a:off x="323850" y="1557338"/>
          <a:ext cx="8496300" cy="4295779"/>
        </p:xfrm>
        <a:graphic>
          <a:graphicData uri="http://schemas.openxmlformats.org/drawingml/2006/table">
            <a:tbl>
              <a:tblPr/>
              <a:tblGrid>
                <a:gridCol w="2797175"/>
                <a:gridCol w="1450975"/>
                <a:gridCol w="2124075"/>
                <a:gridCol w="2124075"/>
              </a:tblGrid>
              <a:tr h="376238">
                <a:tc>
                  <a:txBody>
                    <a:bodyPr/>
                    <a:lstStyle/>
                    <a:p>
                      <a:pPr marL="0" marR="0" lvl="0" indent="0" algn="just"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0000"/>
                          </a:solidFill>
                          <a:effectLst/>
                          <a:latin typeface="Verdana" pitchFamily="34" charset="0"/>
                          <a:ea typeface="宋体" charset="-122"/>
                        </a:rPr>
                        <a:t> </a:t>
                      </a:r>
                      <a:r>
                        <a:rPr kumimoji="0" lang="zh-CN" altLang="en-US" sz="1400" b="0" i="0" u="none" strike="noStrike" cap="none" normalizeH="0" baseline="0" smtClean="0">
                          <a:ln>
                            <a:noFill/>
                          </a:ln>
                          <a:solidFill>
                            <a:srgbClr val="000000"/>
                          </a:solidFill>
                          <a:effectLst/>
                          <a:latin typeface="Verdana" pitchFamily="34" charset="0"/>
                          <a:ea typeface="宋体" charset="-122"/>
                        </a:rPr>
                        <a:t>项目</a:t>
                      </a:r>
                      <a:r>
                        <a:rPr kumimoji="0" lang="en-US" altLang="zh-CN" sz="1400" b="0" i="0" u="none" strike="noStrike" cap="none" normalizeH="0" baseline="0" smtClean="0">
                          <a:ln>
                            <a:noFill/>
                          </a:ln>
                          <a:solidFill>
                            <a:srgbClr val="000000"/>
                          </a:solidFill>
                          <a:effectLst/>
                          <a:latin typeface="Verdana" pitchFamily="34" charset="0"/>
                          <a:ea typeface="宋体" charset="-122"/>
                        </a:rPr>
                        <a:t>/</a:t>
                      </a:r>
                      <a:r>
                        <a:rPr kumimoji="0" lang="zh-CN" altLang="en-US" sz="1400" b="0" i="0" u="none" strike="noStrike" cap="none" normalizeH="0" baseline="0" smtClean="0">
                          <a:ln>
                            <a:noFill/>
                          </a:ln>
                          <a:solidFill>
                            <a:srgbClr val="000000"/>
                          </a:solidFill>
                          <a:effectLst/>
                          <a:latin typeface="Verdana" pitchFamily="34" charset="0"/>
                          <a:ea typeface="宋体" charset="-122"/>
                        </a:rPr>
                        <a:t>年度</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0000"/>
                          </a:solidFill>
                          <a:effectLst/>
                          <a:latin typeface="Verdana" pitchFamily="34" charset="0"/>
                          <a:ea typeface="宋体" charset="-122"/>
                        </a:rPr>
                        <a:t>2013</a:t>
                      </a:r>
                      <a:r>
                        <a:rPr kumimoji="0" lang="zh-CN" sz="1400" b="0" i="0" u="none" strike="noStrike" cap="none" normalizeH="0" baseline="0" smtClean="0">
                          <a:ln>
                            <a:noFill/>
                          </a:ln>
                          <a:solidFill>
                            <a:srgbClr val="000000"/>
                          </a:solidFill>
                          <a:effectLst/>
                          <a:latin typeface="Verdana" pitchFamily="34" charset="0"/>
                          <a:ea typeface="宋体" charset="-122"/>
                        </a:rPr>
                        <a:t>年</a:t>
                      </a:r>
                      <a:endParaRPr kumimoji="0" 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0000"/>
                          </a:solidFill>
                          <a:effectLst/>
                          <a:latin typeface="Verdana" pitchFamily="34" charset="0"/>
                          <a:ea typeface="宋体" charset="-122"/>
                        </a:rPr>
                        <a:t>2014</a:t>
                      </a:r>
                      <a:r>
                        <a:rPr kumimoji="0" lang="zh-CN" sz="1400" b="0" i="0" u="none" strike="noStrike" cap="none" normalizeH="0" baseline="0" smtClean="0">
                          <a:ln>
                            <a:noFill/>
                          </a:ln>
                          <a:solidFill>
                            <a:srgbClr val="000000"/>
                          </a:solidFill>
                          <a:effectLst/>
                          <a:latin typeface="Verdana" pitchFamily="34" charset="0"/>
                          <a:ea typeface="宋体" charset="-122"/>
                        </a:rPr>
                        <a:t>年</a:t>
                      </a:r>
                      <a:endParaRPr kumimoji="0" 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0000"/>
                          </a:solidFill>
                          <a:effectLst/>
                          <a:latin typeface="Verdana" pitchFamily="34" charset="0"/>
                          <a:ea typeface="宋体" charset="-122"/>
                        </a:rPr>
                        <a:t>2015</a:t>
                      </a:r>
                      <a:r>
                        <a:rPr kumimoji="0" lang="zh-CN" sz="1400" b="0" i="0" u="none" strike="noStrike" cap="none" normalizeH="0" baseline="0" smtClean="0">
                          <a:ln>
                            <a:noFill/>
                          </a:ln>
                          <a:solidFill>
                            <a:srgbClr val="000000"/>
                          </a:solidFill>
                          <a:effectLst/>
                          <a:latin typeface="Verdana" pitchFamily="34" charset="0"/>
                          <a:ea typeface="宋体" charset="-122"/>
                        </a:rPr>
                        <a:t>年</a:t>
                      </a:r>
                      <a:endParaRPr kumimoji="0" 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8B5DF"/>
                    </a:solidFill>
                  </a:tcPr>
                </a:tc>
              </a:tr>
              <a:tr h="376238">
                <a:tc>
                  <a:txBody>
                    <a:bodyPr/>
                    <a:lstStyle/>
                    <a:p>
                      <a:pPr marL="0" marR="0" lvl="0" indent="0" algn="just" defTabSz="914400" rtl="0" eaLnBrk="1" fontAlgn="base" latinLnBrk="0" hangingPunct="1">
                        <a:lnSpc>
                          <a:spcPts val="2500"/>
                        </a:lnSpc>
                        <a:spcBef>
                          <a:spcPts val="600"/>
                        </a:spcBef>
                        <a:spcAft>
                          <a:spcPts val="600"/>
                        </a:spcAft>
                        <a:buClrTx/>
                        <a:buSzTx/>
                        <a:buFontTx/>
                        <a:buNone/>
                        <a:tabLst/>
                      </a:pPr>
                      <a:r>
                        <a:rPr kumimoji="0" lang="zh-CN" sz="1400" b="0" i="0" u="none" strike="noStrike" cap="none" normalizeH="0" baseline="0" smtClean="0">
                          <a:ln>
                            <a:noFill/>
                          </a:ln>
                          <a:solidFill>
                            <a:srgbClr val="000000"/>
                          </a:solidFill>
                          <a:effectLst/>
                          <a:latin typeface="Verdana" pitchFamily="34" charset="0"/>
                          <a:ea typeface="宋体" charset="-122"/>
                        </a:rPr>
                        <a:t>营业收入</a:t>
                      </a:r>
                      <a:r>
                        <a:rPr kumimoji="0" lang="en-US" altLang="zh-CN" sz="1400" b="0" i="0" u="none" strike="noStrike" cap="none" normalizeH="0" baseline="0" smtClean="0">
                          <a:ln>
                            <a:noFill/>
                          </a:ln>
                          <a:solidFill>
                            <a:srgbClr val="000000"/>
                          </a:solidFill>
                          <a:effectLst/>
                          <a:latin typeface="Verdana" pitchFamily="34" charset="0"/>
                          <a:ea typeface="宋体" charset="-122"/>
                        </a:rPr>
                        <a:t>(</a:t>
                      </a:r>
                      <a:r>
                        <a:rPr kumimoji="0" lang="zh-CN" sz="1400" b="0" i="0" u="none" strike="noStrike" cap="none" normalizeH="0" baseline="0" smtClean="0">
                          <a:ln>
                            <a:noFill/>
                          </a:ln>
                          <a:solidFill>
                            <a:srgbClr val="000000"/>
                          </a:solidFill>
                          <a:effectLst/>
                          <a:latin typeface="Verdana" pitchFamily="34" charset="0"/>
                          <a:ea typeface="宋体" charset="-122"/>
                        </a:rPr>
                        <a:t>万元</a:t>
                      </a:r>
                      <a:r>
                        <a:rPr kumimoji="0" lang="en-US" altLang="zh-CN" sz="1400" b="0" i="0" u="none" strike="noStrike" cap="none" normalizeH="0" baseline="0" smtClean="0">
                          <a:ln>
                            <a:noFill/>
                          </a:ln>
                          <a:solidFill>
                            <a:srgbClr val="000000"/>
                          </a:solidFill>
                          <a:effectLst/>
                          <a:latin typeface="Verdana" pitchFamily="34" charset="0"/>
                          <a:ea typeface="宋体" charset="-122"/>
                        </a:rPr>
                        <a:t>)</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0000"/>
                          </a:solidFill>
                          <a:effectLst/>
                          <a:latin typeface="Verdana" pitchFamily="34" charset="0"/>
                          <a:ea typeface="宋体" charset="-122"/>
                        </a:rPr>
                        <a:t>2373.33</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0000"/>
                          </a:solidFill>
                          <a:effectLst/>
                          <a:latin typeface="Verdana" pitchFamily="34" charset="0"/>
                          <a:ea typeface="宋体" charset="-122"/>
                        </a:rPr>
                        <a:t>4249.74</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0000"/>
                          </a:solidFill>
                          <a:effectLst/>
                          <a:latin typeface="Verdana" pitchFamily="34" charset="0"/>
                          <a:ea typeface="宋体" charset="-122"/>
                        </a:rPr>
                        <a:t>3802.56</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r>
              <a:tr h="376238">
                <a:tc>
                  <a:txBody>
                    <a:bodyPr/>
                    <a:lstStyle/>
                    <a:p>
                      <a:pPr marL="0" marR="0" lvl="0" indent="0" algn="just" defTabSz="914400" rtl="0" eaLnBrk="1" fontAlgn="base" latinLnBrk="0" hangingPunct="1">
                        <a:lnSpc>
                          <a:spcPts val="2500"/>
                        </a:lnSpc>
                        <a:spcBef>
                          <a:spcPts val="600"/>
                        </a:spcBef>
                        <a:spcAft>
                          <a:spcPts val="600"/>
                        </a:spcAft>
                        <a:buClrTx/>
                        <a:buSzTx/>
                        <a:buFontTx/>
                        <a:buNone/>
                        <a:tabLst/>
                      </a:pPr>
                      <a:r>
                        <a:rPr kumimoji="0" lang="zh-CN" sz="1400" b="0" i="0" u="none" strike="noStrike" cap="none" normalizeH="0" baseline="0" smtClean="0">
                          <a:ln>
                            <a:noFill/>
                          </a:ln>
                          <a:solidFill>
                            <a:srgbClr val="000000"/>
                          </a:solidFill>
                          <a:effectLst/>
                          <a:latin typeface="Verdana" pitchFamily="34" charset="0"/>
                          <a:ea typeface="宋体" charset="-122"/>
                        </a:rPr>
                        <a:t>营业成本（万元）</a:t>
                      </a:r>
                      <a:endParaRPr kumimoji="0" 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0000"/>
                          </a:solidFill>
                          <a:effectLst/>
                          <a:latin typeface="Verdana" pitchFamily="34" charset="0"/>
                          <a:ea typeface="宋体" charset="-122"/>
                        </a:rPr>
                        <a:t>2128.72</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0000"/>
                          </a:solidFill>
                          <a:effectLst/>
                          <a:latin typeface="Verdana" pitchFamily="34" charset="0"/>
                          <a:ea typeface="宋体" charset="-122"/>
                        </a:rPr>
                        <a:t>3766.17</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0000"/>
                          </a:solidFill>
                          <a:effectLst/>
                          <a:latin typeface="Verdana" pitchFamily="34" charset="0"/>
                          <a:ea typeface="宋体" charset="-122"/>
                        </a:rPr>
                        <a:t>3123.23</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r>
              <a:tr h="376238">
                <a:tc>
                  <a:txBody>
                    <a:bodyPr/>
                    <a:lstStyle/>
                    <a:p>
                      <a:pPr marL="0" marR="0" lvl="0" indent="0" algn="just" defTabSz="914400" rtl="0" eaLnBrk="1" fontAlgn="base" latinLnBrk="0" hangingPunct="1">
                        <a:lnSpc>
                          <a:spcPts val="2500"/>
                        </a:lnSpc>
                        <a:spcBef>
                          <a:spcPts val="600"/>
                        </a:spcBef>
                        <a:spcAft>
                          <a:spcPts val="600"/>
                        </a:spcAft>
                        <a:buClrTx/>
                        <a:buSzTx/>
                        <a:buFontTx/>
                        <a:buNone/>
                        <a:tabLst/>
                      </a:pPr>
                      <a:r>
                        <a:rPr kumimoji="0" lang="zh-CN" sz="1400" b="0" i="0" u="none" strike="noStrike" cap="none" normalizeH="0" baseline="0" smtClean="0">
                          <a:ln>
                            <a:noFill/>
                          </a:ln>
                          <a:solidFill>
                            <a:srgbClr val="000000"/>
                          </a:solidFill>
                          <a:effectLst/>
                          <a:latin typeface="Verdana" pitchFamily="34" charset="0"/>
                          <a:ea typeface="宋体" charset="-122"/>
                        </a:rPr>
                        <a:t>编织袋销售数量（万套）</a:t>
                      </a:r>
                      <a:endParaRPr kumimoji="0" 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0000"/>
                          </a:solidFill>
                          <a:effectLst/>
                          <a:latin typeface="Verdana" pitchFamily="34" charset="0"/>
                          <a:ea typeface="宋体" charset="-122"/>
                        </a:rPr>
                        <a:t>926.07</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0000"/>
                          </a:solidFill>
                          <a:effectLst/>
                          <a:latin typeface="Verdana" pitchFamily="34" charset="0"/>
                          <a:ea typeface="宋体" charset="-122"/>
                        </a:rPr>
                        <a:t>1673.57</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zh-CN" altLang="en-US" sz="1400" b="0" i="0" u="none" strike="noStrike" cap="none" normalizeH="0" baseline="0" smtClean="0">
                          <a:ln>
                            <a:noFill/>
                          </a:ln>
                          <a:solidFill>
                            <a:srgbClr val="000000"/>
                          </a:solidFill>
                          <a:effectLst/>
                          <a:latin typeface="Verdana" pitchFamily="34" charset="0"/>
                          <a:ea typeface="宋体" charset="-122"/>
                          <a:cs typeface="Times New Roman" pitchFamily="18" charset="0"/>
                        </a:rPr>
                        <a:t>1</a:t>
                      </a:r>
                      <a:r>
                        <a:rPr kumimoji="0" lang="en-US" altLang="zh-CN" sz="1400" b="0" i="0" u="none" strike="noStrike" cap="none" normalizeH="0" baseline="0" smtClean="0">
                          <a:ln>
                            <a:noFill/>
                          </a:ln>
                          <a:solidFill>
                            <a:srgbClr val="000000"/>
                          </a:solidFill>
                          <a:effectLst/>
                          <a:latin typeface="Verdana" pitchFamily="34" charset="0"/>
                          <a:ea typeface="宋体" charset="-122"/>
                          <a:cs typeface="Times New Roman" pitchFamily="18" charset="0"/>
                        </a:rPr>
                        <a:t>760.06</a:t>
                      </a:r>
                      <a:endParaRPr kumimoji="0" lang="zh-CN" altLang="zh-CN" sz="1400" b="0" i="0" u="none" strike="noStrike" cap="none" normalizeH="0" baseline="0" smtClean="0">
                        <a:ln>
                          <a:noFill/>
                        </a:ln>
                        <a:solidFill>
                          <a:srgbClr val="000000"/>
                        </a:solidFill>
                        <a:effectLst/>
                        <a:latin typeface="Verdana"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r>
              <a:tr h="376238">
                <a:tc>
                  <a:txBody>
                    <a:bodyPr/>
                    <a:lstStyle/>
                    <a:p>
                      <a:pPr marL="0" marR="0" lvl="0" indent="0" algn="just" defTabSz="914400" rtl="0" eaLnBrk="1" fontAlgn="base" latinLnBrk="0" hangingPunct="1">
                        <a:lnSpc>
                          <a:spcPts val="2500"/>
                        </a:lnSpc>
                        <a:spcBef>
                          <a:spcPts val="600"/>
                        </a:spcBef>
                        <a:spcAft>
                          <a:spcPts val="600"/>
                        </a:spcAft>
                        <a:buClrTx/>
                        <a:buSzTx/>
                        <a:buFontTx/>
                        <a:buNone/>
                        <a:tabLst/>
                      </a:pPr>
                      <a:r>
                        <a:rPr kumimoji="0" lang="zh-CN" sz="1400" b="0" i="0" u="none" strike="noStrike" cap="none" normalizeH="0" baseline="0" smtClean="0">
                          <a:ln>
                            <a:noFill/>
                          </a:ln>
                          <a:solidFill>
                            <a:srgbClr val="000000"/>
                          </a:solidFill>
                          <a:effectLst/>
                          <a:latin typeface="Verdana" pitchFamily="34" charset="0"/>
                          <a:ea typeface="宋体" charset="-122"/>
                        </a:rPr>
                        <a:t>编织袋销售单价（元</a:t>
                      </a:r>
                      <a:r>
                        <a:rPr kumimoji="0" lang="en-US" altLang="zh-CN" sz="1400" b="0" i="0" u="none" strike="noStrike" cap="none" normalizeH="0" baseline="0" smtClean="0">
                          <a:ln>
                            <a:noFill/>
                          </a:ln>
                          <a:solidFill>
                            <a:srgbClr val="000000"/>
                          </a:solidFill>
                          <a:effectLst/>
                          <a:latin typeface="Verdana" pitchFamily="34" charset="0"/>
                          <a:ea typeface="宋体" charset="-122"/>
                        </a:rPr>
                        <a:t>/</a:t>
                      </a:r>
                      <a:r>
                        <a:rPr kumimoji="0" lang="zh-CN" sz="1400" b="0" i="0" u="none" strike="noStrike" cap="none" normalizeH="0" baseline="0" smtClean="0">
                          <a:ln>
                            <a:noFill/>
                          </a:ln>
                          <a:solidFill>
                            <a:srgbClr val="000000"/>
                          </a:solidFill>
                          <a:effectLst/>
                          <a:latin typeface="Verdana" pitchFamily="34" charset="0"/>
                          <a:ea typeface="宋体" charset="-122"/>
                        </a:rPr>
                        <a:t>套）</a:t>
                      </a:r>
                      <a:endParaRPr kumimoji="0" 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0000"/>
                          </a:solidFill>
                          <a:effectLst/>
                          <a:latin typeface="Verdana" pitchFamily="34" charset="0"/>
                          <a:ea typeface="宋体" charset="-122"/>
                        </a:rPr>
                        <a:t>2.08</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0000"/>
                          </a:solidFill>
                          <a:effectLst/>
                          <a:latin typeface="Verdana" pitchFamily="34" charset="0"/>
                          <a:ea typeface="宋体" charset="-122"/>
                        </a:rPr>
                        <a:t>2.14</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zh-CN" altLang="en-US" sz="1400" b="0" i="0" u="none" strike="noStrike" cap="none" normalizeH="0" baseline="0" smtClean="0">
                          <a:ln>
                            <a:noFill/>
                          </a:ln>
                          <a:solidFill>
                            <a:srgbClr val="000000"/>
                          </a:solidFill>
                          <a:effectLst/>
                          <a:latin typeface="Verdana" pitchFamily="34" charset="0"/>
                          <a:ea typeface="宋体" charset="-122"/>
                          <a:cs typeface="Times New Roman" pitchFamily="18" charset="0"/>
                        </a:rPr>
                        <a:t>2</a:t>
                      </a:r>
                      <a:r>
                        <a:rPr kumimoji="0" lang="en-US" altLang="zh-CN" sz="1400" b="0" i="0" u="none" strike="noStrike" cap="none" normalizeH="0" baseline="0" smtClean="0">
                          <a:ln>
                            <a:noFill/>
                          </a:ln>
                          <a:solidFill>
                            <a:srgbClr val="000000"/>
                          </a:solidFill>
                          <a:effectLst/>
                          <a:latin typeface="Verdana" pitchFamily="34" charset="0"/>
                          <a:ea typeface="宋体" charset="-122"/>
                          <a:cs typeface="Times New Roman" pitchFamily="18" charset="0"/>
                        </a:rPr>
                        <a:t>.01</a:t>
                      </a:r>
                      <a:endParaRPr kumimoji="0" lang="zh-CN" altLang="zh-CN" sz="1400" b="0" i="0" u="none" strike="noStrike" cap="none" normalizeH="0" baseline="0" smtClean="0">
                        <a:ln>
                          <a:noFill/>
                        </a:ln>
                        <a:solidFill>
                          <a:srgbClr val="000000"/>
                        </a:solidFill>
                        <a:effectLst/>
                        <a:latin typeface="Verdana"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r>
              <a:tr h="350838">
                <a:tc>
                  <a:txBody>
                    <a:bodyPr/>
                    <a:lstStyle/>
                    <a:p>
                      <a:pPr marL="0" marR="0" lvl="0" indent="0" algn="just" defTabSz="914400" rtl="0" eaLnBrk="1" fontAlgn="base" latinLnBrk="0" hangingPunct="1">
                        <a:lnSpc>
                          <a:spcPts val="2500"/>
                        </a:lnSpc>
                        <a:spcBef>
                          <a:spcPts val="600"/>
                        </a:spcBef>
                        <a:spcAft>
                          <a:spcPts val="600"/>
                        </a:spcAft>
                        <a:buClrTx/>
                        <a:buSzTx/>
                        <a:buFontTx/>
                        <a:buNone/>
                        <a:tabLst/>
                      </a:pPr>
                      <a:r>
                        <a:rPr kumimoji="0" lang="zh-CN" sz="1400" b="0" i="0" u="none" strike="noStrike" cap="none" normalizeH="0" baseline="0" smtClean="0">
                          <a:ln>
                            <a:noFill/>
                          </a:ln>
                          <a:solidFill>
                            <a:srgbClr val="000000"/>
                          </a:solidFill>
                          <a:effectLst/>
                          <a:latin typeface="Verdana" pitchFamily="34" charset="0"/>
                          <a:ea typeface="宋体" charset="-122"/>
                        </a:rPr>
                        <a:t>主要原材料单价（元</a:t>
                      </a:r>
                      <a:r>
                        <a:rPr kumimoji="0" lang="en-US" altLang="zh-CN" sz="1400" b="0" i="0" u="none" strike="noStrike" cap="none" normalizeH="0" baseline="0" smtClean="0">
                          <a:ln>
                            <a:noFill/>
                          </a:ln>
                          <a:solidFill>
                            <a:srgbClr val="000000"/>
                          </a:solidFill>
                          <a:effectLst/>
                          <a:latin typeface="Verdana" pitchFamily="34" charset="0"/>
                          <a:ea typeface="宋体" charset="-122"/>
                        </a:rPr>
                        <a:t>/</a:t>
                      </a:r>
                      <a:r>
                        <a:rPr kumimoji="0" lang="zh-CN" sz="1400" b="0" i="0" u="none" strike="noStrike" cap="none" normalizeH="0" baseline="0" smtClean="0">
                          <a:ln>
                            <a:noFill/>
                          </a:ln>
                          <a:solidFill>
                            <a:srgbClr val="000000"/>
                          </a:solidFill>
                          <a:effectLst/>
                          <a:latin typeface="Verdana" pitchFamily="34" charset="0"/>
                          <a:ea typeface="宋体" charset="-122"/>
                        </a:rPr>
                        <a:t>吨）</a:t>
                      </a:r>
                      <a:endParaRPr kumimoji="0" 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0000"/>
                          </a:solidFill>
                          <a:effectLst/>
                          <a:latin typeface="Verdana" pitchFamily="34" charset="0"/>
                          <a:ea typeface="宋体" charset="-122"/>
                        </a:rPr>
                        <a:t> </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0000"/>
                          </a:solidFill>
                          <a:effectLst/>
                          <a:latin typeface="Verdana" pitchFamily="34" charset="0"/>
                          <a:ea typeface="宋体" charset="-122"/>
                        </a:rPr>
                        <a:t> </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0000"/>
                          </a:solidFill>
                          <a:effectLst/>
                          <a:latin typeface="Verdana" pitchFamily="34" charset="0"/>
                          <a:ea typeface="宋体" charset="-122"/>
                        </a:rPr>
                        <a:t> </a:t>
                      </a:r>
                      <a:endParaRPr kumimoji="0" lang="zh-CN" altLang="zh-CN" sz="1400" b="0" i="0" u="none" strike="noStrike" cap="none" normalizeH="0" baseline="0" smtClean="0">
                        <a:ln>
                          <a:noFill/>
                        </a:ln>
                        <a:solidFill>
                          <a:srgbClr val="000000"/>
                        </a:solidFill>
                        <a:effectLst/>
                        <a:latin typeface="Verdana"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r>
              <a:tr h="376238">
                <a:tc>
                  <a:txBody>
                    <a:bodyPr/>
                    <a:lstStyle/>
                    <a:p>
                      <a:pPr marL="0" marR="0" lvl="0" indent="0" algn="just" defTabSz="914400" rtl="0" eaLnBrk="1" fontAlgn="base" latinLnBrk="0" hangingPunct="1">
                        <a:lnSpc>
                          <a:spcPts val="2500"/>
                        </a:lnSpc>
                        <a:spcBef>
                          <a:spcPts val="600"/>
                        </a:spcBef>
                        <a:spcAft>
                          <a:spcPts val="600"/>
                        </a:spcAft>
                        <a:buClrTx/>
                        <a:buSzTx/>
                        <a:buFontTx/>
                        <a:buNone/>
                        <a:tabLst/>
                      </a:pPr>
                      <a:r>
                        <a:rPr kumimoji="0" lang="zh-CN" sz="1400" b="0" i="0" u="none" strike="noStrike" cap="none" normalizeH="0" baseline="0" smtClean="0">
                          <a:ln>
                            <a:noFill/>
                          </a:ln>
                          <a:solidFill>
                            <a:srgbClr val="000000"/>
                          </a:solidFill>
                          <a:effectLst/>
                          <a:latin typeface="Verdana" pitchFamily="34" charset="0"/>
                          <a:ea typeface="宋体" charset="-122"/>
                        </a:rPr>
                        <a:t>其中：</a:t>
                      </a:r>
                      <a:r>
                        <a:rPr kumimoji="0" lang="en-US" altLang="zh-CN" sz="1400" b="0" i="0" u="none" strike="noStrike" cap="none" normalizeH="0" baseline="0" smtClean="0">
                          <a:ln>
                            <a:noFill/>
                          </a:ln>
                          <a:solidFill>
                            <a:srgbClr val="000000"/>
                          </a:solidFill>
                          <a:effectLst/>
                          <a:latin typeface="Verdana" pitchFamily="34" charset="0"/>
                          <a:ea typeface="宋体" charset="-122"/>
                        </a:rPr>
                        <a:t>   </a:t>
                      </a:r>
                      <a:r>
                        <a:rPr kumimoji="0" lang="zh-CN" sz="1400" b="0" i="0" u="none" strike="noStrike" cap="none" normalizeH="0" baseline="0" smtClean="0">
                          <a:ln>
                            <a:noFill/>
                          </a:ln>
                          <a:solidFill>
                            <a:srgbClr val="000000"/>
                          </a:solidFill>
                          <a:effectLst/>
                          <a:latin typeface="Verdana" pitchFamily="34" charset="0"/>
                          <a:ea typeface="宋体" charset="-122"/>
                        </a:rPr>
                        <a:t>聚丙烯（元</a:t>
                      </a:r>
                      <a:r>
                        <a:rPr kumimoji="0" lang="en-US" altLang="zh-CN" sz="1400" b="0" i="0" u="none" strike="noStrike" cap="none" normalizeH="0" baseline="0" smtClean="0">
                          <a:ln>
                            <a:noFill/>
                          </a:ln>
                          <a:solidFill>
                            <a:srgbClr val="000000"/>
                          </a:solidFill>
                          <a:effectLst/>
                          <a:latin typeface="Verdana" pitchFamily="34" charset="0"/>
                          <a:ea typeface="宋体" charset="-122"/>
                        </a:rPr>
                        <a:t>/</a:t>
                      </a:r>
                      <a:r>
                        <a:rPr kumimoji="0" lang="zh-CN" sz="1400" b="0" i="0" u="none" strike="noStrike" cap="none" normalizeH="0" baseline="0" smtClean="0">
                          <a:ln>
                            <a:noFill/>
                          </a:ln>
                          <a:solidFill>
                            <a:srgbClr val="000000"/>
                          </a:solidFill>
                          <a:effectLst/>
                          <a:latin typeface="Verdana" pitchFamily="34" charset="0"/>
                          <a:ea typeface="宋体" charset="-122"/>
                        </a:rPr>
                        <a:t>吨）</a:t>
                      </a:r>
                      <a:endParaRPr kumimoji="0" 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0000"/>
                          </a:solidFill>
                          <a:effectLst/>
                          <a:latin typeface="Verdana" pitchFamily="34" charset="0"/>
                          <a:ea typeface="宋体" charset="-122"/>
                        </a:rPr>
                        <a:t>10373.76</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0000"/>
                          </a:solidFill>
                          <a:effectLst/>
                          <a:latin typeface="Verdana" pitchFamily="34" charset="0"/>
                          <a:ea typeface="宋体" charset="-122"/>
                        </a:rPr>
                        <a:t>9428.99</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zh-CN" altLang="en-US" sz="1400" b="0" i="0" u="none" strike="noStrike" cap="none" normalizeH="0" baseline="0" smtClean="0">
                          <a:ln>
                            <a:noFill/>
                          </a:ln>
                          <a:solidFill>
                            <a:srgbClr val="000000"/>
                          </a:solidFill>
                          <a:effectLst/>
                          <a:latin typeface="Verdana" pitchFamily="34" charset="0"/>
                          <a:ea typeface="宋体" charset="-122"/>
                          <a:cs typeface="Times New Roman" pitchFamily="18" charset="0"/>
                        </a:rPr>
                        <a:t>6</a:t>
                      </a:r>
                      <a:r>
                        <a:rPr kumimoji="0" lang="en-US" altLang="zh-CN" sz="1400" b="0" i="0" u="none" strike="noStrike" cap="none" normalizeH="0" baseline="0" smtClean="0">
                          <a:ln>
                            <a:noFill/>
                          </a:ln>
                          <a:solidFill>
                            <a:srgbClr val="000000"/>
                          </a:solidFill>
                          <a:effectLst/>
                          <a:latin typeface="Verdana" pitchFamily="34" charset="0"/>
                          <a:ea typeface="宋体" charset="-122"/>
                          <a:cs typeface="Times New Roman" pitchFamily="18" charset="0"/>
                        </a:rPr>
                        <a:t>649.74</a:t>
                      </a:r>
                      <a:endParaRPr kumimoji="0" lang="zh-CN" altLang="zh-CN" sz="1400" b="0" i="0" u="none" strike="noStrike" cap="none" normalizeH="0" baseline="0" smtClean="0">
                        <a:ln>
                          <a:noFill/>
                        </a:ln>
                        <a:solidFill>
                          <a:srgbClr val="000000"/>
                        </a:solidFill>
                        <a:effectLst/>
                        <a:latin typeface="Verdana"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r>
              <a:tr h="376238">
                <a:tc>
                  <a:txBody>
                    <a:bodyPr/>
                    <a:lstStyle/>
                    <a:p>
                      <a:pPr marL="0" marR="0" lvl="0" indent="0" algn="just"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0000"/>
                          </a:solidFill>
                          <a:effectLst/>
                          <a:latin typeface="Verdana" pitchFamily="34" charset="0"/>
                          <a:ea typeface="宋体" charset="-122"/>
                        </a:rPr>
                        <a:t>            </a:t>
                      </a:r>
                      <a:r>
                        <a:rPr kumimoji="0" lang="zh-CN" sz="1400" b="0" i="0" u="none" strike="noStrike" cap="none" normalizeH="0" baseline="0" smtClean="0">
                          <a:ln>
                            <a:noFill/>
                          </a:ln>
                          <a:solidFill>
                            <a:srgbClr val="000000"/>
                          </a:solidFill>
                          <a:effectLst/>
                          <a:latin typeface="Verdana" pitchFamily="34" charset="0"/>
                          <a:ea typeface="宋体" charset="-122"/>
                        </a:rPr>
                        <a:t>聚乙烯（元</a:t>
                      </a:r>
                      <a:r>
                        <a:rPr kumimoji="0" lang="en-US" altLang="zh-CN" sz="1400" b="0" i="0" u="none" strike="noStrike" cap="none" normalizeH="0" baseline="0" smtClean="0">
                          <a:ln>
                            <a:noFill/>
                          </a:ln>
                          <a:solidFill>
                            <a:srgbClr val="000000"/>
                          </a:solidFill>
                          <a:effectLst/>
                          <a:latin typeface="Verdana" pitchFamily="34" charset="0"/>
                          <a:ea typeface="宋体" charset="-122"/>
                        </a:rPr>
                        <a:t>/</a:t>
                      </a:r>
                      <a:r>
                        <a:rPr kumimoji="0" lang="zh-CN" sz="1400" b="0" i="0" u="none" strike="noStrike" cap="none" normalizeH="0" baseline="0" smtClean="0">
                          <a:ln>
                            <a:noFill/>
                          </a:ln>
                          <a:solidFill>
                            <a:srgbClr val="000000"/>
                          </a:solidFill>
                          <a:effectLst/>
                          <a:latin typeface="Verdana" pitchFamily="34" charset="0"/>
                          <a:ea typeface="宋体" charset="-122"/>
                        </a:rPr>
                        <a:t>吨）</a:t>
                      </a:r>
                      <a:endParaRPr kumimoji="0" 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0000"/>
                          </a:solidFill>
                          <a:effectLst/>
                          <a:latin typeface="Verdana" pitchFamily="34" charset="0"/>
                          <a:ea typeface="宋体" charset="-122"/>
                        </a:rPr>
                        <a:t>9833.99</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0000"/>
                          </a:solidFill>
                          <a:effectLst/>
                          <a:latin typeface="Verdana" pitchFamily="34" charset="0"/>
                          <a:ea typeface="宋体" charset="-122"/>
                        </a:rPr>
                        <a:t>9671.76</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zh-CN" altLang="en-US" sz="1400" b="0" i="0" u="none" strike="noStrike" cap="none" normalizeH="0" baseline="0" smtClean="0">
                          <a:ln>
                            <a:noFill/>
                          </a:ln>
                          <a:solidFill>
                            <a:srgbClr val="000000"/>
                          </a:solidFill>
                          <a:effectLst/>
                          <a:latin typeface="Verdana" pitchFamily="34" charset="0"/>
                          <a:ea typeface="宋体" charset="-122"/>
                          <a:cs typeface="Times New Roman" pitchFamily="18" charset="0"/>
                        </a:rPr>
                        <a:t>8</a:t>
                      </a:r>
                      <a:r>
                        <a:rPr kumimoji="0" lang="en-US" altLang="zh-CN" sz="1400" b="0" i="0" u="none" strike="noStrike" cap="none" normalizeH="0" baseline="0" smtClean="0">
                          <a:ln>
                            <a:noFill/>
                          </a:ln>
                          <a:solidFill>
                            <a:srgbClr val="000000"/>
                          </a:solidFill>
                          <a:effectLst/>
                          <a:latin typeface="Verdana" pitchFamily="34" charset="0"/>
                          <a:ea typeface="宋体" charset="-122"/>
                          <a:cs typeface="Times New Roman" pitchFamily="18" charset="0"/>
                        </a:rPr>
                        <a:t>627.35</a:t>
                      </a:r>
                      <a:endParaRPr kumimoji="0" lang="zh-CN" altLang="zh-CN" sz="1400" b="0" i="0" u="none" strike="noStrike" cap="none" normalizeH="0" baseline="0" smtClean="0">
                        <a:ln>
                          <a:noFill/>
                        </a:ln>
                        <a:solidFill>
                          <a:srgbClr val="000000"/>
                        </a:solidFill>
                        <a:effectLst/>
                        <a:latin typeface="Verdana"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r>
              <a:tr h="390525">
                <a:tc>
                  <a:txBody>
                    <a:bodyPr/>
                    <a:lstStyle/>
                    <a:p>
                      <a:pPr marL="68263" marR="0" lvl="0" indent="0" algn="just" defTabSz="914400" rtl="0" eaLnBrk="1" fontAlgn="base" latinLnBrk="0" hangingPunct="1">
                        <a:lnSpc>
                          <a:spcPts val="2500"/>
                        </a:lnSpc>
                        <a:spcBef>
                          <a:spcPts val="600"/>
                        </a:spcBef>
                        <a:spcAft>
                          <a:spcPts val="600"/>
                        </a:spcAft>
                        <a:buClrTx/>
                        <a:buSzTx/>
                        <a:buFontTx/>
                        <a:buNone/>
                        <a:tabLst>
                          <a:tab pos="447675" algn="l"/>
                        </a:tabLst>
                      </a:pPr>
                      <a:r>
                        <a:rPr kumimoji="0" lang="en-US" altLang="zh-CN" sz="1400" b="0" i="0" u="none" strike="noStrike" cap="none" normalizeH="0" baseline="0" smtClean="0">
                          <a:ln>
                            <a:noFill/>
                          </a:ln>
                          <a:solidFill>
                            <a:srgbClr val="000000"/>
                          </a:solidFill>
                          <a:effectLst/>
                          <a:latin typeface="Verdana" pitchFamily="34" charset="0"/>
                          <a:ea typeface="宋体" charset="-122"/>
                        </a:rPr>
                        <a:t>          </a:t>
                      </a:r>
                      <a:r>
                        <a:rPr kumimoji="0" lang="zh-CN" sz="1400" b="0" i="0" u="none" strike="noStrike" cap="none" normalizeH="0" baseline="0" smtClean="0">
                          <a:ln>
                            <a:noFill/>
                          </a:ln>
                          <a:solidFill>
                            <a:srgbClr val="000000"/>
                          </a:solidFill>
                          <a:effectLst/>
                          <a:latin typeface="Verdana" pitchFamily="34" charset="0"/>
                          <a:ea typeface="宋体" charset="-122"/>
                        </a:rPr>
                        <a:t>母料</a:t>
                      </a:r>
                      <a:r>
                        <a:rPr kumimoji="0" lang="en-US" altLang="zh-CN" sz="1400" b="0" i="0" u="none" strike="noStrike" cap="none" normalizeH="0" baseline="0" smtClean="0">
                          <a:ln>
                            <a:noFill/>
                          </a:ln>
                          <a:solidFill>
                            <a:srgbClr val="000000"/>
                          </a:solidFill>
                          <a:effectLst/>
                          <a:latin typeface="Verdana" pitchFamily="34" charset="0"/>
                          <a:ea typeface="宋体" charset="-122"/>
                        </a:rPr>
                        <a:t>(</a:t>
                      </a:r>
                      <a:r>
                        <a:rPr kumimoji="0" lang="zh-CN" sz="1400" b="0" i="0" u="none" strike="noStrike" cap="none" normalizeH="0" baseline="0" smtClean="0">
                          <a:ln>
                            <a:noFill/>
                          </a:ln>
                          <a:solidFill>
                            <a:srgbClr val="000000"/>
                          </a:solidFill>
                          <a:effectLst/>
                          <a:latin typeface="Verdana" pitchFamily="34" charset="0"/>
                          <a:ea typeface="宋体" charset="-122"/>
                        </a:rPr>
                        <a:t>元</a:t>
                      </a:r>
                      <a:r>
                        <a:rPr kumimoji="0" lang="en-US" altLang="zh-CN" sz="1400" b="0" i="0" u="none" strike="noStrike" cap="none" normalizeH="0" baseline="0" smtClean="0">
                          <a:ln>
                            <a:noFill/>
                          </a:ln>
                          <a:solidFill>
                            <a:srgbClr val="000000"/>
                          </a:solidFill>
                          <a:effectLst/>
                          <a:latin typeface="Verdana" pitchFamily="34" charset="0"/>
                          <a:ea typeface="宋体" charset="-122"/>
                        </a:rPr>
                        <a:t>/</a:t>
                      </a:r>
                      <a:r>
                        <a:rPr kumimoji="0" lang="zh-CN" sz="1400" b="0" i="0" u="none" strike="noStrike" cap="none" normalizeH="0" baseline="0" smtClean="0">
                          <a:ln>
                            <a:noFill/>
                          </a:ln>
                          <a:solidFill>
                            <a:srgbClr val="000000"/>
                          </a:solidFill>
                          <a:effectLst/>
                          <a:latin typeface="Verdana" pitchFamily="34" charset="0"/>
                          <a:ea typeface="宋体" charset="-122"/>
                        </a:rPr>
                        <a:t>吨</a:t>
                      </a:r>
                      <a:r>
                        <a:rPr kumimoji="0" lang="en-US" altLang="zh-CN" sz="1400" b="0" i="0" u="none" strike="noStrike" cap="none" normalizeH="0" baseline="0" smtClean="0">
                          <a:ln>
                            <a:noFill/>
                          </a:ln>
                          <a:solidFill>
                            <a:srgbClr val="000000"/>
                          </a:solidFill>
                          <a:effectLst/>
                          <a:latin typeface="Verdana" pitchFamily="34" charset="0"/>
                          <a:ea typeface="宋体" charset="-122"/>
                        </a:rPr>
                        <a:t>)                             </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68263" marR="0" lvl="0" indent="0" algn="r" defTabSz="914400" rtl="0" eaLnBrk="1" fontAlgn="base" latinLnBrk="0" hangingPunct="1">
                        <a:lnSpc>
                          <a:spcPts val="2500"/>
                        </a:lnSpc>
                        <a:spcBef>
                          <a:spcPts val="600"/>
                        </a:spcBef>
                        <a:spcAft>
                          <a:spcPts val="600"/>
                        </a:spcAft>
                        <a:buClrTx/>
                        <a:buSzTx/>
                        <a:buFontTx/>
                        <a:buNone/>
                        <a:tabLst>
                          <a:tab pos="447675" algn="l"/>
                        </a:tabLst>
                      </a:pPr>
                      <a:r>
                        <a:rPr kumimoji="0" lang="en-US" altLang="zh-CN" sz="1400" b="0" i="0" u="none" strike="noStrike" cap="none" normalizeH="0" baseline="0" smtClean="0">
                          <a:ln>
                            <a:noFill/>
                          </a:ln>
                          <a:solidFill>
                            <a:srgbClr val="000000"/>
                          </a:solidFill>
                          <a:effectLst/>
                          <a:latin typeface="Verdana" pitchFamily="34" charset="0"/>
                          <a:ea typeface="宋体" charset="-122"/>
                        </a:rPr>
                        <a:t>3162.39</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68263" marR="0" lvl="0" indent="0" algn="r" defTabSz="914400" rtl="0" eaLnBrk="1" fontAlgn="base" latinLnBrk="0" hangingPunct="1">
                        <a:lnSpc>
                          <a:spcPts val="2500"/>
                        </a:lnSpc>
                        <a:spcBef>
                          <a:spcPts val="600"/>
                        </a:spcBef>
                        <a:spcAft>
                          <a:spcPts val="600"/>
                        </a:spcAft>
                        <a:buClrTx/>
                        <a:buSzTx/>
                        <a:buFontTx/>
                        <a:buNone/>
                        <a:tabLst>
                          <a:tab pos="447675" algn="l"/>
                        </a:tabLst>
                      </a:pPr>
                      <a:r>
                        <a:rPr kumimoji="0" lang="en-US" altLang="zh-CN" sz="1400" b="0" i="0" u="none" strike="noStrike" cap="none" normalizeH="0" baseline="0" smtClean="0">
                          <a:ln>
                            <a:noFill/>
                          </a:ln>
                          <a:solidFill>
                            <a:srgbClr val="000000"/>
                          </a:solidFill>
                          <a:effectLst/>
                          <a:latin typeface="Verdana" pitchFamily="34" charset="0"/>
                          <a:ea typeface="宋体" charset="-122"/>
                        </a:rPr>
                        <a:t>3168.22</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68263" marR="0" lvl="0" indent="0" algn="r" defTabSz="914400" rtl="0" eaLnBrk="1" fontAlgn="base" latinLnBrk="0" hangingPunct="1">
                        <a:lnSpc>
                          <a:spcPts val="2500"/>
                        </a:lnSpc>
                        <a:spcBef>
                          <a:spcPts val="600"/>
                        </a:spcBef>
                        <a:spcAft>
                          <a:spcPts val="600"/>
                        </a:spcAft>
                        <a:buClrTx/>
                        <a:buSzTx/>
                        <a:buFontTx/>
                        <a:buNone/>
                        <a:tabLst>
                          <a:tab pos="447675" algn="l"/>
                        </a:tabLst>
                      </a:pPr>
                      <a:r>
                        <a:rPr kumimoji="0" lang="zh-CN" altLang="en-US" sz="1400" b="0" i="0" u="none" strike="noStrike" cap="none" normalizeH="0" baseline="0" smtClean="0">
                          <a:ln>
                            <a:noFill/>
                          </a:ln>
                          <a:solidFill>
                            <a:srgbClr val="000000"/>
                          </a:solidFill>
                          <a:effectLst/>
                          <a:latin typeface="Verdana" pitchFamily="34" charset="0"/>
                          <a:ea typeface="宋体" charset="-122"/>
                          <a:cs typeface="Times New Roman" pitchFamily="18" charset="0"/>
                        </a:rPr>
                        <a:t>2</a:t>
                      </a:r>
                      <a:r>
                        <a:rPr kumimoji="0" lang="en-US" altLang="zh-CN" sz="1400" b="0" i="0" u="none" strike="noStrike" cap="none" normalizeH="0" baseline="0" smtClean="0">
                          <a:ln>
                            <a:noFill/>
                          </a:ln>
                          <a:solidFill>
                            <a:srgbClr val="000000"/>
                          </a:solidFill>
                          <a:effectLst/>
                          <a:latin typeface="Verdana" pitchFamily="34" charset="0"/>
                          <a:ea typeface="宋体" charset="-122"/>
                          <a:cs typeface="Times New Roman" pitchFamily="18" charset="0"/>
                        </a:rPr>
                        <a:t>939.17</a:t>
                      </a:r>
                      <a:endParaRPr kumimoji="0" lang="zh-CN" altLang="zh-CN" sz="1400" b="0" i="0" u="none" strike="noStrike" cap="none" normalizeH="0" baseline="0" smtClean="0">
                        <a:ln>
                          <a:noFill/>
                        </a:ln>
                        <a:solidFill>
                          <a:srgbClr val="000000"/>
                        </a:solidFill>
                        <a:effectLst/>
                        <a:latin typeface="Verdana"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r>
              <a:tr h="495300">
                <a:tc>
                  <a:txBody>
                    <a:bodyPr/>
                    <a:lstStyle/>
                    <a:p>
                      <a:pPr marL="68263" marR="0" lvl="0" indent="0" algn="just" defTabSz="914400" rtl="0" eaLnBrk="1" fontAlgn="base" latinLnBrk="0" hangingPunct="1">
                        <a:lnSpc>
                          <a:spcPts val="2500"/>
                        </a:lnSpc>
                        <a:spcBef>
                          <a:spcPts val="600"/>
                        </a:spcBef>
                        <a:spcAft>
                          <a:spcPts val="600"/>
                        </a:spcAft>
                        <a:buClrTx/>
                        <a:buSzTx/>
                        <a:buFontTx/>
                        <a:buNone/>
                        <a:tabLst>
                          <a:tab pos="447675" algn="l"/>
                        </a:tabLst>
                      </a:pPr>
                      <a:r>
                        <a:rPr kumimoji="0" lang="zh-CN" sz="1400" b="0" i="0" u="none" strike="noStrike" cap="none" normalizeH="0" baseline="0" smtClean="0">
                          <a:ln>
                            <a:noFill/>
                          </a:ln>
                          <a:solidFill>
                            <a:srgbClr val="000000"/>
                          </a:solidFill>
                          <a:effectLst/>
                          <a:latin typeface="Verdana" pitchFamily="34" charset="0"/>
                          <a:ea typeface="宋体" charset="-122"/>
                        </a:rPr>
                        <a:t>毛利率（</a:t>
                      </a:r>
                      <a:r>
                        <a:rPr kumimoji="0" lang="en-US" altLang="zh-CN" sz="1400" b="0" i="0" u="none" strike="noStrike" cap="none" normalizeH="0" baseline="0" smtClean="0">
                          <a:ln>
                            <a:noFill/>
                          </a:ln>
                          <a:solidFill>
                            <a:srgbClr val="000000"/>
                          </a:solidFill>
                          <a:effectLst/>
                          <a:latin typeface="Verdana" pitchFamily="34" charset="0"/>
                          <a:ea typeface="宋体" charset="-122"/>
                        </a:rPr>
                        <a:t>%</a:t>
                      </a:r>
                      <a:r>
                        <a:rPr kumimoji="0" lang="zh-CN" sz="1400" b="0" i="0" u="none" strike="noStrike" cap="none" normalizeH="0" baseline="0" smtClean="0">
                          <a:ln>
                            <a:noFill/>
                          </a:ln>
                          <a:solidFill>
                            <a:srgbClr val="000000"/>
                          </a:solidFill>
                          <a:effectLst/>
                          <a:latin typeface="Verdana" pitchFamily="34" charset="0"/>
                          <a:ea typeface="宋体" charset="-122"/>
                        </a:rPr>
                        <a:t>）</a:t>
                      </a:r>
                      <a:r>
                        <a:rPr kumimoji="0" lang="zh-CN" altLang="en-US" sz="1400" b="0" i="0" u="none" strike="noStrike" cap="none" normalizeH="0" baseline="0" smtClean="0">
                          <a:ln>
                            <a:noFill/>
                          </a:ln>
                          <a:solidFill>
                            <a:srgbClr val="000000"/>
                          </a:solidFill>
                          <a:effectLst/>
                          <a:latin typeface="Verdana" pitchFamily="34" charset="0"/>
                          <a:ea typeface="宋体" charset="-122"/>
                        </a:rPr>
                        <a:t>                                    </a:t>
                      </a:r>
                      <a:endParaRPr kumimoji="0" 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68263" marR="0" lvl="0" indent="0" algn="r" defTabSz="914400" rtl="0" eaLnBrk="1" fontAlgn="base" latinLnBrk="0" hangingPunct="1">
                        <a:lnSpc>
                          <a:spcPts val="2500"/>
                        </a:lnSpc>
                        <a:spcBef>
                          <a:spcPts val="600"/>
                        </a:spcBef>
                        <a:spcAft>
                          <a:spcPts val="600"/>
                        </a:spcAft>
                        <a:buClrTx/>
                        <a:buSzTx/>
                        <a:buFontTx/>
                        <a:buNone/>
                        <a:tabLst>
                          <a:tab pos="447675" algn="l"/>
                        </a:tabLst>
                      </a:pPr>
                      <a:r>
                        <a:rPr kumimoji="0" lang="en-US" altLang="zh-CN" sz="1400" b="0" i="0" u="none" strike="noStrike" cap="none" normalizeH="0" baseline="0" smtClean="0">
                          <a:ln>
                            <a:noFill/>
                          </a:ln>
                          <a:solidFill>
                            <a:srgbClr val="000000"/>
                          </a:solidFill>
                          <a:effectLst/>
                          <a:latin typeface="Verdana" pitchFamily="34" charset="0"/>
                          <a:ea typeface="宋体" charset="-122"/>
                        </a:rPr>
                        <a:t>10.31</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68263" marR="0" lvl="0" indent="0" algn="r" defTabSz="914400" rtl="0" eaLnBrk="1" fontAlgn="base" latinLnBrk="0" hangingPunct="1">
                        <a:lnSpc>
                          <a:spcPts val="2500"/>
                        </a:lnSpc>
                        <a:spcBef>
                          <a:spcPts val="600"/>
                        </a:spcBef>
                        <a:spcAft>
                          <a:spcPts val="600"/>
                        </a:spcAft>
                        <a:buClrTx/>
                        <a:buSzTx/>
                        <a:buFontTx/>
                        <a:buNone/>
                        <a:tabLst>
                          <a:tab pos="447675" algn="l"/>
                        </a:tabLst>
                      </a:pPr>
                      <a:r>
                        <a:rPr kumimoji="0" lang="en-US" altLang="zh-CN" sz="1400" b="0" i="0" u="none" strike="noStrike" cap="none" normalizeH="0" baseline="0" smtClean="0">
                          <a:ln>
                            <a:noFill/>
                          </a:ln>
                          <a:solidFill>
                            <a:srgbClr val="000000"/>
                          </a:solidFill>
                          <a:effectLst/>
                          <a:latin typeface="Verdana" pitchFamily="34" charset="0"/>
                          <a:ea typeface="宋体" charset="-122"/>
                        </a:rPr>
                        <a:t>11.38</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68263" marR="0" lvl="0" indent="0" algn="r" defTabSz="914400" rtl="0" eaLnBrk="1" fontAlgn="base" latinLnBrk="0" hangingPunct="1">
                        <a:lnSpc>
                          <a:spcPts val="2500"/>
                        </a:lnSpc>
                        <a:spcBef>
                          <a:spcPts val="600"/>
                        </a:spcBef>
                        <a:spcAft>
                          <a:spcPts val="600"/>
                        </a:spcAft>
                        <a:buClrTx/>
                        <a:buSzTx/>
                        <a:buFontTx/>
                        <a:buNone/>
                        <a:tabLst>
                          <a:tab pos="447675" algn="l"/>
                        </a:tabLst>
                      </a:pPr>
                      <a:r>
                        <a:rPr kumimoji="0" lang="zh-CN" altLang="en-US" sz="1400" b="0" i="0" u="none" strike="noStrike" cap="none" normalizeH="0" baseline="0" smtClean="0">
                          <a:ln>
                            <a:noFill/>
                          </a:ln>
                          <a:solidFill>
                            <a:srgbClr val="000000"/>
                          </a:solidFill>
                          <a:effectLst/>
                          <a:latin typeface="Verdana" pitchFamily="34" charset="0"/>
                          <a:ea typeface="宋体" charset="-122"/>
                          <a:cs typeface="Times New Roman" pitchFamily="18" charset="0"/>
                        </a:rPr>
                        <a:t>1</a:t>
                      </a:r>
                      <a:r>
                        <a:rPr kumimoji="0" lang="en-US" altLang="zh-CN" sz="1400" b="0" i="0" u="none" strike="noStrike" cap="none" normalizeH="0" baseline="0" smtClean="0">
                          <a:ln>
                            <a:noFill/>
                          </a:ln>
                          <a:solidFill>
                            <a:srgbClr val="000000"/>
                          </a:solidFill>
                          <a:effectLst/>
                          <a:latin typeface="Verdana" pitchFamily="34" charset="0"/>
                          <a:ea typeface="宋体" charset="-122"/>
                          <a:cs typeface="Times New Roman" pitchFamily="18" charset="0"/>
                        </a:rPr>
                        <a:t>7.86%</a:t>
                      </a:r>
                      <a:endParaRPr kumimoji="0" lang="zh-CN" altLang="zh-CN" sz="1400" b="0" i="0" u="none" strike="noStrike" cap="none" normalizeH="0" baseline="0" smtClean="0">
                        <a:ln>
                          <a:noFill/>
                        </a:ln>
                        <a:solidFill>
                          <a:srgbClr val="000000"/>
                        </a:solidFill>
                        <a:effectLst/>
                        <a:latin typeface="Verdana"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8B5DF"/>
                    </a:solidFill>
                  </a:tcPr>
                </a:tc>
              </a:tr>
              <a:tr h="425450">
                <a:tc>
                  <a:txBody>
                    <a:bodyPr/>
                    <a:lstStyle/>
                    <a:p>
                      <a:pPr marL="68263" marR="0" lvl="0" indent="0" algn="just" defTabSz="914400" rtl="0" eaLnBrk="1" fontAlgn="base" latinLnBrk="0" hangingPunct="1">
                        <a:lnSpc>
                          <a:spcPts val="2500"/>
                        </a:lnSpc>
                        <a:spcBef>
                          <a:spcPts val="600"/>
                        </a:spcBef>
                        <a:spcAft>
                          <a:spcPts val="600"/>
                        </a:spcAft>
                        <a:buClrTx/>
                        <a:buSzTx/>
                        <a:buFontTx/>
                        <a:buNone/>
                        <a:tabLst>
                          <a:tab pos="447675" algn="l"/>
                        </a:tabLst>
                      </a:pPr>
                      <a:r>
                        <a:rPr kumimoji="0" lang="zh-CN" sz="1400" b="0" i="0" u="none" strike="noStrike" cap="none" normalizeH="0" baseline="0" smtClean="0">
                          <a:ln>
                            <a:noFill/>
                          </a:ln>
                          <a:solidFill>
                            <a:srgbClr val="000000"/>
                          </a:solidFill>
                          <a:effectLst/>
                          <a:latin typeface="Verdana" pitchFamily="34" charset="0"/>
                          <a:ea typeface="宋体" charset="-122"/>
                        </a:rPr>
                        <a:t>净利润（万元）</a:t>
                      </a:r>
                      <a:r>
                        <a:rPr kumimoji="0" lang="zh-CN" altLang="en-US" sz="1400" b="0" i="0" u="none" strike="noStrike" cap="none" normalizeH="0" baseline="0" smtClean="0">
                          <a:ln>
                            <a:noFill/>
                          </a:ln>
                          <a:solidFill>
                            <a:srgbClr val="000000"/>
                          </a:solidFill>
                          <a:effectLst/>
                          <a:latin typeface="Verdana" pitchFamily="34" charset="0"/>
                          <a:ea typeface="宋体" charset="-122"/>
                        </a:rPr>
                        <a:t>                            </a:t>
                      </a:r>
                      <a:endParaRPr kumimoji="0" 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68263" marR="0" lvl="0" indent="0" algn="r" defTabSz="914400" rtl="0" eaLnBrk="1" fontAlgn="base" latinLnBrk="0" hangingPunct="1">
                        <a:lnSpc>
                          <a:spcPts val="2500"/>
                        </a:lnSpc>
                        <a:spcBef>
                          <a:spcPts val="600"/>
                        </a:spcBef>
                        <a:spcAft>
                          <a:spcPts val="600"/>
                        </a:spcAft>
                        <a:buClrTx/>
                        <a:buSzTx/>
                        <a:buFontTx/>
                        <a:buNone/>
                        <a:tabLst>
                          <a:tab pos="447675" algn="l"/>
                        </a:tabLst>
                      </a:pPr>
                      <a:r>
                        <a:rPr kumimoji="0" lang="en-US" altLang="zh-CN" sz="1400" b="0" i="0" u="none" strike="noStrike" cap="none" normalizeH="0" baseline="0" smtClean="0">
                          <a:ln>
                            <a:noFill/>
                          </a:ln>
                          <a:solidFill>
                            <a:srgbClr val="000000"/>
                          </a:solidFill>
                          <a:effectLst/>
                          <a:latin typeface="Verdana" pitchFamily="34" charset="0"/>
                          <a:ea typeface="宋体" charset="-122"/>
                        </a:rPr>
                        <a:t>96.25</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68263" marR="0" lvl="0" indent="0" algn="r" defTabSz="914400" rtl="0" eaLnBrk="1" fontAlgn="base" latinLnBrk="0" hangingPunct="1">
                        <a:lnSpc>
                          <a:spcPts val="2500"/>
                        </a:lnSpc>
                        <a:spcBef>
                          <a:spcPts val="600"/>
                        </a:spcBef>
                        <a:spcAft>
                          <a:spcPts val="600"/>
                        </a:spcAft>
                        <a:buClrTx/>
                        <a:buSzTx/>
                        <a:buFontTx/>
                        <a:buNone/>
                        <a:tabLst>
                          <a:tab pos="447675" algn="l"/>
                        </a:tabLst>
                      </a:pPr>
                      <a:r>
                        <a:rPr kumimoji="0" lang="en-US" altLang="zh-CN" sz="1400" b="0" i="0" u="none" strike="noStrike" cap="none" normalizeH="0" baseline="0" smtClean="0">
                          <a:ln>
                            <a:noFill/>
                          </a:ln>
                          <a:solidFill>
                            <a:srgbClr val="000000"/>
                          </a:solidFill>
                          <a:effectLst/>
                          <a:latin typeface="Verdana" pitchFamily="34" charset="0"/>
                          <a:ea typeface="宋体" charset="-122"/>
                        </a:rPr>
                        <a:t>43.15</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c>
                  <a:txBody>
                    <a:bodyPr/>
                    <a:lstStyle/>
                    <a:p>
                      <a:pPr marL="68263" marR="0" lvl="0" indent="0" algn="r" defTabSz="914400" rtl="0" eaLnBrk="1" fontAlgn="base" latinLnBrk="0" hangingPunct="1">
                        <a:lnSpc>
                          <a:spcPts val="2500"/>
                        </a:lnSpc>
                        <a:spcBef>
                          <a:spcPts val="600"/>
                        </a:spcBef>
                        <a:spcAft>
                          <a:spcPts val="600"/>
                        </a:spcAft>
                        <a:buClrTx/>
                        <a:buSzTx/>
                        <a:buFontTx/>
                        <a:buNone/>
                        <a:tabLst>
                          <a:tab pos="447675" algn="l"/>
                        </a:tabLst>
                      </a:pPr>
                      <a:r>
                        <a:rPr kumimoji="0" lang="en-US" altLang="zh-CN" sz="1400" b="0" i="0" u="none" strike="noStrike" cap="none" normalizeH="0" baseline="0" smtClean="0">
                          <a:ln>
                            <a:noFill/>
                          </a:ln>
                          <a:solidFill>
                            <a:srgbClr val="000000"/>
                          </a:solidFill>
                          <a:effectLst/>
                          <a:latin typeface="Verdana" pitchFamily="34" charset="0"/>
                          <a:ea typeface="宋体" charset="-122"/>
                        </a:rPr>
                        <a:t>282.76</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8B5DF"/>
                    </a:solidFill>
                  </a:tcPr>
                </a:tc>
              </a:tr>
            </a:tbl>
          </a:graphicData>
        </a:graphic>
      </p:graphicFrame>
      <p:pic>
        <p:nvPicPr>
          <p:cNvPr id="32833" name="Picture 2"/>
          <p:cNvPicPr>
            <a:picLocks noChangeAspect="1" noChangeArrowheads="1"/>
          </p:cNvPicPr>
          <p:nvPr/>
        </p:nvPicPr>
        <p:blipFill>
          <a:blip r:embed="rId2"/>
          <a:srcRect/>
          <a:stretch>
            <a:fillRect/>
          </a:stretch>
        </p:blipFill>
        <p:spPr bwMode="auto">
          <a:xfrm>
            <a:off x="7740650" y="496888"/>
            <a:ext cx="1152525" cy="484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32840"/>
                                        </p:tgtEl>
                                        <p:attrNameLst>
                                          <p:attrName>style.visibility</p:attrName>
                                        </p:attrNameLst>
                                      </p:cBhvr>
                                      <p:to>
                                        <p:strVal val="visible"/>
                                      </p:to>
                                    </p:set>
                                    <p:animEffect transition="in" filter="blinds(horizontal)">
                                      <p:cBhvr>
                                        <p:cTn id="16" dur="500"/>
                                        <p:tgtEl>
                                          <p:spTgt spid="32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533400"/>
            <a:ext cx="1203325" cy="563563"/>
          </a:xfrm>
        </p:spPr>
        <p:txBody>
          <a:bodyPr/>
          <a:lstStyle/>
          <a:p>
            <a:pPr eaLnBrk="1" hangingPunct="1"/>
            <a:r>
              <a:rPr lang="zh-CN" altLang="en-US" smtClean="0">
                <a:ea typeface="宋体" charset="-122"/>
              </a:rPr>
              <a:t>目录</a:t>
            </a:r>
            <a:endParaRPr lang="en-US" altLang="zh-CN" smtClean="0">
              <a:solidFill>
                <a:schemeClr val="accent1"/>
              </a:solidFill>
              <a:ea typeface="宋体" charset="-122"/>
            </a:endParaRPr>
          </a:p>
        </p:txBody>
      </p:sp>
      <p:sp>
        <p:nvSpPr>
          <p:cNvPr id="15362"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zh-CN"/>
          </a:p>
        </p:txBody>
      </p:sp>
      <p:pic>
        <p:nvPicPr>
          <p:cNvPr id="15363" name="Picture 2"/>
          <p:cNvPicPr>
            <a:picLocks noChangeAspect="1" noChangeArrowheads="1"/>
          </p:cNvPicPr>
          <p:nvPr/>
        </p:nvPicPr>
        <p:blipFill>
          <a:blip r:embed="rId2"/>
          <a:srcRect/>
          <a:stretch>
            <a:fillRect/>
          </a:stretch>
        </p:blipFill>
        <p:spPr bwMode="auto">
          <a:xfrm>
            <a:off x="7740650" y="496888"/>
            <a:ext cx="1152525" cy="484187"/>
          </a:xfrm>
          <a:prstGeom prst="rect">
            <a:avLst/>
          </a:prstGeom>
          <a:noFill/>
          <a:ln w="9525">
            <a:noFill/>
            <a:miter lim="800000"/>
            <a:headEnd/>
            <a:tailEnd/>
          </a:ln>
        </p:spPr>
      </p:pic>
      <p:grpSp>
        <p:nvGrpSpPr>
          <p:cNvPr id="9" name="组合 8"/>
          <p:cNvGrpSpPr>
            <a:grpSpLocks/>
          </p:cNvGrpSpPr>
          <p:nvPr/>
        </p:nvGrpSpPr>
        <p:grpSpPr bwMode="auto">
          <a:xfrm>
            <a:off x="2125663" y="1412875"/>
            <a:ext cx="4741862" cy="685800"/>
            <a:chOff x="2126341" y="1412861"/>
            <a:chExt cx="4741167" cy="685800"/>
          </a:xfrm>
        </p:grpSpPr>
        <p:sp>
          <p:nvSpPr>
            <p:cNvPr id="87087" name="AutoShape 47"/>
            <p:cNvSpPr>
              <a:spLocks noChangeArrowheads="1"/>
            </p:cNvSpPr>
            <p:nvPr/>
          </p:nvSpPr>
          <p:spPr bwMode="gray">
            <a:xfrm>
              <a:off x="2524745" y="1547799"/>
              <a:ext cx="4342763" cy="4572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投资亮点</a:t>
              </a:r>
            </a:p>
          </p:txBody>
        </p:sp>
        <p:sp>
          <p:nvSpPr>
            <p:cNvPr id="15381" name="AutoShape 48"/>
            <p:cNvSpPr>
              <a:spLocks noChangeArrowheads="1"/>
            </p:cNvSpPr>
            <p:nvPr/>
          </p:nvSpPr>
          <p:spPr bwMode="gray">
            <a:xfrm>
              <a:off x="2126341" y="1412861"/>
              <a:ext cx="685699" cy="685800"/>
            </a:xfrm>
            <a:prstGeom prst="diamond">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r>
                <a:rPr lang="en-US" altLang="zh-CN" dirty="0"/>
                <a:t>1</a:t>
              </a:r>
              <a:endParaRPr lang="zh-CN" altLang="en-US" dirty="0"/>
            </a:p>
          </p:txBody>
        </p:sp>
      </p:grpSp>
      <p:grpSp>
        <p:nvGrpSpPr>
          <p:cNvPr id="10" name="组合 9"/>
          <p:cNvGrpSpPr>
            <a:grpSpLocks/>
          </p:cNvGrpSpPr>
          <p:nvPr/>
        </p:nvGrpSpPr>
        <p:grpSpPr bwMode="auto">
          <a:xfrm>
            <a:off x="2101850" y="2252663"/>
            <a:ext cx="4741863" cy="685800"/>
            <a:chOff x="2102188" y="2252448"/>
            <a:chExt cx="4741167" cy="685800"/>
          </a:xfrm>
        </p:grpSpPr>
        <p:sp>
          <p:nvSpPr>
            <p:cNvPr id="36" name="AutoShape 47"/>
            <p:cNvSpPr>
              <a:spLocks noChangeArrowheads="1"/>
            </p:cNvSpPr>
            <p:nvPr/>
          </p:nvSpPr>
          <p:spPr bwMode="gray">
            <a:xfrm>
              <a:off x="2500593" y="2387385"/>
              <a:ext cx="4342762" cy="4572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公司概况</a:t>
              </a:r>
            </a:p>
          </p:txBody>
        </p:sp>
        <p:sp>
          <p:nvSpPr>
            <p:cNvPr id="37" name="AutoShape 48"/>
            <p:cNvSpPr>
              <a:spLocks noChangeArrowheads="1"/>
            </p:cNvSpPr>
            <p:nvPr/>
          </p:nvSpPr>
          <p:spPr bwMode="gray">
            <a:xfrm>
              <a:off x="2102188" y="2252448"/>
              <a:ext cx="685699" cy="685800"/>
            </a:xfrm>
            <a:prstGeom prst="diamond">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r>
                <a:rPr lang="en-US" altLang="zh-CN" dirty="0"/>
                <a:t>2</a:t>
              </a:r>
              <a:endParaRPr lang="zh-CN" altLang="en-US" dirty="0"/>
            </a:p>
          </p:txBody>
        </p:sp>
      </p:grpSp>
      <p:grpSp>
        <p:nvGrpSpPr>
          <p:cNvPr id="11" name="组合 10"/>
          <p:cNvGrpSpPr>
            <a:grpSpLocks/>
          </p:cNvGrpSpPr>
          <p:nvPr/>
        </p:nvGrpSpPr>
        <p:grpSpPr bwMode="auto">
          <a:xfrm>
            <a:off x="2101850" y="3097213"/>
            <a:ext cx="4741863" cy="685800"/>
            <a:chOff x="2102188" y="3097905"/>
            <a:chExt cx="4741167" cy="685800"/>
          </a:xfrm>
        </p:grpSpPr>
        <p:sp>
          <p:nvSpPr>
            <p:cNvPr id="39" name="AutoShape 47"/>
            <p:cNvSpPr>
              <a:spLocks noChangeArrowheads="1"/>
            </p:cNvSpPr>
            <p:nvPr/>
          </p:nvSpPr>
          <p:spPr bwMode="gray">
            <a:xfrm>
              <a:off x="2500593" y="3232842"/>
              <a:ext cx="4342762" cy="4572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所处行业</a:t>
              </a:r>
            </a:p>
          </p:txBody>
        </p:sp>
        <p:sp>
          <p:nvSpPr>
            <p:cNvPr id="40" name="AutoShape 48"/>
            <p:cNvSpPr>
              <a:spLocks noChangeArrowheads="1"/>
            </p:cNvSpPr>
            <p:nvPr/>
          </p:nvSpPr>
          <p:spPr bwMode="gray">
            <a:xfrm>
              <a:off x="2102188" y="3097905"/>
              <a:ext cx="685699" cy="685800"/>
            </a:xfrm>
            <a:prstGeom prst="diamond">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r>
                <a:rPr lang="en-US" altLang="zh-CN" dirty="0"/>
                <a:t>3</a:t>
              </a:r>
              <a:endParaRPr lang="zh-CN" altLang="en-US" dirty="0"/>
            </a:p>
          </p:txBody>
        </p:sp>
      </p:grpSp>
      <p:grpSp>
        <p:nvGrpSpPr>
          <p:cNvPr id="12" name="组合 11"/>
          <p:cNvGrpSpPr>
            <a:grpSpLocks/>
          </p:cNvGrpSpPr>
          <p:nvPr/>
        </p:nvGrpSpPr>
        <p:grpSpPr bwMode="auto">
          <a:xfrm>
            <a:off x="2087563" y="3919538"/>
            <a:ext cx="4741862" cy="685800"/>
            <a:chOff x="2088241" y="3919242"/>
            <a:chExt cx="4741167" cy="685800"/>
          </a:xfrm>
        </p:grpSpPr>
        <p:sp>
          <p:nvSpPr>
            <p:cNvPr id="41" name="AutoShape 47"/>
            <p:cNvSpPr>
              <a:spLocks noChangeArrowheads="1"/>
            </p:cNvSpPr>
            <p:nvPr/>
          </p:nvSpPr>
          <p:spPr bwMode="gray">
            <a:xfrm>
              <a:off x="2486645" y="4054179"/>
              <a:ext cx="4342763" cy="4572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财务分析</a:t>
              </a:r>
            </a:p>
          </p:txBody>
        </p:sp>
        <p:sp>
          <p:nvSpPr>
            <p:cNvPr id="42" name="AutoShape 48"/>
            <p:cNvSpPr>
              <a:spLocks noChangeArrowheads="1"/>
            </p:cNvSpPr>
            <p:nvPr/>
          </p:nvSpPr>
          <p:spPr bwMode="gray">
            <a:xfrm>
              <a:off x="2088241" y="3919242"/>
              <a:ext cx="685699" cy="685800"/>
            </a:xfrm>
            <a:prstGeom prst="diamond">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r>
                <a:rPr lang="en-US" altLang="zh-CN" dirty="0"/>
                <a:t>4</a:t>
              </a:r>
              <a:endParaRPr lang="zh-CN" altLang="en-US" dirty="0"/>
            </a:p>
          </p:txBody>
        </p:sp>
      </p:grpSp>
      <p:grpSp>
        <p:nvGrpSpPr>
          <p:cNvPr id="13" name="组合 12"/>
          <p:cNvGrpSpPr>
            <a:grpSpLocks/>
          </p:cNvGrpSpPr>
          <p:nvPr/>
        </p:nvGrpSpPr>
        <p:grpSpPr bwMode="auto">
          <a:xfrm>
            <a:off x="2063750" y="4724400"/>
            <a:ext cx="4741863" cy="685800"/>
            <a:chOff x="2064088" y="4723716"/>
            <a:chExt cx="4741167" cy="685800"/>
          </a:xfrm>
        </p:grpSpPr>
        <p:sp>
          <p:nvSpPr>
            <p:cNvPr id="43" name="AutoShape 47"/>
            <p:cNvSpPr>
              <a:spLocks noChangeArrowheads="1"/>
            </p:cNvSpPr>
            <p:nvPr/>
          </p:nvSpPr>
          <p:spPr bwMode="gray">
            <a:xfrm>
              <a:off x="2462493" y="4858654"/>
              <a:ext cx="4342762" cy="4572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融资计划</a:t>
              </a:r>
            </a:p>
          </p:txBody>
        </p:sp>
        <p:sp>
          <p:nvSpPr>
            <p:cNvPr id="44" name="AutoShape 48"/>
            <p:cNvSpPr>
              <a:spLocks noChangeArrowheads="1"/>
            </p:cNvSpPr>
            <p:nvPr/>
          </p:nvSpPr>
          <p:spPr bwMode="gray">
            <a:xfrm>
              <a:off x="2064088" y="4723716"/>
              <a:ext cx="685699" cy="685800"/>
            </a:xfrm>
            <a:prstGeom prst="diamond">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r>
                <a:rPr lang="en-US" altLang="zh-CN" dirty="0"/>
                <a:t>5</a:t>
              </a: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10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10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1000"/>
                                        <p:tgtEl>
                                          <p:spTgt spid="11"/>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1000"/>
                                        <p:tgtEl>
                                          <p:spTgt spid="12"/>
                                        </p:tgtEl>
                                      </p:cBhvr>
                                    </p:animEffect>
                                  </p:childTnLst>
                                </p:cTn>
                              </p:par>
                              <p:par>
                                <p:cTn id="17" presetID="3"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1000"/>
                                        <p:tgtEl>
                                          <p:spTgt spid="13"/>
                                        </p:tgtEl>
                                      </p:cBhvr>
                                    </p:animEffect>
                                  </p:childTnLst>
                                </p:cTn>
                              </p:par>
                            </p:childTnLst>
                          </p:cTn>
                        </p:par>
                        <p:par>
                          <p:cTn id="20" fill="hold">
                            <p:stCondLst>
                              <p:cond delay="1000"/>
                            </p:stCondLst>
                            <p:childTnLst>
                              <p:par>
                                <p:cTn id="21" presetID="26" presetClass="emph" presetSubtype="0" fill="hold" nodeType="afterEffect">
                                  <p:stCondLst>
                                    <p:cond delay="0"/>
                                  </p:stCondLst>
                                  <p:childTnLst>
                                    <p:animEffect transition="out" filter="fade">
                                      <p:cBhvr>
                                        <p:cTn id="22" dur="500" tmFilter="0, 0; .2, .5; .8, .5; 1, 0"/>
                                        <p:tgtEl>
                                          <p:spTgt spid="9"/>
                                        </p:tgtEl>
                                      </p:cBhvr>
                                    </p:animEffect>
                                    <p:animScale>
                                      <p:cBhvr>
                                        <p:cTn id="23"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AutoShape 6"/>
          <p:cNvSpPr>
            <a:spLocks noChangeArrowheads="1"/>
          </p:cNvSpPr>
          <p:nvPr/>
        </p:nvSpPr>
        <p:spPr bwMode="auto">
          <a:xfrm flipH="1">
            <a:off x="5334000" y="2590800"/>
            <a:ext cx="73025" cy="144463"/>
          </a:xfrm>
          <a:prstGeom prst="octagon">
            <a:avLst>
              <a:gd name="adj" fmla="val 29287"/>
            </a:avLst>
          </a:prstGeom>
          <a:solidFill>
            <a:schemeClr val="bg1"/>
          </a:solidFill>
          <a:ln w="9525">
            <a:noFill/>
            <a:miter lim="800000"/>
            <a:headEnd/>
            <a:tailEnd/>
          </a:ln>
        </p:spPr>
        <p:txBody>
          <a:bodyPr wrap="none" anchor="ctr"/>
          <a:lstStyle/>
          <a:p>
            <a:endParaRPr lang="zh-CN" altLang="en-US"/>
          </a:p>
        </p:txBody>
      </p:sp>
      <p:sp>
        <p:nvSpPr>
          <p:cNvPr id="33794" name="AutoShape 7"/>
          <p:cNvSpPr>
            <a:spLocks noChangeArrowheads="1"/>
          </p:cNvSpPr>
          <p:nvPr/>
        </p:nvSpPr>
        <p:spPr bwMode="auto">
          <a:xfrm flipH="1">
            <a:off x="3743325" y="2581275"/>
            <a:ext cx="71438" cy="144463"/>
          </a:xfrm>
          <a:prstGeom prst="octagon">
            <a:avLst>
              <a:gd name="adj" fmla="val 29287"/>
            </a:avLst>
          </a:prstGeom>
          <a:solidFill>
            <a:schemeClr val="bg1"/>
          </a:solidFill>
          <a:ln w="9525">
            <a:noFill/>
            <a:miter lim="800000"/>
            <a:headEnd/>
            <a:tailEnd/>
          </a:ln>
        </p:spPr>
        <p:txBody>
          <a:bodyPr wrap="none" anchor="ctr"/>
          <a:lstStyle/>
          <a:p>
            <a:endParaRPr lang="zh-CN" altLang="en-US"/>
          </a:p>
        </p:txBody>
      </p:sp>
      <p:grpSp>
        <p:nvGrpSpPr>
          <p:cNvPr id="8" name="组合 7"/>
          <p:cNvGrpSpPr>
            <a:grpSpLocks/>
          </p:cNvGrpSpPr>
          <p:nvPr/>
        </p:nvGrpSpPr>
        <p:grpSpPr bwMode="auto">
          <a:xfrm>
            <a:off x="6230938" y="1306513"/>
            <a:ext cx="2519362" cy="4498975"/>
            <a:chOff x="6230777" y="1306736"/>
            <a:chExt cx="2520000" cy="4498528"/>
          </a:xfrm>
        </p:grpSpPr>
        <p:grpSp>
          <p:nvGrpSpPr>
            <p:cNvPr id="33812" name="组合 4"/>
            <p:cNvGrpSpPr>
              <a:grpSpLocks/>
            </p:cNvGrpSpPr>
            <p:nvPr/>
          </p:nvGrpSpPr>
          <p:grpSpPr bwMode="auto">
            <a:xfrm>
              <a:off x="6230777" y="1306736"/>
              <a:ext cx="2520000" cy="4498528"/>
              <a:chOff x="5934075" y="2008188"/>
              <a:chExt cx="2295525" cy="3298825"/>
            </a:xfrm>
          </p:grpSpPr>
          <p:sp>
            <p:nvSpPr>
              <p:cNvPr id="11273" name="AutoShape 8"/>
              <p:cNvSpPr>
                <a:spLocks noChangeArrowheads="1"/>
              </p:cNvSpPr>
              <p:nvPr/>
            </p:nvSpPr>
            <p:spPr bwMode="auto">
              <a:xfrm>
                <a:off x="5934075" y="2151362"/>
                <a:ext cx="2295525" cy="3155651"/>
              </a:xfrm>
              <a:prstGeom prst="roundRect">
                <a:avLst>
                  <a:gd name="adj" fmla="val 4690"/>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zh-CN" altLang="en-US">
                  <a:ea typeface="宋体" pitchFamily="2" charset="-122"/>
                </a:endParaRPr>
              </a:p>
            </p:txBody>
          </p:sp>
          <p:sp>
            <p:nvSpPr>
              <p:cNvPr id="91145" name="AutoShape 9"/>
              <p:cNvSpPr>
                <a:spLocks noChangeArrowheads="1"/>
              </p:cNvSpPr>
              <p:nvPr/>
            </p:nvSpPr>
            <p:spPr bwMode="gray">
              <a:xfrm>
                <a:off x="6149596" y="2008188"/>
                <a:ext cx="1864482" cy="287512"/>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zh-CN" dirty="0">
                    <a:ea typeface="宋体" pitchFamily="2" charset="-122"/>
                  </a:rPr>
                  <a:t>3</a:t>
                </a:r>
                <a:endParaRPr lang="zh-CN" altLang="en-US" dirty="0">
                  <a:ea typeface="宋体" pitchFamily="2" charset="-122"/>
                </a:endParaRPr>
              </a:p>
            </p:txBody>
          </p:sp>
        </p:grpSp>
        <p:sp>
          <p:nvSpPr>
            <p:cNvPr id="33813" name="矩形 2"/>
            <p:cNvSpPr>
              <a:spLocks noChangeArrowheads="1"/>
            </p:cNvSpPr>
            <p:nvPr/>
          </p:nvSpPr>
          <p:spPr bwMode="auto">
            <a:xfrm>
              <a:off x="6347355" y="1925305"/>
              <a:ext cx="2257093" cy="3718066"/>
            </a:xfrm>
            <a:prstGeom prst="rect">
              <a:avLst/>
            </a:prstGeom>
            <a:noFill/>
            <a:ln w="9525">
              <a:noFill/>
              <a:miter lim="800000"/>
              <a:headEnd/>
              <a:tailEnd/>
            </a:ln>
          </p:spPr>
          <p:txBody>
            <a:bodyPr wrap="square">
              <a:spAutoFit/>
            </a:bodyPr>
            <a:lstStyle/>
            <a:p>
              <a:pPr>
                <a:lnSpc>
                  <a:spcPts val="2500"/>
                </a:lnSpc>
              </a:pPr>
              <a:r>
                <a:rPr lang="en-US" altLang="zh-CN" sz="1500" dirty="0"/>
                <a:t>       </a:t>
              </a:r>
              <a:r>
                <a:rPr lang="zh-CN" altLang="zh-CN" sz="1500" dirty="0"/>
                <a:t>随着质量的稳定性增强以及在客户中信誉度的提高，销售数量、销售额呈逐年上升趋势；</a:t>
              </a:r>
              <a:endParaRPr lang="en-US" altLang="zh-CN" sz="1500" dirty="0"/>
            </a:p>
            <a:p>
              <a:pPr>
                <a:lnSpc>
                  <a:spcPts val="2500"/>
                </a:lnSpc>
              </a:pPr>
              <a:r>
                <a:rPr lang="en-US" altLang="zh-CN" sz="1500" dirty="0"/>
                <a:t>       </a:t>
              </a:r>
              <a:r>
                <a:rPr lang="zh-CN" altLang="zh-CN" sz="1500" dirty="0"/>
                <a:t>公司加强内部管理，控制各项成本费用，使得制造费用及期间费用有所下降</a:t>
              </a:r>
              <a:r>
                <a:rPr lang="zh-CN" altLang="en-US" sz="1500" dirty="0" smtClean="0"/>
                <a:t>。</a:t>
              </a:r>
              <a:endParaRPr lang="en-US" altLang="zh-CN" sz="1500" dirty="0" smtClean="0"/>
            </a:p>
            <a:p>
              <a:pPr>
                <a:lnSpc>
                  <a:spcPts val="2500"/>
                </a:lnSpc>
              </a:pPr>
              <a:r>
                <a:rPr lang="en-US" altLang="zh-CN" sz="1500" dirty="0" smtClean="0"/>
                <a:t> </a:t>
              </a:r>
              <a:r>
                <a:rPr lang="en-US" altLang="zh-CN" sz="1500" dirty="0" smtClean="0"/>
                <a:t>   </a:t>
              </a:r>
              <a:r>
                <a:rPr lang="zh-CN" altLang="en-US" sz="1500" dirty="0" smtClean="0"/>
                <a:t>近期，公司以</a:t>
              </a:r>
              <a:r>
                <a:rPr lang="zh-CN" altLang="en-US" sz="1500" dirty="0" smtClean="0"/>
                <a:t>资本公</a:t>
              </a:r>
              <a:r>
                <a:rPr lang="zh-CN" altLang="en-US" sz="1500" dirty="0" smtClean="0"/>
                <a:t>积和未分配利润完成了每</a:t>
              </a:r>
              <a:r>
                <a:rPr lang="en-US" altLang="zh-CN" sz="1500" dirty="0" smtClean="0"/>
                <a:t>10</a:t>
              </a:r>
              <a:r>
                <a:rPr lang="zh-CN" altLang="en-US" sz="1500" dirty="0" smtClean="0"/>
                <a:t>股送</a:t>
              </a:r>
              <a:r>
                <a:rPr lang="en-US" altLang="zh-CN" sz="1500" dirty="0" smtClean="0"/>
                <a:t>3</a:t>
              </a:r>
              <a:r>
                <a:rPr lang="zh-CN" altLang="en-US" sz="1500" dirty="0" smtClean="0"/>
                <a:t>股的权益分派。</a:t>
              </a:r>
              <a:endParaRPr lang="zh-CN" altLang="en-US" sz="1500" dirty="0"/>
            </a:p>
          </p:txBody>
        </p:sp>
      </p:grpSp>
      <p:grpSp>
        <p:nvGrpSpPr>
          <p:cNvPr id="2" name="组合 1"/>
          <p:cNvGrpSpPr>
            <a:grpSpLocks/>
          </p:cNvGrpSpPr>
          <p:nvPr/>
        </p:nvGrpSpPr>
        <p:grpSpPr bwMode="auto">
          <a:xfrm>
            <a:off x="539750" y="1306513"/>
            <a:ext cx="2519363" cy="4498975"/>
            <a:chOff x="539832" y="1306737"/>
            <a:chExt cx="2520000" cy="4498528"/>
          </a:xfrm>
        </p:grpSpPr>
        <p:grpSp>
          <p:nvGrpSpPr>
            <p:cNvPr id="33808" name="Group 15"/>
            <p:cNvGrpSpPr>
              <a:grpSpLocks/>
            </p:cNvGrpSpPr>
            <p:nvPr/>
          </p:nvGrpSpPr>
          <p:grpSpPr bwMode="auto">
            <a:xfrm>
              <a:off x="539832" y="1306737"/>
              <a:ext cx="2520000" cy="4498528"/>
              <a:chOff x="576" y="1852"/>
              <a:chExt cx="1446" cy="2078"/>
            </a:xfrm>
          </p:grpSpPr>
          <p:sp>
            <p:nvSpPr>
              <p:cNvPr id="11283" name="AutoShape 16"/>
              <p:cNvSpPr>
                <a:spLocks noChangeArrowheads="1"/>
              </p:cNvSpPr>
              <p:nvPr/>
            </p:nvSpPr>
            <p:spPr bwMode="auto">
              <a:xfrm>
                <a:off x="576" y="1942"/>
                <a:ext cx="1446" cy="1988"/>
              </a:xfrm>
              <a:prstGeom prst="roundRect">
                <a:avLst>
                  <a:gd name="adj" fmla="val 4690"/>
                </a:avLst>
              </a:prstGeom>
              <a:ln>
                <a:headEnd/>
                <a:tailEnd/>
              </a:ln>
              <a:extLst/>
            </p:spPr>
            <p:style>
              <a:lnRef idx="1">
                <a:schemeClr val="dk1"/>
              </a:lnRef>
              <a:fillRef idx="2">
                <a:schemeClr val="dk1"/>
              </a:fillRef>
              <a:effectRef idx="1">
                <a:schemeClr val="dk1"/>
              </a:effectRef>
              <a:fontRef idx="minor">
                <a:schemeClr val="dk1"/>
              </a:fontRef>
            </p:style>
            <p:txBody>
              <a:bodyPr wrap="none" anchor="ctr"/>
              <a:lstStyle/>
              <a:p>
                <a:pPr>
                  <a:defRPr/>
                </a:pPr>
                <a:endParaRPr lang="zh-CN" altLang="en-US">
                  <a:ea typeface="宋体" pitchFamily="2" charset="-122"/>
                </a:endParaRPr>
              </a:p>
            </p:txBody>
          </p:sp>
          <p:sp>
            <p:nvSpPr>
              <p:cNvPr id="91153" name="AutoShape 17"/>
              <p:cNvSpPr>
                <a:spLocks noChangeArrowheads="1"/>
              </p:cNvSpPr>
              <p:nvPr/>
            </p:nvSpPr>
            <p:spPr bwMode="gray">
              <a:xfrm>
                <a:off x="712" y="1852"/>
                <a:ext cx="1174" cy="181"/>
              </a:xfrm>
              <a:prstGeom prst="roundRect">
                <a:avLst>
                  <a:gd name="adj" fmla="val 500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defRPr/>
                </a:pPr>
                <a:r>
                  <a:rPr lang="en-US" altLang="zh-CN" dirty="0">
                    <a:ea typeface="宋体" pitchFamily="2" charset="-122"/>
                  </a:rPr>
                  <a:t>1</a:t>
                </a:r>
                <a:endParaRPr lang="zh-CN" altLang="en-US" dirty="0">
                  <a:ea typeface="宋体" pitchFamily="2" charset="-122"/>
                </a:endParaRPr>
              </a:p>
            </p:txBody>
          </p:sp>
        </p:grpSp>
        <p:sp>
          <p:nvSpPr>
            <p:cNvPr id="33809" name="矩形 28"/>
            <p:cNvSpPr>
              <a:spLocks noChangeArrowheads="1"/>
            </p:cNvSpPr>
            <p:nvPr/>
          </p:nvSpPr>
          <p:spPr bwMode="auto">
            <a:xfrm>
              <a:off x="755576" y="1923955"/>
              <a:ext cx="2107930" cy="3580532"/>
            </a:xfrm>
            <a:prstGeom prst="rect">
              <a:avLst/>
            </a:prstGeom>
            <a:noFill/>
            <a:ln w="9525">
              <a:noFill/>
              <a:miter lim="800000"/>
              <a:headEnd/>
              <a:tailEnd/>
            </a:ln>
          </p:spPr>
          <p:txBody>
            <a:bodyPr>
              <a:spAutoFit/>
            </a:bodyPr>
            <a:lstStyle/>
            <a:p>
              <a:pPr>
                <a:lnSpc>
                  <a:spcPts val="2500"/>
                </a:lnSpc>
              </a:pPr>
              <a:r>
                <a:rPr lang="en-US" altLang="zh-CN" sz="1500"/>
                <a:t>        2012</a:t>
              </a:r>
              <a:r>
                <a:rPr lang="zh-CN" altLang="zh-CN" sz="1500"/>
                <a:t>年由于产品正处于研发阶段，原材料浪费比较严重，生产成本较高；</a:t>
              </a:r>
              <a:r>
                <a:rPr lang="en-US" altLang="zh-CN" sz="1500"/>
                <a:t>2013</a:t>
              </a:r>
              <a:r>
                <a:rPr lang="zh-CN" altLang="zh-CN" sz="1500"/>
                <a:t>年质量逐步稳定，但原材料有所上涨；</a:t>
              </a:r>
              <a:r>
                <a:rPr lang="en-US" altLang="zh-CN" sz="1500"/>
                <a:t>2014</a:t>
              </a:r>
              <a:r>
                <a:rPr lang="zh-CN" altLang="zh-CN" sz="1500"/>
                <a:t>年随着国际油价的逐步下跌，主要原材料的价格相对</a:t>
              </a:r>
              <a:r>
                <a:rPr lang="en-US" altLang="zh-CN" sz="1500"/>
                <a:t>2013</a:t>
              </a:r>
              <a:r>
                <a:rPr lang="zh-CN" altLang="zh-CN" sz="1500"/>
                <a:t>年有所下降，成本下降，毛利率有所上升</a:t>
              </a:r>
              <a:r>
                <a:rPr lang="zh-CN" altLang="en-US" sz="1500"/>
                <a:t>。</a:t>
              </a:r>
            </a:p>
          </p:txBody>
        </p:sp>
      </p:grpSp>
      <p:grpSp>
        <p:nvGrpSpPr>
          <p:cNvPr id="4" name="组合 3"/>
          <p:cNvGrpSpPr>
            <a:grpSpLocks/>
          </p:cNvGrpSpPr>
          <p:nvPr/>
        </p:nvGrpSpPr>
        <p:grpSpPr bwMode="auto">
          <a:xfrm>
            <a:off x="3422650" y="1306513"/>
            <a:ext cx="2519363" cy="4521200"/>
            <a:chOff x="3421857" y="1306737"/>
            <a:chExt cx="2520000" cy="4520751"/>
          </a:xfrm>
        </p:grpSpPr>
        <p:grpSp>
          <p:nvGrpSpPr>
            <p:cNvPr id="33804" name="组合 6"/>
            <p:cNvGrpSpPr>
              <a:grpSpLocks/>
            </p:cNvGrpSpPr>
            <p:nvPr/>
          </p:nvGrpSpPr>
          <p:grpSpPr bwMode="auto">
            <a:xfrm>
              <a:off x="3421857" y="1306737"/>
              <a:ext cx="2520000" cy="4498528"/>
              <a:chOff x="3421857" y="1306736"/>
              <a:chExt cx="2520000" cy="4932139"/>
            </a:xfrm>
          </p:grpSpPr>
          <p:sp>
            <p:nvSpPr>
              <p:cNvPr id="11269" name="AutoShape 4"/>
              <p:cNvSpPr>
                <a:spLocks noChangeArrowheads="1"/>
              </p:cNvSpPr>
              <p:nvPr/>
            </p:nvSpPr>
            <p:spPr bwMode="auto">
              <a:xfrm>
                <a:off x="3421857" y="1520798"/>
                <a:ext cx="2520000" cy="4718077"/>
              </a:xfrm>
              <a:prstGeom prst="roundRect">
                <a:avLst>
                  <a:gd name="adj" fmla="val 4690"/>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zh-CN" altLang="en-US">
                  <a:ea typeface="宋体" pitchFamily="2" charset="-122"/>
                </a:endParaRPr>
              </a:p>
            </p:txBody>
          </p:sp>
          <p:sp>
            <p:nvSpPr>
              <p:cNvPr id="91141" name="AutoShape 5"/>
              <p:cNvSpPr>
                <a:spLocks noChangeArrowheads="1"/>
              </p:cNvSpPr>
              <p:nvPr/>
            </p:nvSpPr>
            <p:spPr bwMode="gray">
              <a:xfrm>
                <a:off x="3666394" y="1306736"/>
                <a:ext cx="2108733" cy="429865"/>
              </a:xfrm>
              <a:prstGeom prst="roundRect">
                <a:avLst>
                  <a:gd name="adj" fmla="val 50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altLang="zh-CN" dirty="0">
                    <a:ea typeface="宋体" pitchFamily="2" charset="-122"/>
                  </a:rPr>
                  <a:t>2</a:t>
                </a:r>
                <a:endParaRPr lang="zh-CN" altLang="en-US" dirty="0">
                  <a:ea typeface="宋体" pitchFamily="2" charset="-122"/>
                </a:endParaRPr>
              </a:p>
            </p:txBody>
          </p:sp>
        </p:grpSp>
        <p:sp>
          <p:nvSpPr>
            <p:cNvPr id="33805" name="矩形 5"/>
            <p:cNvSpPr>
              <a:spLocks noChangeArrowheads="1"/>
            </p:cNvSpPr>
            <p:nvPr/>
          </p:nvSpPr>
          <p:spPr bwMode="auto">
            <a:xfrm>
              <a:off x="3633048" y="1925800"/>
              <a:ext cx="2246881" cy="3901688"/>
            </a:xfrm>
            <a:prstGeom prst="rect">
              <a:avLst/>
            </a:prstGeom>
            <a:noFill/>
            <a:ln w="9525">
              <a:noFill/>
              <a:miter lim="800000"/>
              <a:headEnd/>
              <a:tailEnd/>
            </a:ln>
          </p:spPr>
          <p:txBody>
            <a:bodyPr>
              <a:spAutoFit/>
            </a:bodyPr>
            <a:lstStyle/>
            <a:p>
              <a:pPr>
                <a:lnSpc>
                  <a:spcPts val="2500"/>
                </a:lnSpc>
              </a:pPr>
              <a:r>
                <a:rPr lang="en-US" altLang="zh-CN" sz="1500"/>
                <a:t>        2014</a:t>
              </a:r>
              <a:r>
                <a:rPr lang="zh-CN" altLang="zh-CN" sz="1500"/>
                <a:t>年净利润相对</a:t>
              </a:r>
              <a:r>
                <a:rPr lang="en-US" altLang="zh-CN" sz="1500"/>
                <a:t>2013</a:t>
              </a:r>
              <a:r>
                <a:rPr lang="zh-CN" altLang="zh-CN" sz="1500"/>
                <a:t>年有所下降，是因为</a:t>
              </a:r>
              <a:r>
                <a:rPr lang="en-US" altLang="zh-CN" sz="1500"/>
                <a:t>2014</a:t>
              </a:r>
              <a:r>
                <a:rPr lang="zh-CN" altLang="zh-CN" sz="1500"/>
                <a:t>年度发生的公司新三板挂牌相关中介费用</a:t>
              </a:r>
              <a:r>
                <a:rPr lang="en-US" altLang="zh-CN" sz="1500"/>
                <a:t>98.31</a:t>
              </a:r>
              <a:r>
                <a:rPr lang="zh-CN" altLang="zh-CN" sz="1500"/>
                <a:t>万元已计入管理费用中。</a:t>
              </a:r>
              <a:r>
                <a:rPr lang="zh-CN" altLang="en-US" sz="1500"/>
                <a:t>2</a:t>
              </a:r>
              <a:r>
                <a:rPr lang="en-US" altLang="zh-CN" sz="1500"/>
                <a:t>015</a:t>
              </a:r>
              <a:r>
                <a:rPr lang="zh-CN" altLang="en-US" sz="1500"/>
                <a:t>年度公司净利润大幅上升，增幅为 </a:t>
              </a:r>
              <a:r>
                <a:rPr lang="en-US" altLang="zh-CN" sz="1500"/>
                <a:t>555.30%     </a:t>
              </a:r>
              <a:r>
                <a:rPr lang="zh-CN" altLang="en-US" sz="1500"/>
                <a:t>，是因为</a:t>
              </a:r>
              <a:r>
                <a:rPr lang="en-US" altLang="zh-CN" sz="1500"/>
                <a:t>2015</a:t>
              </a:r>
              <a:r>
                <a:rPr lang="zh-CN" altLang="en-US" sz="1500"/>
                <a:t>年度原材料价格降低、公司加强了内控制度，生产成本大幅下降，毛利率增幅较大。</a:t>
              </a:r>
              <a:endParaRPr lang="zh-CN" altLang="zh-CN" sz="1500"/>
            </a:p>
          </p:txBody>
        </p:sp>
      </p:grpSp>
      <p:grpSp>
        <p:nvGrpSpPr>
          <p:cNvPr id="32" name="Group 61"/>
          <p:cNvGrpSpPr>
            <a:grpSpLocks/>
          </p:cNvGrpSpPr>
          <p:nvPr/>
        </p:nvGrpSpPr>
        <p:grpSpPr bwMode="auto">
          <a:xfrm>
            <a:off x="11113" y="404813"/>
            <a:ext cx="2498725" cy="685800"/>
            <a:chOff x="1296" y="1824"/>
            <a:chExt cx="2976" cy="432"/>
          </a:xfrm>
        </p:grpSpPr>
        <p:sp>
          <p:nvSpPr>
            <p:cNvPr id="33" name="AutoShape 62"/>
            <p:cNvSpPr>
              <a:spLocks noChangeArrowheads="1"/>
            </p:cNvSpPr>
            <p:nvPr/>
          </p:nvSpPr>
          <p:spPr bwMode="gray">
            <a:xfrm>
              <a:off x="1536" y="1899"/>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algn="ctr">
              <a:solidFill>
                <a:schemeClr val="bg1"/>
              </a:solidFill>
              <a:round/>
              <a:headEnd/>
              <a:tailEnd/>
            </a:ln>
            <a:effectLst/>
          </p:spPr>
          <p:txBody>
            <a:bodyPr wrap="none" anchor="ctr"/>
            <a:lstStyle/>
            <a:p>
              <a:pPr>
                <a:defRPr/>
              </a:pPr>
              <a:endParaRPr lang="zh-CN" altLang="en-US">
                <a:latin typeface="Arial" pitchFamily="34" charset="0"/>
                <a:ea typeface="宋体" pitchFamily="2" charset="-122"/>
              </a:endParaRPr>
            </a:p>
          </p:txBody>
        </p:sp>
        <p:sp>
          <p:nvSpPr>
            <p:cNvPr id="33801" name="AutoShape 63"/>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p:spPr>
          <p:txBody>
            <a:bodyPr wrap="none" anchor="ctr"/>
            <a:lstStyle/>
            <a:p>
              <a:endParaRPr lang="zh-CN" altLang="en-US"/>
            </a:p>
          </p:txBody>
        </p:sp>
        <p:sp>
          <p:nvSpPr>
            <p:cNvPr id="33802" name="Text Box 64"/>
            <p:cNvSpPr txBox="1">
              <a:spLocks noChangeArrowheads="1"/>
            </p:cNvSpPr>
            <p:nvPr/>
          </p:nvSpPr>
          <p:spPr bwMode="gray">
            <a:xfrm>
              <a:off x="1680" y="1934"/>
              <a:ext cx="2160" cy="233"/>
            </a:xfrm>
            <a:prstGeom prst="rect">
              <a:avLst/>
            </a:prstGeom>
            <a:noFill/>
            <a:ln w="9525">
              <a:noFill/>
              <a:miter lim="800000"/>
              <a:headEnd/>
              <a:tailEnd/>
            </a:ln>
          </p:spPr>
          <p:txBody>
            <a:bodyPr>
              <a:spAutoFit/>
            </a:bodyPr>
            <a:lstStyle/>
            <a:p>
              <a:pPr algn="ctr" eaLnBrk="0" hangingPunct="0"/>
              <a:r>
                <a:rPr lang="zh-CN" altLang="en-US">
                  <a:solidFill>
                    <a:srgbClr val="262626"/>
                  </a:solidFill>
                  <a:latin typeface="微软雅黑"/>
                  <a:ea typeface="微软雅黑"/>
                  <a:cs typeface="微软雅黑"/>
                  <a:sym typeface="微软雅黑"/>
                </a:rPr>
                <a:t>财务分析</a:t>
              </a:r>
              <a:endParaRPr lang="zh-CN" altLang="en-US"/>
            </a:p>
          </p:txBody>
        </p:sp>
        <p:sp>
          <p:nvSpPr>
            <p:cNvPr id="33803" name="Text Box 65"/>
            <p:cNvSpPr txBox="1">
              <a:spLocks noChangeArrowheads="1"/>
            </p:cNvSpPr>
            <p:nvPr/>
          </p:nvSpPr>
          <p:spPr bwMode="gray">
            <a:xfrm>
              <a:off x="1393" y="1886"/>
              <a:ext cx="223" cy="288"/>
            </a:xfrm>
            <a:prstGeom prst="rect">
              <a:avLst/>
            </a:prstGeom>
            <a:noFill/>
            <a:ln w="9525">
              <a:noFill/>
              <a:miter lim="800000"/>
              <a:headEnd/>
              <a:tailEnd/>
            </a:ln>
          </p:spPr>
          <p:txBody>
            <a:bodyPr wrap="none">
              <a:spAutoFit/>
            </a:bodyPr>
            <a:lstStyle/>
            <a:p>
              <a:pPr algn="ctr" eaLnBrk="0" hangingPunct="0"/>
              <a:r>
                <a:rPr lang="en-US" altLang="zh-CN" sz="2400">
                  <a:solidFill>
                    <a:schemeClr val="bg1"/>
                  </a:solidFill>
                </a:rPr>
                <a:t>4</a:t>
              </a:r>
            </a:p>
          </p:txBody>
        </p:sp>
      </p:grpSp>
      <p:pic>
        <p:nvPicPr>
          <p:cNvPr id="33799" name="Picture 2"/>
          <p:cNvPicPr>
            <a:picLocks noChangeAspect="1" noChangeArrowheads="1"/>
          </p:cNvPicPr>
          <p:nvPr/>
        </p:nvPicPr>
        <p:blipFill>
          <a:blip r:embed="rId2"/>
          <a:srcRect/>
          <a:stretch>
            <a:fillRect/>
          </a:stretch>
        </p:blipFill>
        <p:spPr bwMode="auto">
          <a:xfrm>
            <a:off x="7740650" y="496888"/>
            <a:ext cx="1152525" cy="484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2"/>
                                        </p:tgtEl>
                                      </p:cBhvr>
                                    </p:animEffect>
                                    <p:animScale>
                                      <p:cBhvr>
                                        <p:cTn id="15" dur="250" autoRev="1" fill="hold"/>
                                        <p:tgtEl>
                                          <p:spTgt spid="2"/>
                                        </p:tgtEl>
                                      </p:cBhvr>
                                      <p:by x="105000" y="105000"/>
                                    </p:animScale>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4"/>
                                        </p:tgtEl>
                                      </p:cBhvr>
                                    </p:animEffect>
                                    <p:animScale>
                                      <p:cBhvr>
                                        <p:cTn id="23" dur="250" autoRev="1" fill="hold"/>
                                        <p:tgtEl>
                                          <p:spTgt spid="4"/>
                                        </p:tgtEl>
                                      </p:cBhvr>
                                      <p:by x="105000" y="105000"/>
                                    </p:animScale>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8"/>
                                        </p:tgtEl>
                                      </p:cBhvr>
                                    </p:animEffect>
                                    <p:animScale>
                                      <p:cBhvr>
                                        <p:cTn id="3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61"/>
          <p:cNvGrpSpPr>
            <a:grpSpLocks/>
          </p:cNvGrpSpPr>
          <p:nvPr/>
        </p:nvGrpSpPr>
        <p:grpSpPr bwMode="auto">
          <a:xfrm>
            <a:off x="11113" y="404813"/>
            <a:ext cx="2498725" cy="685800"/>
            <a:chOff x="1296" y="1824"/>
            <a:chExt cx="2976" cy="432"/>
          </a:xfrm>
        </p:grpSpPr>
        <p:sp>
          <p:nvSpPr>
            <p:cNvPr id="33" name="AutoShape 62"/>
            <p:cNvSpPr>
              <a:spLocks noChangeArrowheads="1"/>
            </p:cNvSpPr>
            <p:nvPr/>
          </p:nvSpPr>
          <p:spPr bwMode="gray">
            <a:xfrm>
              <a:off x="1536" y="1899"/>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algn="ctr">
              <a:solidFill>
                <a:schemeClr val="bg1"/>
              </a:solidFill>
              <a:round/>
              <a:headEnd/>
              <a:tailEnd/>
            </a:ln>
            <a:effectLst/>
          </p:spPr>
          <p:txBody>
            <a:bodyPr wrap="none" anchor="ctr"/>
            <a:lstStyle/>
            <a:p>
              <a:pPr>
                <a:defRPr/>
              </a:pPr>
              <a:endParaRPr lang="zh-CN" altLang="en-US">
                <a:latin typeface="Arial" pitchFamily="34" charset="0"/>
                <a:ea typeface="宋体" pitchFamily="2" charset="-122"/>
              </a:endParaRPr>
            </a:p>
          </p:txBody>
        </p:sp>
        <p:sp>
          <p:nvSpPr>
            <p:cNvPr id="34899" name="AutoShape 63"/>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p:spPr>
          <p:txBody>
            <a:bodyPr wrap="none" anchor="ctr"/>
            <a:lstStyle/>
            <a:p>
              <a:endParaRPr lang="zh-CN" altLang="en-US"/>
            </a:p>
          </p:txBody>
        </p:sp>
        <p:sp>
          <p:nvSpPr>
            <p:cNvPr id="34900" name="Text Box 64"/>
            <p:cNvSpPr txBox="1">
              <a:spLocks noChangeArrowheads="1"/>
            </p:cNvSpPr>
            <p:nvPr/>
          </p:nvSpPr>
          <p:spPr bwMode="gray">
            <a:xfrm>
              <a:off x="1680" y="1934"/>
              <a:ext cx="2160" cy="233"/>
            </a:xfrm>
            <a:prstGeom prst="rect">
              <a:avLst/>
            </a:prstGeom>
            <a:noFill/>
            <a:ln w="9525">
              <a:noFill/>
              <a:miter lim="800000"/>
              <a:headEnd/>
              <a:tailEnd/>
            </a:ln>
          </p:spPr>
          <p:txBody>
            <a:bodyPr>
              <a:spAutoFit/>
            </a:bodyPr>
            <a:lstStyle/>
            <a:p>
              <a:pPr algn="ctr" eaLnBrk="0" hangingPunct="0"/>
              <a:r>
                <a:rPr lang="zh-CN" altLang="en-US">
                  <a:solidFill>
                    <a:srgbClr val="262626"/>
                  </a:solidFill>
                  <a:latin typeface="微软雅黑"/>
                  <a:ea typeface="微软雅黑"/>
                  <a:cs typeface="微软雅黑"/>
                  <a:sym typeface="微软雅黑"/>
                </a:rPr>
                <a:t>财务分析</a:t>
              </a:r>
              <a:endParaRPr lang="zh-CN" altLang="en-US"/>
            </a:p>
          </p:txBody>
        </p:sp>
        <p:sp>
          <p:nvSpPr>
            <p:cNvPr id="34901" name="Text Box 65"/>
            <p:cNvSpPr txBox="1">
              <a:spLocks noChangeArrowheads="1"/>
            </p:cNvSpPr>
            <p:nvPr/>
          </p:nvSpPr>
          <p:spPr bwMode="gray">
            <a:xfrm>
              <a:off x="1393" y="1886"/>
              <a:ext cx="223" cy="288"/>
            </a:xfrm>
            <a:prstGeom prst="rect">
              <a:avLst/>
            </a:prstGeom>
            <a:noFill/>
            <a:ln w="9525">
              <a:noFill/>
              <a:miter lim="800000"/>
              <a:headEnd/>
              <a:tailEnd/>
            </a:ln>
          </p:spPr>
          <p:txBody>
            <a:bodyPr wrap="none">
              <a:spAutoFit/>
            </a:bodyPr>
            <a:lstStyle/>
            <a:p>
              <a:pPr algn="ctr" eaLnBrk="0" hangingPunct="0"/>
              <a:r>
                <a:rPr lang="en-US" altLang="zh-CN" sz="2400">
                  <a:solidFill>
                    <a:schemeClr val="bg1"/>
                  </a:solidFill>
                </a:rPr>
                <a:t>4</a:t>
              </a:r>
            </a:p>
          </p:txBody>
        </p:sp>
      </p:grpSp>
      <p:sp>
        <p:nvSpPr>
          <p:cNvPr id="4" name="矩形 3"/>
          <p:cNvSpPr>
            <a:spLocks noChangeArrowheads="1"/>
          </p:cNvSpPr>
          <p:nvPr/>
        </p:nvSpPr>
        <p:spPr bwMode="auto">
          <a:xfrm>
            <a:off x="4356100" y="747713"/>
            <a:ext cx="2716213" cy="366712"/>
          </a:xfrm>
          <a:prstGeom prst="rect">
            <a:avLst/>
          </a:prstGeom>
          <a:noFill/>
          <a:ln w="9525">
            <a:noFill/>
            <a:miter lim="800000"/>
            <a:headEnd/>
            <a:tailEnd/>
          </a:ln>
        </p:spPr>
        <p:txBody>
          <a:bodyPr wrap="none">
            <a:spAutoFit/>
          </a:bodyPr>
          <a:lstStyle/>
          <a:p>
            <a:r>
              <a:rPr lang="zh-CN" altLang="zh-CN" b="1"/>
              <a:t>未来</a:t>
            </a:r>
            <a:r>
              <a:rPr lang="zh-CN" altLang="en-US" b="1"/>
              <a:t>三</a:t>
            </a:r>
            <a:r>
              <a:rPr lang="zh-CN" altLang="zh-CN" b="1"/>
              <a:t>年财务预测及分析</a:t>
            </a:r>
            <a:endParaRPr lang="zh-CN" altLang="en-US"/>
          </a:p>
        </p:txBody>
      </p:sp>
      <p:pic>
        <p:nvPicPr>
          <p:cNvPr id="34819" name="Picture 2"/>
          <p:cNvPicPr>
            <a:picLocks noChangeAspect="1" noChangeArrowheads="1"/>
          </p:cNvPicPr>
          <p:nvPr/>
        </p:nvPicPr>
        <p:blipFill>
          <a:blip r:embed="rId2"/>
          <a:srcRect/>
          <a:stretch>
            <a:fillRect/>
          </a:stretch>
        </p:blipFill>
        <p:spPr bwMode="auto">
          <a:xfrm>
            <a:off x="7740650" y="496888"/>
            <a:ext cx="1152525" cy="484187"/>
          </a:xfrm>
          <a:prstGeom prst="rect">
            <a:avLst/>
          </a:prstGeom>
          <a:noFill/>
          <a:ln w="9525">
            <a:noFill/>
            <a:miter lim="800000"/>
            <a:headEnd/>
            <a:tailEnd/>
          </a:ln>
        </p:spPr>
      </p:pic>
      <p:sp>
        <p:nvSpPr>
          <p:cNvPr id="5" name="矩形 4"/>
          <p:cNvSpPr/>
          <p:nvPr/>
        </p:nvSpPr>
        <p:spPr>
          <a:xfrm>
            <a:off x="539750" y="1270000"/>
            <a:ext cx="7705725" cy="45354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a:p>
        </p:txBody>
      </p:sp>
      <p:graphicFrame>
        <p:nvGraphicFramePr>
          <p:cNvPr id="34910" name="Group 94"/>
          <p:cNvGraphicFramePr>
            <a:graphicFrameLocks noGrp="1"/>
          </p:cNvGraphicFramePr>
          <p:nvPr/>
        </p:nvGraphicFramePr>
        <p:xfrm>
          <a:off x="571500" y="1268413"/>
          <a:ext cx="7600950" cy="4537080"/>
        </p:xfrm>
        <a:graphic>
          <a:graphicData uri="http://schemas.openxmlformats.org/drawingml/2006/table">
            <a:tbl>
              <a:tblPr/>
              <a:tblGrid>
                <a:gridCol w="2965450"/>
                <a:gridCol w="1385888"/>
                <a:gridCol w="1444625"/>
                <a:gridCol w="1804987"/>
              </a:tblGrid>
              <a:tr h="333375">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altLang="en-US" sz="1400" b="0" i="0" u="none" strike="noStrike" cap="none" normalizeH="0" baseline="0" smtClean="0">
                          <a:ln>
                            <a:noFill/>
                          </a:ln>
                          <a:solidFill>
                            <a:srgbClr val="003366"/>
                          </a:solidFill>
                          <a:effectLst/>
                          <a:latin typeface="Verdana" pitchFamily="34" charset="0"/>
                          <a:ea typeface="宋体" charset="-122"/>
                        </a:rPr>
                        <a:t>项目</a:t>
                      </a:r>
                      <a:r>
                        <a:rPr kumimoji="0" lang="en-US" altLang="zh-CN" sz="1400" b="0" i="0" u="none" strike="noStrike" cap="none" normalizeH="0" baseline="0" smtClean="0">
                          <a:ln>
                            <a:noFill/>
                          </a:ln>
                          <a:solidFill>
                            <a:srgbClr val="003366"/>
                          </a:solidFill>
                          <a:effectLst/>
                          <a:latin typeface="Verdana" pitchFamily="34" charset="0"/>
                          <a:ea typeface="宋体" charset="-122"/>
                        </a:rPr>
                        <a:t>/</a:t>
                      </a:r>
                      <a:r>
                        <a:rPr kumimoji="0" lang="zh-CN" altLang="en-US" sz="1400" b="0" i="0" u="none" strike="noStrike" cap="none" normalizeH="0" baseline="0" smtClean="0">
                          <a:ln>
                            <a:noFill/>
                          </a:ln>
                          <a:solidFill>
                            <a:srgbClr val="003366"/>
                          </a:solidFill>
                          <a:effectLst/>
                          <a:latin typeface="Verdana" pitchFamily="34" charset="0"/>
                          <a:ea typeface="宋体" charset="-122"/>
                        </a:rPr>
                        <a:t>年度</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2016</a:t>
                      </a:r>
                      <a:r>
                        <a:rPr kumimoji="0" lang="zh-CN" sz="1400" b="0" i="0" u="none" strike="noStrike" cap="none" normalizeH="0" baseline="0" smtClean="0">
                          <a:ln>
                            <a:noFill/>
                          </a:ln>
                          <a:solidFill>
                            <a:srgbClr val="003366"/>
                          </a:solidFill>
                          <a:effectLst/>
                          <a:latin typeface="Verdana" pitchFamily="34" charset="0"/>
                          <a:ea typeface="宋体" charset="-122"/>
                        </a:rPr>
                        <a:t>年</a:t>
                      </a:r>
                      <a:endParaRPr kumimoji="0" 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2017</a:t>
                      </a:r>
                      <a:r>
                        <a:rPr kumimoji="0" lang="zh-CN" sz="1400" b="0" i="0" u="none" strike="noStrike" cap="none" normalizeH="0" baseline="0" smtClean="0">
                          <a:ln>
                            <a:noFill/>
                          </a:ln>
                          <a:solidFill>
                            <a:srgbClr val="003366"/>
                          </a:solidFill>
                          <a:effectLst/>
                          <a:latin typeface="Verdana" pitchFamily="34" charset="0"/>
                          <a:ea typeface="宋体" charset="-122"/>
                        </a:rPr>
                        <a:t>年</a:t>
                      </a:r>
                      <a:endParaRPr kumimoji="0" 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2018</a:t>
                      </a:r>
                      <a:r>
                        <a:rPr kumimoji="0" lang="zh-CN" sz="1400" b="0" i="0" u="none" strike="noStrike" cap="none" normalizeH="0" baseline="0" smtClean="0">
                          <a:ln>
                            <a:noFill/>
                          </a:ln>
                          <a:solidFill>
                            <a:srgbClr val="003366"/>
                          </a:solidFill>
                          <a:effectLst/>
                          <a:latin typeface="Verdana" pitchFamily="34" charset="0"/>
                          <a:ea typeface="宋体" charset="-122"/>
                        </a:rPr>
                        <a:t>年</a:t>
                      </a:r>
                      <a:endParaRPr kumimoji="0" 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319088">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400" b="0" i="0" u="none" strike="noStrike" cap="none" normalizeH="0" baseline="0" smtClean="0">
                          <a:ln>
                            <a:noFill/>
                          </a:ln>
                          <a:solidFill>
                            <a:srgbClr val="003366"/>
                          </a:solidFill>
                          <a:effectLst/>
                          <a:latin typeface="Verdana" pitchFamily="34" charset="0"/>
                          <a:ea typeface="宋体" charset="-122"/>
                        </a:rPr>
                        <a:t>营业收入</a:t>
                      </a:r>
                      <a:endParaRPr kumimoji="0" 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7795.3</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9746.04</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zh-CN" altLang="en-US" sz="1400" b="0" i="0" u="none" strike="noStrike" cap="none" normalizeH="0" baseline="0" smtClean="0">
                          <a:ln>
                            <a:noFill/>
                          </a:ln>
                          <a:solidFill>
                            <a:srgbClr val="003366"/>
                          </a:solidFill>
                          <a:effectLst/>
                          <a:latin typeface="Verdana" pitchFamily="34" charset="0"/>
                          <a:ea typeface="宋体" charset="-122"/>
                          <a:cs typeface="Times New Roman" pitchFamily="18" charset="0"/>
                        </a:rPr>
                        <a:t>1</a:t>
                      </a:r>
                      <a:r>
                        <a:rPr kumimoji="0" lang="en-US"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rPr>
                        <a:t>2669.85</a:t>
                      </a:r>
                      <a:endParaRPr kumimoji="0" lang="zh-CN"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355600">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400" b="0" i="0" u="none" strike="noStrike" cap="none" normalizeH="0" baseline="0" smtClean="0">
                          <a:ln>
                            <a:noFill/>
                          </a:ln>
                          <a:solidFill>
                            <a:srgbClr val="003366"/>
                          </a:solidFill>
                          <a:effectLst/>
                          <a:latin typeface="Verdana" pitchFamily="34" charset="0"/>
                          <a:ea typeface="宋体" charset="-122"/>
                        </a:rPr>
                        <a:t>营业成本</a:t>
                      </a:r>
                      <a:endParaRPr kumimoji="0" 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6227.95</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7776.11</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zh-CN" altLang="en-US" sz="1400" b="0" i="0" u="none" strike="noStrike" cap="none" normalizeH="0" baseline="0" smtClean="0">
                          <a:ln>
                            <a:noFill/>
                          </a:ln>
                          <a:solidFill>
                            <a:srgbClr val="003366"/>
                          </a:solidFill>
                          <a:effectLst/>
                          <a:latin typeface="Verdana" pitchFamily="34" charset="0"/>
                          <a:ea typeface="宋体" charset="-122"/>
                          <a:cs typeface="Times New Roman" pitchFamily="18" charset="0"/>
                        </a:rPr>
                        <a:t>1</a:t>
                      </a:r>
                      <a:r>
                        <a:rPr kumimoji="0" lang="en-US"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rPr>
                        <a:t>0100.20</a:t>
                      </a:r>
                      <a:endParaRPr kumimoji="0" lang="zh-CN"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325438">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400" b="0" i="0" u="none" strike="noStrike" cap="none" normalizeH="0" baseline="0" smtClean="0">
                          <a:ln>
                            <a:noFill/>
                          </a:ln>
                          <a:solidFill>
                            <a:srgbClr val="003366"/>
                          </a:solidFill>
                          <a:effectLst/>
                          <a:latin typeface="Verdana" pitchFamily="34" charset="0"/>
                          <a:ea typeface="宋体" charset="-122"/>
                        </a:rPr>
                        <a:t>营业税金及附加</a:t>
                      </a:r>
                      <a:endParaRPr kumimoji="0" 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18.22</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21.95</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zh-CN" altLang="en-US" sz="1400" b="0" i="0" u="none" strike="noStrike" cap="none" normalizeH="0" baseline="0" smtClean="0">
                          <a:ln>
                            <a:noFill/>
                          </a:ln>
                          <a:solidFill>
                            <a:srgbClr val="003366"/>
                          </a:solidFill>
                          <a:effectLst/>
                          <a:latin typeface="Verdana" pitchFamily="34" charset="0"/>
                          <a:ea typeface="宋体" charset="-122"/>
                          <a:cs typeface="Times New Roman" pitchFamily="18" charset="0"/>
                        </a:rPr>
                        <a:t>2</a:t>
                      </a:r>
                      <a:r>
                        <a:rPr kumimoji="0" lang="en-US"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rPr>
                        <a:t>6.48</a:t>
                      </a:r>
                      <a:endParaRPr kumimoji="0" lang="zh-CN"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322263">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400" b="0" i="0" u="none" strike="noStrike" cap="none" normalizeH="0" baseline="0" smtClean="0">
                          <a:ln>
                            <a:noFill/>
                          </a:ln>
                          <a:solidFill>
                            <a:srgbClr val="003366"/>
                          </a:solidFill>
                          <a:effectLst/>
                          <a:latin typeface="Verdana" pitchFamily="34" charset="0"/>
                          <a:ea typeface="宋体" charset="-122"/>
                        </a:rPr>
                        <a:t>销售费用</a:t>
                      </a:r>
                      <a:endParaRPr kumimoji="0" 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126.52</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170.03</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zh-CN" altLang="en-US" sz="1400" b="0" i="0" u="none" strike="noStrike" cap="none" normalizeH="0" baseline="0" smtClean="0">
                          <a:ln>
                            <a:noFill/>
                          </a:ln>
                          <a:solidFill>
                            <a:srgbClr val="003366"/>
                          </a:solidFill>
                          <a:effectLst/>
                          <a:latin typeface="Verdana" pitchFamily="34" charset="0"/>
                          <a:ea typeface="宋体" charset="-122"/>
                          <a:cs typeface="Times New Roman" pitchFamily="18" charset="0"/>
                        </a:rPr>
                        <a:t>2</a:t>
                      </a:r>
                      <a:r>
                        <a:rPr kumimoji="0" lang="en-US"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rPr>
                        <a:t>18.85</a:t>
                      </a:r>
                      <a:endParaRPr kumimoji="0" lang="zh-CN"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288925">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400" b="0" i="0" u="none" strike="noStrike" cap="none" normalizeH="0" baseline="0" smtClean="0">
                          <a:ln>
                            <a:noFill/>
                          </a:ln>
                          <a:solidFill>
                            <a:srgbClr val="003366"/>
                          </a:solidFill>
                          <a:effectLst/>
                          <a:latin typeface="Verdana" pitchFamily="34" charset="0"/>
                          <a:ea typeface="宋体" charset="-122"/>
                        </a:rPr>
                        <a:t>财务费用</a:t>
                      </a:r>
                      <a:endParaRPr kumimoji="0" 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215.25</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232.74</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zh-CN" altLang="en-US" sz="1400" b="0" i="0" u="none" strike="noStrike" cap="none" normalizeH="0" baseline="0" smtClean="0">
                          <a:ln>
                            <a:noFill/>
                          </a:ln>
                          <a:solidFill>
                            <a:srgbClr val="003366"/>
                          </a:solidFill>
                          <a:effectLst/>
                          <a:latin typeface="Verdana" pitchFamily="34" charset="0"/>
                          <a:ea typeface="宋体" charset="-122"/>
                          <a:cs typeface="Times New Roman" pitchFamily="18" charset="0"/>
                        </a:rPr>
                        <a:t>3</a:t>
                      </a:r>
                      <a:r>
                        <a:rPr kumimoji="0" lang="en-US"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rPr>
                        <a:t>05.85</a:t>
                      </a:r>
                      <a:endParaRPr kumimoji="0" lang="zh-CN"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330200">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400" b="0" i="0" u="none" strike="noStrike" cap="none" normalizeH="0" baseline="0" smtClean="0">
                          <a:ln>
                            <a:noFill/>
                          </a:ln>
                          <a:solidFill>
                            <a:srgbClr val="003366"/>
                          </a:solidFill>
                          <a:effectLst/>
                          <a:latin typeface="Verdana" pitchFamily="34" charset="0"/>
                          <a:ea typeface="宋体" charset="-122"/>
                        </a:rPr>
                        <a:t>管理费用</a:t>
                      </a:r>
                      <a:endParaRPr kumimoji="0" 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257.53</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290.95</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zh-CN" altLang="en-US" sz="1400" b="0" i="0" u="none" strike="noStrike" cap="none" normalizeH="0" baseline="0" smtClean="0">
                          <a:ln>
                            <a:noFill/>
                          </a:ln>
                          <a:solidFill>
                            <a:srgbClr val="003366"/>
                          </a:solidFill>
                          <a:effectLst/>
                          <a:latin typeface="Verdana" pitchFamily="34" charset="0"/>
                          <a:ea typeface="宋体" charset="-122"/>
                          <a:cs typeface="Times New Roman" pitchFamily="18" charset="0"/>
                        </a:rPr>
                        <a:t>3</a:t>
                      </a:r>
                      <a:r>
                        <a:rPr kumimoji="0" lang="en-US"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rPr>
                        <a:t>20.50</a:t>
                      </a:r>
                      <a:endParaRPr kumimoji="0" lang="zh-CN"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319088">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400" b="0" i="0" u="none" strike="noStrike" cap="none" normalizeH="0" baseline="0" smtClean="0">
                          <a:ln>
                            <a:noFill/>
                          </a:ln>
                          <a:solidFill>
                            <a:srgbClr val="003366"/>
                          </a:solidFill>
                          <a:effectLst/>
                          <a:latin typeface="Verdana" pitchFamily="34" charset="0"/>
                          <a:ea typeface="宋体" charset="-122"/>
                        </a:rPr>
                        <a:t>资产减值损失</a:t>
                      </a:r>
                      <a:endParaRPr kumimoji="0" 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18.94</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20.66</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zh-CN" altLang="en-US" sz="1400" b="0" i="0" u="none" strike="noStrike" cap="none" normalizeH="0" baseline="0" smtClean="0">
                          <a:ln>
                            <a:noFill/>
                          </a:ln>
                          <a:solidFill>
                            <a:srgbClr val="003366"/>
                          </a:solidFill>
                          <a:effectLst/>
                          <a:latin typeface="Verdana" pitchFamily="34" charset="0"/>
                          <a:ea typeface="宋体" charset="-122"/>
                          <a:cs typeface="Times New Roman" pitchFamily="18" charset="0"/>
                        </a:rPr>
                        <a:t>2</a:t>
                      </a:r>
                      <a:r>
                        <a:rPr kumimoji="0" lang="en-US"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rPr>
                        <a:t>4.49</a:t>
                      </a:r>
                      <a:endParaRPr kumimoji="0" lang="zh-CN"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319088">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400" b="0" i="0" u="none" strike="noStrike" cap="none" normalizeH="0" baseline="0" smtClean="0">
                          <a:ln>
                            <a:noFill/>
                          </a:ln>
                          <a:solidFill>
                            <a:srgbClr val="003366"/>
                          </a:solidFill>
                          <a:effectLst/>
                          <a:latin typeface="Verdana" pitchFamily="34" charset="0"/>
                          <a:ea typeface="宋体" charset="-122"/>
                        </a:rPr>
                        <a:t>营业外收入</a:t>
                      </a:r>
                      <a:endParaRPr kumimoji="0" 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0</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0</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0</a:t>
                      </a:r>
                      <a:endParaRPr kumimoji="0" lang="zh-CN"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319088">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400" b="0" i="0" u="none" strike="noStrike" cap="none" normalizeH="0" baseline="0" smtClean="0">
                          <a:ln>
                            <a:noFill/>
                          </a:ln>
                          <a:solidFill>
                            <a:srgbClr val="003366"/>
                          </a:solidFill>
                          <a:effectLst/>
                          <a:latin typeface="Verdana" pitchFamily="34" charset="0"/>
                          <a:ea typeface="宋体" charset="-122"/>
                        </a:rPr>
                        <a:t>营业外支出</a:t>
                      </a:r>
                      <a:endParaRPr kumimoji="0" 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0</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0</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0</a:t>
                      </a:r>
                      <a:endParaRPr kumimoji="0" lang="zh-CN"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319088">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400" b="0" i="0" u="none" strike="noStrike" cap="none" normalizeH="0" baseline="0" smtClean="0">
                          <a:ln>
                            <a:noFill/>
                          </a:ln>
                          <a:solidFill>
                            <a:srgbClr val="003366"/>
                          </a:solidFill>
                          <a:effectLst/>
                          <a:latin typeface="Verdana" pitchFamily="34" charset="0"/>
                          <a:ea typeface="宋体" charset="-122"/>
                        </a:rPr>
                        <a:t>利润总额</a:t>
                      </a:r>
                      <a:endParaRPr kumimoji="0" 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930.89</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1233.6</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rPr>
                        <a:t>1673.48</a:t>
                      </a:r>
                      <a:endParaRPr kumimoji="0" lang="zh-CN"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319088">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400" b="0" i="0" u="none" strike="noStrike" cap="none" normalizeH="0" baseline="0" smtClean="0">
                          <a:ln>
                            <a:noFill/>
                          </a:ln>
                          <a:solidFill>
                            <a:srgbClr val="003366"/>
                          </a:solidFill>
                          <a:effectLst/>
                          <a:latin typeface="Verdana" pitchFamily="34" charset="0"/>
                          <a:ea typeface="宋体" charset="-122"/>
                        </a:rPr>
                        <a:t>所得税</a:t>
                      </a:r>
                      <a:endParaRPr kumimoji="0" 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232.72</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308.4</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rPr>
                        <a:t>418.37</a:t>
                      </a:r>
                      <a:endParaRPr kumimoji="0" lang="zh-CN"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319088">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400" b="0" i="0" u="none" strike="noStrike" cap="none" normalizeH="0" baseline="0" smtClean="0">
                          <a:ln>
                            <a:noFill/>
                          </a:ln>
                          <a:solidFill>
                            <a:srgbClr val="003366"/>
                          </a:solidFill>
                          <a:effectLst/>
                          <a:latin typeface="Verdana" pitchFamily="34" charset="0"/>
                          <a:ea typeface="宋体" charset="-122"/>
                        </a:rPr>
                        <a:t>净利润</a:t>
                      </a:r>
                      <a:endParaRPr kumimoji="0" 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698.17</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925.2</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rPr>
                        <a:t>1255.11</a:t>
                      </a:r>
                      <a:endParaRPr kumimoji="0" lang="zh-CN"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r h="319088">
                <a:tc>
                  <a:txBody>
                    <a:bodyPr/>
                    <a:lstStyle/>
                    <a:p>
                      <a:pPr marL="0" marR="0" lvl="0" indent="0" algn="l" defTabSz="914400" rtl="0" eaLnBrk="1" fontAlgn="base" latinLnBrk="0" hangingPunct="1">
                        <a:lnSpc>
                          <a:spcPts val="2500"/>
                        </a:lnSpc>
                        <a:spcBef>
                          <a:spcPts val="600"/>
                        </a:spcBef>
                        <a:spcAft>
                          <a:spcPts val="600"/>
                        </a:spcAft>
                        <a:buClrTx/>
                        <a:buSzTx/>
                        <a:buFontTx/>
                        <a:buNone/>
                        <a:tabLst/>
                      </a:pPr>
                      <a:r>
                        <a:rPr kumimoji="0" lang="zh-CN" sz="1400" b="0" i="0" u="none" strike="noStrike" cap="none" normalizeH="0" baseline="0" smtClean="0">
                          <a:ln>
                            <a:noFill/>
                          </a:ln>
                          <a:solidFill>
                            <a:srgbClr val="003366"/>
                          </a:solidFill>
                          <a:effectLst/>
                          <a:latin typeface="Verdana" pitchFamily="34" charset="0"/>
                          <a:ea typeface="宋体" charset="-122"/>
                        </a:rPr>
                        <a:t>毛利率（</a:t>
                      </a:r>
                      <a:r>
                        <a:rPr kumimoji="0" lang="en-US" altLang="zh-CN" sz="1400" b="0" i="0" u="none" strike="noStrike" cap="none" normalizeH="0" baseline="0" smtClean="0">
                          <a:ln>
                            <a:noFill/>
                          </a:ln>
                          <a:solidFill>
                            <a:srgbClr val="003366"/>
                          </a:solidFill>
                          <a:effectLst/>
                          <a:latin typeface="Verdana" pitchFamily="34" charset="0"/>
                          <a:ea typeface="宋体" charset="-122"/>
                        </a:rPr>
                        <a:t>%</a:t>
                      </a:r>
                      <a:r>
                        <a:rPr kumimoji="0" lang="zh-CN" sz="1400" b="0" i="0" u="none" strike="noStrike" cap="none" normalizeH="0" baseline="0" smtClean="0">
                          <a:ln>
                            <a:noFill/>
                          </a:ln>
                          <a:solidFill>
                            <a:srgbClr val="003366"/>
                          </a:solidFill>
                          <a:effectLst/>
                          <a:latin typeface="Verdana" pitchFamily="34" charset="0"/>
                          <a:ea typeface="宋体" charset="-122"/>
                        </a:rPr>
                        <a:t>）</a:t>
                      </a:r>
                      <a:endParaRPr kumimoji="0" 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20.11</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en-US" altLang="zh-CN" sz="1400" b="0" i="0" u="none" strike="noStrike" cap="none" normalizeH="0" baseline="0" smtClean="0">
                          <a:ln>
                            <a:noFill/>
                          </a:ln>
                          <a:solidFill>
                            <a:srgbClr val="003366"/>
                          </a:solidFill>
                          <a:effectLst/>
                          <a:latin typeface="Verdana" pitchFamily="34" charset="0"/>
                          <a:ea typeface="宋体" charset="-122"/>
                        </a:rPr>
                        <a:t>20.21</a:t>
                      </a:r>
                      <a:endParaRPr kumimoji="0" lang="zh-CN" altLang="zh-CN" sz="1400" b="0" i="0" u="none" strike="noStrike" cap="none" normalizeH="0" baseline="0" smtClean="0">
                        <a:ln>
                          <a:noFill/>
                        </a:ln>
                        <a:solidFill>
                          <a:srgbClr val="003366"/>
                        </a:solidFill>
                        <a:effectLst/>
                        <a:latin typeface="Calibri"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c>
                  <a:txBody>
                    <a:bodyPr/>
                    <a:lstStyle/>
                    <a:p>
                      <a:pPr marL="0" marR="0" lvl="0" indent="0" algn="r" defTabSz="914400" rtl="0" eaLnBrk="1" fontAlgn="base" latinLnBrk="0" hangingPunct="1">
                        <a:lnSpc>
                          <a:spcPts val="2500"/>
                        </a:lnSpc>
                        <a:spcBef>
                          <a:spcPts val="600"/>
                        </a:spcBef>
                        <a:spcAft>
                          <a:spcPts val="600"/>
                        </a:spcAft>
                        <a:buClrTx/>
                        <a:buSzTx/>
                        <a:buFontTx/>
                        <a:buNone/>
                        <a:tabLst/>
                      </a:pPr>
                      <a:r>
                        <a:rPr kumimoji="0" lang="zh-CN" altLang="en-US" sz="1400" b="0" i="0" u="none" strike="noStrike" cap="none" normalizeH="0" baseline="0" smtClean="0">
                          <a:ln>
                            <a:noFill/>
                          </a:ln>
                          <a:solidFill>
                            <a:srgbClr val="003366"/>
                          </a:solidFill>
                          <a:effectLst/>
                          <a:latin typeface="Verdana" pitchFamily="34" charset="0"/>
                          <a:ea typeface="宋体" charset="-122"/>
                          <a:cs typeface="Times New Roman" pitchFamily="18" charset="0"/>
                        </a:rPr>
                        <a:t>2</a:t>
                      </a:r>
                      <a:r>
                        <a:rPr kumimoji="0" lang="en-US"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rPr>
                        <a:t>0.28</a:t>
                      </a:r>
                      <a:endParaRPr kumimoji="0" lang="zh-CN" altLang="zh-CN" sz="1400" b="0" i="0" u="none" strike="noStrike" cap="none" normalizeH="0" baseline="0" smtClean="0">
                        <a:ln>
                          <a:noFill/>
                        </a:ln>
                        <a:solidFill>
                          <a:srgbClr val="003366"/>
                        </a:solidFill>
                        <a:effectLst/>
                        <a:latin typeface="Verdana" pitchFamily="34" charset="0"/>
                        <a:ea typeface="宋体" charset="-122"/>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5"/>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34910"/>
                                        </p:tgtEl>
                                        <p:attrNameLst>
                                          <p:attrName>style.visibility</p:attrName>
                                        </p:attrNameLst>
                                      </p:cBhvr>
                                      <p:to>
                                        <p:strVal val="visible"/>
                                      </p:to>
                                    </p:set>
                                    <p:anim calcmode="lin" valueType="num">
                                      <p:cBhvr>
                                        <p:cTn id="16" dur="500" fill="hold"/>
                                        <p:tgtEl>
                                          <p:spTgt spid="34910"/>
                                        </p:tgtEl>
                                        <p:attrNameLst>
                                          <p:attrName>ppt_w</p:attrName>
                                        </p:attrNameLst>
                                      </p:cBhvr>
                                      <p:tavLst>
                                        <p:tav tm="0">
                                          <p:val>
                                            <p:fltVal val="0"/>
                                          </p:val>
                                        </p:tav>
                                        <p:tav tm="100000">
                                          <p:val>
                                            <p:strVal val="#ppt_w"/>
                                          </p:val>
                                        </p:tav>
                                      </p:tavLst>
                                    </p:anim>
                                    <p:anim calcmode="lin" valueType="num">
                                      <p:cBhvr>
                                        <p:cTn id="17" dur="500" fill="hold"/>
                                        <p:tgtEl>
                                          <p:spTgt spid="34910"/>
                                        </p:tgtEl>
                                        <p:attrNameLst>
                                          <p:attrName>ppt_h</p:attrName>
                                        </p:attrNameLst>
                                      </p:cBhvr>
                                      <p:tavLst>
                                        <p:tav tm="0">
                                          <p:val>
                                            <p:fltVal val="0"/>
                                          </p:val>
                                        </p:tav>
                                        <p:tav tm="100000">
                                          <p:val>
                                            <p:strVal val="#ppt_h"/>
                                          </p:val>
                                        </p:tav>
                                      </p:tavLst>
                                    </p:anim>
                                    <p:animEffect transition="in" filter="fade">
                                      <p:cBhvr>
                                        <p:cTn id="18" dur="500"/>
                                        <p:tgtEl>
                                          <p:spTgt spid="34910"/>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3"/>
          <p:cNvGrpSpPr>
            <a:grpSpLocks/>
          </p:cNvGrpSpPr>
          <p:nvPr/>
        </p:nvGrpSpPr>
        <p:grpSpPr bwMode="auto">
          <a:xfrm>
            <a:off x="425450" y="1268413"/>
            <a:ext cx="8137525" cy="2022475"/>
            <a:chOff x="912" y="1008"/>
            <a:chExt cx="3984" cy="912"/>
          </a:xfrm>
        </p:grpSpPr>
        <p:sp>
          <p:nvSpPr>
            <p:cNvPr id="92164"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a:latin typeface="Arial" pitchFamily="34" charset="0"/>
                <a:ea typeface="宋体" pitchFamily="2" charset="-122"/>
              </a:endParaRPr>
            </a:p>
          </p:txBody>
        </p:sp>
        <p:grpSp>
          <p:nvGrpSpPr>
            <p:cNvPr id="35863" name="Group 5"/>
            <p:cNvGrpSpPr>
              <a:grpSpLocks/>
            </p:cNvGrpSpPr>
            <p:nvPr/>
          </p:nvGrpSpPr>
          <p:grpSpPr bwMode="auto">
            <a:xfrm>
              <a:off x="999" y="1093"/>
              <a:ext cx="767" cy="745"/>
              <a:chOff x="999" y="1093"/>
              <a:chExt cx="767" cy="745"/>
            </a:xfrm>
          </p:grpSpPr>
          <p:sp>
            <p:nvSpPr>
              <p:cNvPr id="92166" name="AutoShape 6"/>
              <p:cNvSpPr>
                <a:spLocks noChangeArrowheads="1"/>
              </p:cNvSpPr>
              <p:nvPr/>
            </p:nvSpPr>
            <p:spPr bwMode="gray">
              <a:xfrm>
                <a:off x="999" y="1093"/>
                <a:ext cx="767" cy="744"/>
              </a:xfrm>
              <a:prstGeom prst="roundRect">
                <a:avLst>
                  <a:gd name="adj" fmla="val 11921"/>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zh-CN" altLang="en-US">
                  <a:ea typeface="宋体" pitchFamily="2" charset="-122"/>
                </a:endParaRPr>
              </a:p>
            </p:txBody>
          </p:sp>
          <p:sp>
            <p:nvSpPr>
              <p:cNvPr id="92167" name="Freeform 7"/>
              <p:cNvSpPr>
                <a:spLocks/>
              </p:cNvSpPr>
              <p:nvPr/>
            </p:nvSpPr>
            <p:spPr bwMode="gray">
              <a:xfrm>
                <a:off x="1048" y="1140"/>
                <a:ext cx="383" cy="372"/>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zh-CN" altLang="en-US">
                  <a:latin typeface="Arial" pitchFamily="34" charset="0"/>
                  <a:ea typeface="宋体" pitchFamily="2" charset="-122"/>
                </a:endParaRPr>
              </a:p>
            </p:txBody>
          </p:sp>
        </p:grpSp>
      </p:grpSp>
      <p:grpSp>
        <p:nvGrpSpPr>
          <p:cNvPr id="35842" name="Group 10"/>
          <p:cNvGrpSpPr>
            <a:grpSpLocks/>
          </p:cNvGrpSpPr>
          <p:nvPr/>
        </p:nvGrpSpPr>
        <p:grpSpPr bwMode="auto">
          <a:xfrm>
            <a:off x="425450" y="3551238"/>
            <a:ext cx="8137525" cy="1301750"/>
            <a:chOff x="912" y="2016"/>
            <a:chExt cx="3984" cy="912"/>
          </a:xfrm>
        </p:grpSpPr>
        <p:sp>
          <p:nvSpPr>
            <p:cNvPr id="92171"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a:latin typeface="Arial" pitchFamily="34" charset="0"/>
                <a:ea typeface="宋体" pitchFamily="2" charset="-122"/>
              </a:endParaRPr>
            </a:p>
          </p:txBody>
        </p:sp>
        <p:grpSp>
          <p:nvGrpSpPr>
            <p:cNvPr id="35859" name="Group 12"/>
            <p:cNvGrpSpPr>
              <a:grpSpLocks/>
            </p:cNvGrpSpPr>
            <p:nvPr/>
          </p:nvGrpSpPr>
          <p:grpSpPr bwMode="auto">
            <a:xfrm>
              <a:off x="999" y="2101"/>
              <a:ext cx="767" cy="745"/>
              <a:chOff x="999" y="2101"/>
              <a:chExt cx="767" cy="745"/>
            </a:xfrm>
          </p:grpSpPr>
          <p:sp>
            <p:nvSpPr>
              <p:cNvPr id="92173" name="AutoShape 13"/>
              <p:cNvSpPr>
                <a:spLocks noChangeArrowheads="1"/>
              </p:cNvSpPr>
              <p:nvPr/>
            </p:nvSpPr>
            <p:spPr bwMode="gray">
              <a:xfrm>
                <a:off x="999" y="2101"/>
                <a:ext cx="767" cy="745"/>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a:defRPr/>
                </a:pPr>
                <a:endParaRPr lang="zh-CN" altLang="en-US">
                  <a:latin typeface="Arial" pitchFamily="34" charset="0"/>
                  <a:ea typeface="宋体" pitchFamily="2" charset="-122"/>
                </a:endParaRPr>
              </a:p>
            </p:txBody>
          </p:sp>
          <p:sp>
            <p:nvSpPr>
              <p:cNvPr id="92174" name="Freeform 14"/>
              <p:cNvSpPr>
                <a:spLocks/>
              </p:cNvSpPr>
              <p:nvPr/>
            </p:nvSpPr>
            <p:spPr bwMode="gray">
              <a:xfrm>
                <a:off x="1048" y="2145"/>
                <a:ext cx="383" cy="37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zh-CN" altLang="en-US">
                  <a:latin typeface="Arial" pitchFamily="34" charset="0"/>
                  <a:ea typeface="宋体" pitchFamily="2" charset="-122"/>
                </a:endParaRPr>
              </a:p>
            </p:txBody>
          </p:sp>
        </p:grpSp>
      </p:grpSp>
      <p:grpSp>
        <p:nvGrpSpPr>
          <p:cNvPr id="35843" name="Group 17"/>
          <p:cNvGrpSpPr>
            <a:grpSpLocks/>
          </p:cNvGrpSpPr>
          <p:nvPr/>
        </p:nvGrpSpPr>
        <p:grpSpPr bwMode="auto">
          <a:xfrm>
            <a:off x="425450" y="5070475"/>
            <a:ext cx="8137525" cy="1301750"/>
            <a:chOff x="912" y="3036"/>
            <a:chExt cx="3984" cy="912"/>
          </a:xfrm>
        </p:grpSpPr>
        <p:sp>
          <p:nvSpPr>
            <p:cNvPr id="92178"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a:latin typeface="Arial" pitchFamily="34" charset="0"/>
                <a:ea typeface="宋体" pitchFamily="2" charset="-122"/>
              </a:endParaRPr>
            </a:p>
          </p:txBody>
        </p:sp>
        <p:grpSp>
          <p:nvGrpSpPr>
            <p:cNvPr id="35855" name="Group 19"/>
            <p:cNvGrpSpPr>
              <a:grpSpLocks/>
            </p:cNvGrpSpPr>
            <p:nvPr/>
          </p:nvGrpSpPr>
          <p:grpSpPr bwMode="auto">
            <a:xfrm>
              <a:off x="999" y="3121"/>
              <a:ext cx="767" cy="745"/>
              <a:chOff x="999" y="3121"/>
              <a:chExt cx="767" cy="745"/>
            </a:xfrm>
          </p:grpSpPr>
          <p:sp>
            <p:nvSpPr>
              <p:cNvPr id="92180" name="AutoShape 20"/>
              <p:cNvSpPr>
                <a:spLocks noChangeArrowheads="1"/>
              </p:cNvSpPr>
              <p:nvPr/>
            </p:nvSpPr>
            <p:spPr bwMode="gray">
              <a:xfrm>
                <a:off x="999" y="3121"/>
                <a:ext cx="767" cy="745"/>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a:defRPr/>
                </a:pPr>
                <a:endParaRPr lang="zh-CN" altLang="en-US">
                  <a:latin typeface="Arial" pitchFamily="34" charset="0"/>
                  <a:ea typeface="宋体" pitchFamily="2" charset="-122"/>
                </a:endParaRPr>
              </a:p>
            </p:txBody>
          </p:sp>
          <p:sp>
            <p:nvSpPr>
              <p:cNvPr id="92181" name="Freeform 21"/>
              <p:cNvSpPr>
                <a:spLocks/>
              </p:cNvSpPr>
              <p:nvPr/>
            </p:nvSpPr>
            <p:spPr bwMode="gray">
              <a:xfrm>
                <a:off x="1048" y="3165"/>
                <a:ext cx="383" cy="37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a:defRPr/>
                </a:pPr>
                <a:endParaRPr lang="zh-CN" altLang="en-US">
                  <a:latin typeface="Arial" pitchFamily="34" charset="0"/>
                  <a:ea typeface="宋体" pitchFamily="2" charset="-122"/>
                </a:endParaRPr>
              </a:p>
            </p:txBody>
          </p:sp>
        </p:grpSp>
      </p:grpSp>
      <p:sp>
        <p:nvSpPr>
          <p:cNvPr id="4" name="矩形 3"/>
          <p:cNvSpPr>
            <a:spLocks noChangeArrowheads="1"/>
          </p:cNvSpPr>
          <p:nvPr/>
        </p:nvSpPr>
        <p:spPr bwMode="auto">
          <a:xfrm>
            <a:off x="2211388" y="5108575"/>
            <a:ext cx="6219825" cy="1054100"/>
          </a:xfrm>
          <a:prstGeom prst="rect">
            <a:avLst/>
          </a:prstGeom>
          <a:noFill/>
          <a:ln w="9525">
            <a:noFill/>
            <a:miter lim="800000"/>
            <a:headEnd/>
            <a:tailEnd/>
          </a:ln>
        </p:spPr>
        <p:txBody>
          <a:bodyPr>
            <a:spAutoFit/>
          </a:bodyPr>
          <a:lstStyle/>
          <a:p>
            <a:pPr>
              <a:lnSpc>
                <a:spcPts val="2500"/>
              </a:lnSpc>
            </a:pPr>
            <a:r>
              <a:rPr lang="en-US" altLang="zh-CN" sz="1400">
                <a:latin typeface="宋体" charset="-122"/>
              </a:rPr>
              <a:t>    </a:t>
            </a:r>
            <a:r>
              <a:rPr lang="zh-CN" altLang="zh-CN" sz="1400">
                <a:latin typeface="宋体" charset="-122"/>
              </a:rPr>
              <a:t>公司为满足客户需要，扩大产能，</a:t>
            </a:r>
            <a:r>
              <a:rPr lang="en-US" altLang="zh-CN" sz="1400">
                <a:latin typeface="宋体" charset="-122"/>
              </a:rPr>
              <a:t>2015</a:t>
            </a:r>
            <a:r>
              <a:rPr lang="zh-CN" altLang="zh-CN" sz="1400">
                <a:latin typeface="宋体" charset="-122"/>
              </a:rPr>
              <a:t>年</a:t>
            </a:r>
            <a:r>
              <a:rPr lang="zh-CN" altLang="en-US" sz="1400">
                <a:latin typeface="宋体" charset="-122"/>
              </a:rPr>
              <a:t>已</a:t>
            </a:r>
            <a:r>
              <a:rPr lang="zh-CN" altLang="zh-CN" sz="1400">
                <a:latin typeface="宋体" charset="-122"/>
              </a:rPr>
              <a:t>购进</a:t>
            </a:r>
            <a:r>
              <a:rPr lang="en-US" altLang="zh-CN" sz="1400">
                <a:latin typeface="宋体" charset="-122"/>
              </a:rPr>
              <a:t>600</a:t>
            </a:r>
            <a:r>
              <a:rPr lang="zh-CN" altLang="zh-CN" sz="1400">
                <a:latin typeface="宋体" charset="-122"/>
              </a:rPr>
              <a:t>余万元的先进的圆织机</a:t>
            </a:r>
            <a:r>
              <a:rPr lang="en-US" altLang="zh-CN" sz="1400">
                <a:latin typeface="宋体" charset="-122"/>
              </a:rPr>
              <a:t>32</a:t>
            </a:r>
            <a:r>
              <a:rPr lang="zh-CN" altLang="zh-CN" sz="1400">
                <a:latin typeface="宋体" charset="-122"/>
              </a:rPr>
              <a:t>台及相关配套设备，目前已</a:t>
            </a:r>
            <a:r>
              <a:rPr lang="zh-CN" altLang="en-US" sz="1400">
                <a:latin typeface="宋体" charset="-122"/>
              </a:rPr>
              <a:t>经全部安装调试</a:t>
            </a:r>
            <a:r>
              <a:rPr lang="zh-CN" altLang="zh-CN" sz="1400">
                <a:latin typeface="宋体" charset="-122"/>
              </a:rPr>
              <a:t>到位</a:t>
            </a:r>
            <a:r>
              <a:rPr lang="zh-CN" altLang="en-US" sz="1400">
                <a:latin typeface="宋体" charset="-122"/>
              </a:rPr>
              <a:t>进入运行阶段</a:t>
            </a:r>
            <a:r>
              <a:rPr lang="zh-CN" altLang="zh-CN" sz="1400">
                <a:latin typeface="宋体" charset="-122"/>
              </a:rPr>
              <a:t>。公司计划在未来的三年内以每年</a:t>
            </a:r>
            <a:r>
              <a:rPr lang="en-US" altLang="zh-CN" sz="1400">
                <a:latin typeface="宋体" charset="-122"/>
              </a:rPr>
              <a:t>50%</a:t>
            </a:r>
            <a:r>
              <a:rPr lang="zh-CN" altLang="zh-CN" sz="1400">
                <a:latin typeface="宋体" charset="-122"/>
              </a:rPr>
              <a:t>左右的增幅扩大产能，增加销售额。</a:t>
            </a:r>
            <a:endParaRPr lang="zh-CN" altLang="en-US" sz="1400">
              <a:latin typeface="宋体" charset="-122"/>
            </a:endParaRPr>
          </a:p>
        </p:txBody>
      </p:sp>
      <p:sp>
        <p:nvSpPr>
          <p:cNvPr id="5" name="矩形 4"/>
          <p:cNvSpPr>
            <a:spLocks noChangeArrowheads="1"/>
          </p:cNvSpPr>
          <p:nvPr/>
        </p:nvSpPr>
        <p:spPr bwMode="auto">
          <a:xfrm>
            <a:off x="2211388" y="3898900"/>
            <a:ext cx="6219825" cy="306388"/>
          </a:xfrm>
          <a:prstGeom prst="rect">
            <a:avLst/>
          </a:prstGeom>
          <a:noFill/>
          <a:ln w="9525">
            <a:noFill/>
            <a:miter lim="800000"/>
            <a:headEnd/>
            <a:tailEnd/>
          </a:ln>
        </p:spPr>
        <p:txBody>
          <a:bodyPr>
            <a:spAutoFit/>
          </a:bodyPr>
          <a:lstStyle/>
          <a:p>
            <a:r>
              <a:rPr lang="zh-CN" altLang="zh-CN" sz="1400">
                <a:latin typeface="宋体" charset="-122"/>
              </a:rPr>
              <a:t>继续加强内部成本控制制度，进一步降低运营成本。</a:t>
            </a:r>
            <a:endParaRPr lang="zh-CN" altLang="en-US" sz="1400">
              <a:latin typeface="宋体" charset="-122"/>
            </a:endParaRPr>
          </a:p>
        </p:txBody>
      </p:sp>
      <p:sp>
        <p:nvSpPr>
          <p:cNvPr id="6" name="矩形 5"/>
          <p:cNvSpPr>
            <a:spLocks noChangeArrowheads="1"/>
          </p:cNvSpPr>
          <p:nvPr/>
        </p:nvSpPr>
        <p:spPr bwMode="auto">
          <a:xfrm>
            <a:off x="2211388" y="1268413"/>
            <a:ext cx="6219825" cy="2016125"/>
          </a:xfrm>
          <a:prstGeom prst="rect">
            <a:avLst/>
          </a:prstGeom>
          <a:noFill/>
          <a:ln w="9525">
            <a:noFill/>
            <a:miter lim="800000"/>
            <a:headEnd/>
            <a:tailEnd/>
          </a:ln>
        </p:spPr>
        <p:txBody>
          <a:bodyPr>
            <a:spAutoFit/>
          </a:bodyPr>
          <a:lstStyle/>
          <a:p>
            <a:pPr>
              <a:lnSpc>
                <a:spcPts val="2500"/>
              </a:lnSpc>
            </a:pPr>
            <a:r>
              <a:rPr lang="en-US" altLang="zh-CN" sz="1400"/>
              <a:t>        </a:t>
            </a:r>
            <a:r>
              <a:rPr lang="zh-CN" altLang="zh-CN" sz="1400"/>
              <a:t>根据目前国际原油市场调查情况看，原油价格</a:t>
            </a:r>
            <a:r>
              <a:rPr lang="en-US" altLang="zh-CN" sz="1400"/>
              <a:t>2015</a:t>
            </a:r>
            <a:r>
              <a:rPr lang="zh-CN" altLang="zh-CN" sz="1400"/>
              <a:t>年下半年及</a:t>
            </a:r>
            <a:r>
              <a:rPr lang="en-US" altLang="zh-CN" sz="1400"/>
              <a:t>2016</a:t>
            </a:r>
            <a:r>
              <a:rPr lang="zh-CN" altLang="zh-CN" sz="1400"/>
              <a:t>年上半年都没有大幅上涨的趋势，</a:t>
            </a:r>
            <a:r>
              <a:rPr lang="en-US" altLang="zh-CN" sz="1400"/>
              <a:t>2015</a:t>
            </a:r>
            <a:r>
              <a:rPr lang="zh-CN" altLang="zh-CN" sz="1400"/>
              <a:t>年公司的主要原材料（</a:t>
            </a:r>
            <a:r>
              <a:rPr lang="en-US" altLang="zh-CN" sz="1400"/>
              <a:t>2015</a:t>
            </a:r>
            <a:r>
              <a:rPr lang="zh-CN" altLang="zh-CN" sz="1400"/>
              <a:t>年</a:t>
            </a:r>
            <a:r>
              <a:rPr lang="en-US" altLang="zh-CN" sz="1400"/>
              <a:t>1-6</a:t>
            </a:r>
            <a:r>
              <a:rPr lang="zh-CN" altLang="zh-CN" sz="1400"/>
              <a:t>月聚丙烯平均采购单价为</a:t>
            </a:r>
            <a:r>
              <a:rPr lang="en-US" altLang="zh-CN" sz="1400"/>
              <a:t>7516.51</a:t>
            </a:r>
            <a:r>
              <a:rPr lang="zh-CN" altLang="zh-CN" sz="1400"/>
              <a:t>元</a:t>
            </a:r>
            <a:r>
              <a:rPr lang="en-US" altLang="zh-CN" sz="1400"/>
              <a:t>/</a:t>
            </a:r>
            <a:r>
              <a:rPr lang="zh-CN" altLang="zh-CN" sz="1400"/>
              <a:t>吨、聚乙烯平均采购单价为</a:t>
            </a:r>
            <a:r>
              <a:rPr lang="en-US" altLang="zh-CN" sz="1400"/>
              <a:t>8683.60</a:t>
            </a:r>
            <a:r>
              <a:rPr lang="zh-CN" altLang="zh-CN" sz="1400"/>
              <a:t>元</a:t>
            </a:r>
            <a:r>
              <a:rPr lang="en-US" altLang="zh-CN" sz="1400"/>
              <a:t>/</a:t>
            </a:r>
            <a:r>
              <a:rPr lang="zh-CN" altLang="zh-CN" sz="1400"/>
              <a:t>吨）采购价格较上年每吨分别下降了</a:t>
            </a:r>
            <a:r>
              <a:rPr lang="en-US" altLang="zh-CN" sz="1400"/>
              <a:t>2000</a:t>
            </a:r>
            <a:r>
              <a:rPr lang="zh-CN" altLang="zh-CN" sz="1400"/>
              <a:t>元与</a:t>
            </a:r>
            <a:r>
              <a:rPr lang="en-US" altLang="zh-CN" sz="1400"/>
              <a:t>1000</a:t>
            </a:r>
            <a:r>
              <a:rPr lang="zh-CN" altLang="zh-CN" sz="1400"/>
              <a:t>元左右，生产成本下降幅度较大，毛利率上升较多。考虑未来油价会有所小幅上涨，</a:t>
            </a:r>
            <a:r>
              <a:rPr lang="en-US" altLang="zh-CN" sz="1400"/>
              <a:t>2016</a:t>
            </a:r>
            <a:r>
              <a:rPr lang="zh-CN" altLang="zh-CN" sz="1400"/>
              <a:t>年与</a:t>
            </a:r>
            <a:r>
              <a:rPr lang="en-US" altLang="zh-CN" sz="1400"/>
              <a:t>2017</a:t>
            </a:r>
            <a:r>
              <a:rPr lang="zh-CN" altLang="zh-CN" sz="1400"/>
              <a:t>年生产成本略有上浮。</a:t>
            </a:r>
          </a:p>
        </p:txBody>
      </p:sp>
      <p:grpSp>
        <p:nvGrpSpPr>
          <p:cNvPr id="32" name="Group 61"/>
          <p:cNvGrpSpPr>
            <a:grpSpLocks/>
          </p:cNvGrpSpPr>
          <p:nvPr/>
        </p:nvGrpSpPr>
        <p:grpSpPr bwMode="auto">
          <a:xfrm>
            <a:off x="11113" y="404813"/>
            <a:ext cx="2498725" cy="685800"/>
            <a:chOff x="1296" y="1824"/>
            <a:chExt cx="2976" cy="432"/>
          </a:xfrm>
        </p:grpSpPr>
        <p:sp>
          <p:nvSpPr>
            <p:cNvPr id="33" name="AutoShape 62"/>
            <p:cNvSpPr>
              <a:spLocks noChangeArrowheads="1"/>
            </p:cNvSpPr>
            <p:nvPr/>
          </p:nvSpPr>
          <p:spPr bwMode="gray">
            <a:xfrm>
              <a:off x="1536" y="1899"/>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algn="ctr">
              <a:solidFill>
                <a:schemeClr val="bg1"/>
              </a:solidFill>
              <a:round/>
              <a:headEnd/>
              <a:tailEnd/>
            </a:ln>
            <a:effectLst/>
          </p:spPr>
          <p:txBody>
            <a:bodyPr wrap="none" anchor="ctr"/>
            <a:lstStyle/>
            <a:p>
              <a:pPr>
                <a:defRPr/>
              </a:pPr>
              <a:endParaRPr lang="zh-CN" altLang="en-US">
                <a:latin typeface="Arial" pitchFamily="34" charset="0"/>
                <a:ea typeface="宋体" pitchFamily="2" charset="-122"/>
              </a:endParaRPr>
            </a:p>
          </p:txBody>
        </p:sp>
        <p:sp>
          <p:nvSpPr>
            <p:cNvPr id="35851" name="AutoShape 63"/>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p:spPr>
          <p:txBody>
            <a:bodyPr wrap="none" anchor="ctr"/>
            <a:lstStyle/>
            <a:p>
              <a:endParaRPr lang="zh-CN" altLang="en-US"/>
            </a:p>
          </p:txBody>
        </p:sp>
        <p:sp>
          <p:nvSpPr>
            <p:cNvPr id="35852" name="Text Box 64"/>
            <p:cNvSpPr txBox="1">
              <a:spLocks noChangeArrowheads="1"/>
            </p:cNvSpPr>
            <p:nvPr/>
          </p:nvSpPr>
          <p:spPr bwMode="gray">
            <a:xfrm>
              <a:off x="1680" y="1934"/>
              <a:ext cx="2160" cy="233"/>
            </a:xfrm>
            <a:prstGeom prst="rect">
              <a:avLst/>
            </a:prstGeom>
            <a:noFill/>
            <a:ln w="9525">
              <a:noFill/>
              <a:miter lim="800000"/>
              <a:headEnd/>
              <a:tailEnd/>
            </a:ln>
          </p:spPr>
          <p:txBody>
            <a:bodyPr>
              <a:spAutoFit/>
            </a:bodyPr>
            <a:lstStyle/>
            <a:p>
              <a:pPr algn="ctr" eaLnBrk="0" hangingPunct="0"/>
              <a:r>
                <a:rPr lang="zh-CN" altLang="en-US">
                  <a:solidFill>
                    <a:srgbClr val="262626"/>
                  </a:solidFill>
                  <a:latin typeface="微软雅黑"/>
                  <a:ea typeface="微软雅黑"/>
                  <a:cs typeface="微软雅黑"/>
                  <a:sym typeface="微软雅黑"/>
                </a:rPr>
                <a:t>财务分析</a:t>
              </a:r>
              <a:endParaRPr lang="zh-CN" altLang="en-US"/>
            </a:p>
          </p:txBody>
        </p:sp>
        <p:sp>
          <p:nvSpPr>
            <p:cNvPr id="35853" name="Text Box 65"/>
            <p:cNvSpPr txBox="1">
              <a:spLocks noChangeArrowheads="1"/>
            </p:cNvSpPr>
            <p:nvPr/>
          </p:nvSpPr>
          <p:spPr bwMode="gray">
            <a:xfrm>
              <a:off x="1393" y="1886"/>
              <a:ext cx="223" cy="288"/>
            </a:xfrm>
            <a:prstGeom prst="rect">
              <a:avLst/>
            </a:prstGeom>
            <a:noFill/>
            <a:ln w="9525">
              <a:noFill/>
              <a:miter lim="800000"/>
              <a:headEnd/>
              <a:tailEnd/>
            </a:ln>
          </p:spPr>
          <p:txBody>
            <a:bodyPr wrap="none">
              <a:spAutoFit/>
            </a:bodyPr>
            <a:lstStyle/>
            <a:p>
              <a:pPr algn="ctr" eaLnBrk="0" hangingPunct="0"/>
              <a:r>
                <a:rPr lang="en-US" altLang="zh-CN" sz="2400">
                  <a:solidFill>
                    <a:schemeClr val="bg1"/>
                  </a:solidFill>
                </a:rPr>
                <a:t>4</a:t>
              </a:r>
            </a:p>
          </p:txBody>
        </p:sp>
      </p:grpSp>
      <p:sp>
        <p:nvSpPr>
          <p:cNvPr id="37" name="矩形 36"/>
          <p:cNvSpPr>
            <a:spLocks noChangeArrowheads="1"/>
          </p:cNvSpPr>
          <p:nvPr/>
        </p:nvSpPr>
        <p:spPr bwMode="auto">
          <a:xfrm>
            <a:off x="4356100" y="747713"/>
            <a:ext cx="2741613" cy="369887"/>
          </a:xfrm>
          <a:prstGeom prst="rect">
            <a:avLst/>
          </a:prstGeom>
          <a:noFill/>
          <a:ln w="9525">
            <a:noFill/>
            <a:miter lim="800000"/>
            <a:headEnd/>
            <a:tailEnd/>
          </a:ln>
        </p:spPr>
        <p:txBody>
          <a:bodyPr wrap="none">
            <a:spAutoFit/>
          </a:bodyPr>
          <a:lstStyle/>
          <a:p>
            <a:r>
              <a:rPr lang="zh-CN" altLang="zh-CN" b="1"/>
              <a:t>未来三年财务预测及分析</a:t>
            </a:r>
            <a:endParaRPr lang="zh-CN" altLang="en-US"/>
          </a:p>
        </p:txBody>
      </p:sp>
      <p:pic>
        <p:nvPicPr>
          <p:cNvPr id="35849" name="Picture 2"/>
          <p:cNvPicPr>
            <a:picLocks noChangeAspect="1" noChangeArrowheads="1"/>
          </p:cNvPicPr>
          <p:nvPr/>
        </p:nvPicPr>
        <p:blipFill>
          <a:blip r:embed="rId2"/>
          <a:srcRect/>
          <a:stretch>
            <a:fillRect/>
          </a:stretch>
        </p:blipFill>
        <p:spPr bwMode="auto">
          <a:xfrm>
            <a:off x="7740650" y="496888"/>
            <a:ext cx="1152525" cy="484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1+#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1+#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57200" y="533400"/>
            <a:ext cx="1203325" cy="563563"/>
          </a:xfrm>
        </p:spPr>
        <p:txBody>
          <a:bodyPr/>
          <a:lstStyle/>
          <a:p>
            <a:pPr eaLnBrk="1" hangingPunct="1"/>
            <a:r>
              <a:rPr lang="zh-CN" altLang="en-US" smtClean="0">
                <a:ea typeface="宋体" charset="-122"/>
              </a:rPr>
              <a:t>目录</a:t>
            </a:r>
            <a:endParaRPr lang="en-US" altLang="zh-CN" smtClean="0">
              <a:solidFill>
                <a:schemeClr val="accent1"/>
              </a:solidFill>
              <a:ea typeface="宋体" charset="-122"/>
            </a:endParaRPr>
          </a:p>
        </p:txBody>
      </p:sp>
      <p:sp>
        <p:nvSpPr>
          <p:cNvPr id="36866"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zh-CN"/>
          </a:p>
        </p:txBody>
      </p:sp>
      <p:pic>
        <p:nvPicPr>
          <p:cNvPr id="36867" name="Picture 2"/>
          <p:cNvPicPr>
            <a:picLocks noChangeAspect="1" noChangeArrowheads="1"/>
          </p:cNvPicPr>
          <p:nvPr/>
        </p:nvPicPr>
        <p:blipFill>
          <a:blip r:embed="rId2"/>
          <a:srcRect/>
          <a:stretch>
            <a:fillRect/>
          </a:stretch>
        </p:blipFill>
        <p:spPr bwMode="auto">
          <a:xfrm>
            <a:off x="7740650" y="496888"/>
            <a:ext cx="1152525" cy="484187"/>
          </a:xfrm>
          <a:prstGeom prst="rect">
            <a:avLst/>
          </a:prstGeom>
          <a:noFill/>
          <a:ln w="9525">
            <a:noFill/>
            <a:miter lim="800000"/>
            <a:headEnd/>
            <a:tailEnd/>
          </a:ln>
        </p:spPr>
      </p:pic>
      <p:grpSp>
        <p:nvGrpSpPr>
          <p:cNvPr id="9" name="组合 8"/>
          <p:cNvGrpSpPr>
            <a:grpSpLocks/>
          </p:cNvGrpSpPr>
          <p:nvPr/>
        </p:nvGrpSpPr>
        <p:grpSpPr bwMode="auto">
          <a:xfrm>
            <a:off x="2125663" y="1412875"/>
            <a:ext cx="4741862" cy="685800"/>
            <a:chOff x="2126341" y="1412861"/>
            <a:chExt cx="4741167" cy="685800"/>
          </a:xfrm>
        </p:grpSpPr>
        <p:sp>
          <p:nvSpPr>
            <p:cNvPr id="87087" name="AutoShape 47"/>
            <p:cNvSpPr>
              <a:spLocks noChangeArrowheads="1"/>
            </p:cNvSpPr>
            <p:nvPr/>
          </p:nvSpPr>
          <p:spPr bwMode="gray">
            <a:xfrm>
              <a:off x="2524745" y="1547799"/>
              <a:ext cx="4342763" cy="4572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投资亮点</a:t>
              </a:r>
            </a:p>
          </p:txBody>
        </p:sp>
        <p:sp>
          <p:nvSpPr>
            <p:cNvPr id="15381" name="AutoShape 48"/>
            <p:cNvSpPr>
              <a:spLocks noChangeArrowheads="1"/>
            </p:cNvSpPr>
            <p:nvPr/>
          </p:nvSpPr>
          <p:spPr bwMode="gray">
            <a:xfrm>
              <a:off x="2126341" y="1412861"/>
              <a:ext cx="685699" cy="685800"/>
            </a:xfrm>
            <a:prstGeom prst="diamond">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r>
                <a:rPr lang="en-US" altLang="zh-CN" dirty="0"/>
                <a:t>1</a:t>
              </a:r>
              <a:endParaRPr lang="zh-CN" altLang="en-US" dirty="0"/>
            </a:p>
          </p:txBody>
        </p:sp>
      </p:grpSp>
      <p:grpSp>
        <p:nvGrpSpPr>
          <p:cNvPr id="10" name="组合 9"/>
          <p:cNvGrpSpPr>
            <a:grpSpLocks/>
          </p:cNvGrpSpPr>
          <p:nvPr/>
        </p:nvGrpSpPr>
        <p:grpSpPr bwMode="auto">
          <a:xfrm>
            <a:off x="2101850" y="2252663"/>
            <a:ext cx="4741863" cy="685800"/>
            <a:chOff x="2102188" y="2252448"/>
            <a:chExt cx="4741167" cy="685800"/>
          </a:xfrm>
        </p:grpSpPr>
        <p:sp>
          <p:nvSpPr>
            <p:cNvPr id="36" name="AutoShape 47"/>
            <p:cNvSpPr>
              <a:spLocks noChangeArrowheads="1"/>
            </p:cNvSpPr>
            <p:nvPr/>
          </p:nvSpPr>
          <p:spPr bwMode="gray">
            <a:xfrm>
              <a:off x="2500593" y="2387385"/>
              <a:ext cx="4342762" cy="4572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公司概况</a:t>
              </a:r>
            </a:p>
          </p:txBody>
        </p:sp>
        <p:sp>
          <p:nvSpPr>
            <p:cNvPr id="37" name="AutoShape 48"/>
            <p:cNvSpPr>
              <a:spLocks noChangeArrowheads="1"/>
            </p:cNvSpPr>
            <p:nvPr/>
          </p:nvSpPr>
          <p:spPr bwMode="gray">
            <a:xfrm>
              <a:off x="2102188" y="2252448"/>
              <a:ext cx="685699" cy="685800"/>
            </a:xfrm>
            <a:prstGeom prst="diamond">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r>
                <a:rPr lang="en-US" altLang="zh-CN" dirty="0"/>
                <a:t>2</a:t>
              </a:r>
              <a:endParaRPr lang="zh-CN" altLang="en-US" dirty="0"/>
            </a:p>
          </p:txBody>
        </p:sp>
      </p:grpSp>
      <p:grpSp>
        <p:nvGrpSpPr>
          <p:cNvPr id="11" name="组合 10"/>
          <p:cNvGrpSpPr>
            <a:grpSpLocks/>
          </p:cNvGrpSpPr>
          <p:nvPr/>
        </p:nvGrpSpPr>
        <p:grpSpPr bwMode="auto">
          <a:xfrm>
            <a:off x="2101850" y="3097213"/>
            <a:ext cx="4741863" cy="685800"/>
            <a:chOff x="2102188" y="3097905"/>
            <a:chExt cx="4741167" cy="685800"/>
          </a:xfrm>
        </p:grpSpPr>
        <p:sp>
          <p:nvSpPr>
            <p:cNvPr id="39" name="AutoShape 47"/>
            <p:cNvSpPr>
              <a:spLocks noChangeArrowheads="1"/>
            </p:cNvSpPr>
            <p:nvPr/>
          </p:nvSpPr>
          <p:spPr bwMode="gray">
            <a:xfrm>
              <a:off x="2500593" y="3232842"/>
              <a:ext cx="4342762" cy="4572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所处行业</a:t>
              </a:r>
            </a:p>
          </p:txBody>
        </p:sp>
        <p:sp>
          <p:nvSpPr>
            <p:cNvPr id="40" name="AutoShape 48"/>
            <p:cNvSpPr>
              <a:spLocks noChangeArrowheads="1"/>
            </p:cNvSpPr>
            <p:nvPr/>
          </p:nvSpPr>
          <p:spPr bwMode="gray">
            <a:xfrm>
              <a:off x="2102188" y="3097905"/>
              <a:ext cx="685699" cy="685800"/>
            </a:xfrm>
            <a:prstGeom prst="diamond">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r>
                <a:rPr lang="en-US" altLang="zh-CN" dirty="0"/>
                <a:t>3</a:t>
              </a:r>
              <a:endParaRPr lang="zh-CN" altLang="en-US" dirty="0"/>
            </a:p>
          </p:txBody>
        </p:sp>
      </p:grpSp>
      <p:grpSp>
        <p:nvGrpSpPr>
          <p:cNvPr id="12" name="组合 11"/>
          <p:cNvGrpSpPr>
            <a:grpSpLocks/>
          </p:cNvGrpSpPr>
          <p:nvPr/>
        </p:nvGrpSpPr>
        <p:grpSpPr bwMode="auto">
          <a:xfrm>
            <a:off x="2087563" y="3919538"/>
            <a:ext cx="4741862" cy="685800"/>
            <a:chOff x="2088241" y="3919242"/>
            <a:chExt cx="4741167" cy="685800"/>
          </a:xfrm>
        </p:grpSpPr>
        <p:sp>
          <p:nvSpPr>
            <p:cNvPr id="41" name="AutoShape 47"/>
            <p:cNvSpPr>
              <a:spLocks noChangeArrowheads="1"/>
            </p:cNvSpPr>
            <p:nvPr/>
          </p:nvSpPr>
          <p:spPr bwMode="gray">
            <a:xfrm>
              <a:off x="2486645" y="4054179"/>
              <a:ext cx="4342763" cy="4572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财务分析</a:t>
              </a:r>
            </a:p>
          </p:txBody>
        </p:sp>
        <p:sp>
          <p:nvSpPr>
            <p:cNvPr id="42" name="AutoShape 48"/>
            <p:cNvSpPr>
              <a:spLocks noChangeArrowheads="1"/>
            </p:cNvSpPr>
            <p:nvPr/>
          </p:nvSpPr>
          <p:spPr bwMode="gray">
            <a:xfrm>
              <a:off x="2088241" y="3919242"/>
              <a:ext cx="685699" cy="685800"/>
            </a:xfrm>
            <a:prstGeom prst="diamond">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r>
                <a:rPr lang="en-US" altLang="zh-CN" dirty="0"/>
                <a:t>4</a:t>
              </a:r>
              <a:endParaRPr lang="zh-CN" altLang="en-US" dirty="0"/>
            </a:p>
          </p:txBody>
        </p:sp>
      </p:grpSp>
      <p:grpSp>
        <p:nvGrpSpPr>
          <p:cNvPr id="13" name="组合 12"/>
          <p:cNvGrpSpPr>
            <a:grpSpLocks/>
          </p:cNvGrpSpPr>
          <p:nvPr/>
        </p:nvGrpSpPr>
        <p:grpSpPr bwMode="auto">
          <a:xfrm>
            <a:off x="2063750" y="4724400"/>
            <a:ext cx="4741863" cy="685800"/>
            <a:chOff x="2064088" y="4723716"/>
            <a:chExt cx="4741167" cy="685800"/>
          </a:xfrm>
        </p:grpSpPr>
        <p:sp>
          <p:nvSpPr>
            <p:cNvPr id="43" name="AutoShape 47"/>
            <p:cNvSpPr>
              <a:spLocks noChangeArrowheads="1"/>
            </p:cNvSpPr>
            <p:nvPr/>
          </p:nvSpPr>
          <p:spPr bwMode="gray">
            <a:xfrm>
              <a:off x="2462493" y="4858654"/>
              <a:ext cx="4342762" cy="4572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融资计划</a:t>
              </a:r>
            </a:p>
          </p:txBody>
        </p:sp>
        <p:sp>
          <p:nvSpPr>
            <p:cNvPr id="44" name="AutoShape 48"/>
            <p:cNvSpPr>
              <a:spLocks noChangeArrowheads="1"/>
            </p:cNvSpPr>
            <p:nvPr/>
          </p:nvSpPr>
          <p:spPr bwMode="gray">
            <a:xfrm>
              <a:off x="2064088" y="4723716"/>
              <a:ext cx="685699" cy="685800"/>
            </a:xfrm>
            <a:prstGeom prst="diamond">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r>
                <a:rPr lang="en-US" altLang="zh-CN" dirty="0"/>
                <a:t>5</a:t>
              </a: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10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10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10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1000"/>
                                        <p:tgtEl>
                                          <p:spTgt spid="11"/>
                                        </p:tgtEl>
                                      </p:cBhvr>
                                    </p:animEffect>
                                  </p:childTnLst>
                                </p:cTn>
                              </p:par>
                              <p:par>
                                <p:cTn id="17" presetID="3"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1000"/>
                                        <p:tgtEl>
                                          <p:spTgt spid="12"/>
                                        </p:tgtEl>
                                      </p:cBhvr>
                                    </p:animEffect>
                                  </p:childTnLst>
                                </p:cTn>
                              </p:par>
                            </p:childTnLst>
                          </p:cTn>
                        </p:par>
                        <p:par>
                          <p:cTn id="20" fill="hold">
                            <p:stCondLst>
                              <p:cond delay="1000"/>
                            </p:stCondLst>
                            <p:childTnLst>
                              <p:par>
                                <p:cTn id="21" presetID="26" presetClass="emph" presetSubtype="0" fill="hold" nodeType="afterEffect">
                                  <p:stCondLst>
                                    <p:cond delay="0"/>
                                  </p:stCondLst>
                                  <p:childTnLst>
                                    <p:animEffect transition="out" filter="fade">
                                      <p:cBhvr>
                                        <p:cTn id="22" dur="500" tmFilter="0, 0; .2, .5; .8, .5; 1, 0"/>
                                        <p:tgtEl>
                                          <p:spTgt spid="13"/>
                                        </p:tgtEl>
                                      </p:cBhvr>
                                    </p:animEffect>
                                    <p:animScale>
                                      <p:cBhvr>
                                        <p:cTn id="23"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nSpc>
                <a:spcPct val="150000"/>
              </a:lnSpc>
            </a:pPr>
            <a:r>
              <a:rPr lang="zh-CN" altLang="en-US" dirty="0" smtClean="0">
                <a:solidFill>
                  <a:srgbClr val="002060"/>
                </a:solidFill>
                <a:ea typeface="宋体" charset="-122"/>
              </a:rPr>
              <a:t>拟融资金额：</a:t>
            </a:r>
            <a:r>
              <a:rPr lang="en-US" altLang="zh-CN" dirty="0" smtClean="0">
                <a:solidFill>
                  <a:srgbClr val="002060"/>
                </a:solidFill>
                <a:ea typeface="宋体" charset="-122"/>
              </a:rPr>
              <a:t>1000</a:t>
            </a:r>
            <a:r>
              <a:rPr lang="zh-CN" altLang="en-US" dirty="0" smtClean="0">
                <a:solidFill>
                  <a:srgbClr val="002060"/>
                </a:solidFill>
                <a:ea typeface="宋体" charset="-122"/>
              </a:rPr>
              <a:t>万元</a:t>
            </a:r>
            <a:endParaRPr lang="en-US" altLang="zh-CN" dirty="0" smtClean="0">
              <a:solidFill>
                <a:srgbClr val="002060"/>
              </a:solidFill>
              <a:ea typeface="宋体" charset="-122"/>
            </a:endParaRPr>
          </a:p>
          <a:p>
            <a:pPr>
              <a:lnSpc>
                <a:spcPct val="150000"/>
              </a:lnSpc>
            </a:pPr>
            <a:r>
              <a:rPr lang="zh-CN" altLang="en-US" dirty="0" smtClean="0">
                <a:solidFill>
                  <a:srgbClr val="002060"/>
                </a:solidFill>
                <a:ea typeface="宋体" charset="-122"/>
              </a:rPr>
              <a:t>价格预估：</a:t>
            </a:r>
            <a:r>
              <a:rPr lang="en-US" altLang="zh-CN" dirty="0" smtClean="0">
                <a:solidFill>
                  <a:srgbClr val="002060"/>
                </a:solidFill>
                <a:ea typeface="宋体" charset="-122"/>
              </a:rPr>
              <a:t>4</a:t>
            </a:r>
            <a:r>
              <a:rPr lang="zh-CN" altLang="en-US" dirty="0" smtClean="0">
                <a:solidFill>
                  <a:srgbClr val="002060"/>
                </a:solidFill>
                <a:ea typeface="宋体" charset="-122"/>
              </a:rPr>
              <a:t>元</a:t>
            </a:r>
            <a:r>
              <a:rPr lang="en-US" altLang="zh-CN" dirty="0" smtClean="0">
                <a:solidFill>
                  <a:srgbClr val="002060"/>
                </a:solidFill>
                <a:ea typeface="宋体" charset="-122"/>
              </a:rPr>
              <a:t>/</a:t>
            </a:r>
            <a:r>
              <a:rPr lang="zh-CN" altLang="en-US" dirty="0" smtClean="0">
                <a:solidFill>
                  <a:srgbClr val="002060"/>
                </a:solidFill>
                <a:ea typeface="宋体" charset="-122"/>
              </a:rPr>
              <a:t>股</a:t>
            </a:r>
            <a:endParaRPr lang="en-US" altLang="zh-CN" dirty="0" smtClean="0">
              <a:solidFill>
                <a:srgbClr val="002060"/>
              </a:solidFill>
              <a:ea typeface="宋体" charset="-122"/>
            </a:endParaRPr>
          </a:p>
          <a:p>
            <a:pPr>
              <a:lnSpc>
                <a:spcPct val="150000"/>
              </a:lnSpc>
            </a:pPr>
            <a:r>
              <a:rPr lang="zh-CN" altLang="en-US" dirty="0" smtClean="0">
                <a:solidFill>
                  <a:srgbClr val="002060"/>
                </a:solidFill>
                <a:ea typeface="宋体" charset="-122"/>
              </a:rPr>
              <a:t>募集资金周期：</a:t>
            </a:r>
            <a:r>
              <a:rPr lang="en-US" altLang="zh-CN" dirty="0" smtClean="0">
                <a:solidFill>
                  <a:srgbClr val="002060"/>
                </a:solidFill>
                <a:ea typeface="宋体" charset="-122"/>
              </a:rPr>
              <a:t>2016</a:t>
            </a:r>
            <a:r>
              <a:rPr lang="zh-CN" altLang="en-US" dirty="0" smtClean="0">
                <a:solidFill>
                  <a:srgbClr val="002060"/>
                </a:solidFill>
                <a:ea typeface="宋体" charset="-122"/>
              </a:rPr>
              <a:t>年</a:t>
            </a:r>
            <a:r>
              <a:rPr lang="en-US" altLang="zh-CN" smtClean="0">
                <a:solidFill>
                  <a:srgbClr val="002060"/>
                </a:solidFill>
                <a:ea typeface="宋体" charset="-122"/>
              </a:rPr>
              <a:t>7</a:t>
            </a:r>
            <a:r>
              <a:rPr lang="zh-CN" altLang="en-US" smtClean="0">
                <a:solidFill>
                  <a:srgbClr val="002060"/>
                </a:solidFill>
                <a:ea typeface="宋体" charset="-122"/>
              </a:rPr>
              <a:t>月</a:t>
            </a:r>
            <a:endParaRPr lang="en-US" altLang="zh-CN" dirty="0" smtClean="0">
              <a:solidFill>
                <a:srgbClr val="002060"/>
              </a:solidFill>
              <a:ea typeface="宋体" charset="-122"/>
            </a:endParaRPr>
          </a:p>
          <a:p>
            <a:pPr>
              <a:lnSpc>
                <a:spcPct val="150000"/>
              </a:lnSpc>
            </a:pPr>
            <a:r>
              <a:rPr lang="zh-CN" altLang="en-US" dirty="0" smtClean="0">
                <a:solidFill>
                  <a:srgbClr val="002060"/>
                </a:solidFill>
                <a:ea typeface="宋体" charset="-122"/>
              </a:rPr>
              <a:t>资金用途：新增纸塑复合包装生产线及辅助设备                       补充部分营运资金</a:t>
            </a:r>
            <a:endParaRPr lang="en-US" altLang="zh-CN" dirty="0" smtClean="0">
              <a:solidFill>
                <a:srgbClr val="002060"/>
              </a:solidFill>
              <a:ea typeface="宋体" charset="-122"/>
            </a:endParaRPr>
          </a:p>
          <a:p>
            <a:pPr>
              <a:lnSpc>
                <a:spcPct val="150000"/>
              </a:lnSpc>
              <a:buFont typeface="Wingdings" pitchFamily="2" charset="2"/>
              <a:buNone/>
            </a:pPr>
            <a:r>
              <a:rPr lang="en-US" altLang="zh-CN" sz="4000" dirty="0" smtClean="0">
                <a:solidFill>
                  <a:srgbClr val="FF0000"/>
                </a:solidFill>
                <a:ea typeface="宋体" charset="-122"/>
              </a:rPr>
              <a:t>     </a:t>
            </a:r>
            <a:r>
              <a:rPr lang="zh-CN" altLang="en-US" sz="4000" dirty="0" smtClean="0">
                <a:solidFill>
                  <a:srgbClr val="FF0000"/>
                </a:solidFill>
                <a:latin typeface="楷体"/>
                <a:ea typeface="楷体"/>
                <a:cs typeface="楷体"/>
              </a:rPr>
              <a:t>润龙包装  愿与您携手同行！</a:t>
            </a:r>
            <a:endParaRPr lang="en-US" altLang="zh-CN" sz="4000" dirty="0" smtClean="0">
              <a:solidFill>
                <a:srgbClr val="FF0000"/>
              </a:solidFill>
              <a:latin typeface="楷体"/>
              <a:ea typeface="楷体"/>
              <a:cs typeface="楷体"/>
            </a:endParaRPr>
          </a:p>
        </p:txBody>
      </p:sp>
      <p:sp>
        <p:nvSpPr>
          <p:cNvPr id="4" name="页脚占位符 3"/>
          <p:cNvSpPr>
            <a:spLocks noGrp="1"/>
          </p:cNvSpPr>
          <p:nvPr>
            <p:ph type="ftr" sz="quarter" idx="11"/>
          </p:nvPr>
        </p:nvSpPr>
        <p:spPr/>
        <p:txBody>
          <a:bodyPr/>
          <a:lstStyle/>
          <a:p>
            <a:pPr>
              <a:defRPr/>
            </a:pPr>
            <a:r>
              <a:rPr lang="en-US" altLang="zh-CN" smtClean="0"/>
              <a:t>Company Logo</a:t>
            </a:r>
            <a:endParaRPr lang="en-US" altLang="zh-CN"/>
          </a:p>
        </p:txBody>
      </p:sp>
      <p:grpSp>
        <p:nvGrpSpPr>
          <p:cNvPr id="5" name="组合 4"/>
          <p:cNvGrpSpPr>
            <a:grpSpLocks/>
          </p:cNvGrpSpPr>
          <p:nvPr/>
        </p:nvGrpSpPr>
        <p:grpSpPr bwMode="auto">
          <a:xfrm>
            <a:off x="0" y="361950"/>
            <a:ext cx="2411413" cy="690563"/>
            <a:chOff x="2118955" y="4588514"/>
            <a:chExt cx="4724400" cy="685800"/>
          </a:xfrm>
        </p:grpSpPr>
        <p:sp>
          <p:nvSpPr>
            <p:cNvPr id="6" name="AutoShape 62"/>
            <p:cNvSpPr>
              <a:spLocks noChangeArrowheads="1"/>
            </p:cNvSpPr>
            <p:nvPr/>
          </p:nvSpPr>
          <p:spPr bwMode="gray">
            <a:xfrm>
              <a:off x="2501511" y="4708332"/>
              <a:ext cx="4341844" cy="4572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endParaRPr lang="zh-CN" altLang="en-US">
                <a:latin typeface="Arial" pitchFamily="34" charset="0"/>
                <a:ea typeface="宋体" pitchFamily="2" charset="-122"/>
              </a:endParaRPr>
            </a:p>
          </p:txBody>
        </p:sp>
        <p:sp>
          <p:nvSpPr>
            <p:cNvPr id="7" name="AutoShape 63"/>
            <p:cNvSpPr>
              <a:spLocks noChangeArrowheads="1"/>
            </p:cNvSpPr>
            <p:nvPr/>
          </p:nvSpPr>
          <p:spPr bwMode="gray">
            <a:xfrm>
              <a:off x="2118955" y="4588514"/>
              <a:ext cx="687356" cy="685800"/>
            </a:xfrm>
            <a:prstGeom prst="diamond">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endParaRPr lang="zh-CN" altLang="en-US">
                <a:solidFill>
                  <a:schemeClr val="tx2">
                    <a:lumMod val="60000"/>
                    <a:lumOff val="40000"/>
                  </a:schemeClr>
                </a:solidFill>
              </a:endParaRPr>
            </a:p>
          </p:txBody>
        </p:sp>
        <p:sp>
          <p:nvSpPr>
            <p:cNvPr id="37894" name="Text Box 64"/>
            <p:cNvSpPr txBox="1">
              <a:spLocks noChangeArrowheads="1"/>
            </p:cNvSpPr>
            <p:nvPr/>
          </p:nvSpPr>
          <p:spPr bwMode="gray">
            <a:xfrm>
              <a:off x="2772290" y="4763139"/>
              <a:ext cx="3429000" cy="369888"/>
            </a:xfrm>
            <a:prstGeom prst="rect">
              <a:avLst/>
            </a:prstGeom>
            <a:noFill/>
            <a:ln w="9525">
              <a:noFill/>
              <a:miter lim="800000"/>
              <a:headEnd/>
              <a:tailEnd/>
            </a:ln>
          </p:spPr>
          <p:txBody>
            <a:bodyPr>
              <a:spAutoFit/>
            </a:bodyPr>
            <a:lstStyle/>
            <a:p>
              <a:pPr algn="ctr" eaLnBrk="0" hangingPunct="0"/>
              <a:r>
                <a:rPr lang="zh-CN" altLang="en-US">
                  <a:solidFill>
                    <a:srgbClr val="262626"/>
                  </a:solidFill>
                  <a:latin typeface="微软雅黑"/>
                  <a:ea typeface="微软雅黑"/>
                  <a:cs typeface="微软雅黑"/>
                  <a:sym typeface="微软雅黑"/>
                </a:rPr>
                <a:t>融资计划</a:t>
              </a:r>
              <a:endParaRPr lang="zh-CN" altLang="en-US"/>
            </a:p>
          </p:txBody>
        </p:sp>
        <p:sp>
          <p:nvSpPr>
            <p:cNvPr id="37895" name="Text Box 65"/>
            <p:cNvSpPr txBox="1">
              <a:spLocks noChangeArrowheads="1"/>
            </p:cNvSpPr>
            <p:nvPr/>
          </p:nvSpPr>
          <p:spPr bwMode="gray">
            <a:xfrm>
              <a:off x="2246615" y="4719483"/>
              <a:ext cx="354013" cy="457200"/>
            </a:xfrm>
            <a:prstGeom prst="rect">
              <a:avLst/>
            </a:prstGeom>
            <a:noFill/>
            <a:ln w="9525">
              <a:noFill/>
              <a:miter lim="800000"/>
              <a:headEnd/>
              <a:tailEnd/>
            </a:ln>
          </p:spPr>
          <p:txBody>
            <a:bodyPr wrap="none">
              <a:spAutoFit/>
            </a:bodyPr>
            <a:lstStyle/>
            <a:p>
              <a:pPr algn="ctr" eaLnBrk="0" hangingPunct="0"/>
              <a:r>
                <a:rPr lang="en-US" altLang="zh-CN" sz="2400"/>
                <a:t>5</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WordArt 5"/>
          <p:cNvSpPr>
            <a:spLocks noChangeArrowheads="1" noChangeShapeType="1" noTextEdit="1"/>
          </p:cNvSpPr>
          <p:nvPr/>
        </p:nvSpPr>
        <p:spPr bwMode="invGray">
          <a:xfrm>
            <a:off x="2895600" y="3505200"/>
            <a:ext cx="4343400" cy="533400"/>
          </a:xfrm>
          <a:prstGeom prst="rect">
            <a:avLst/>
          </a:prstGeom>
        </p:spPr>
        <p:txBody>
          <a:bodyPr wrap="none" fromWordArt="1">
            <a:prstTxWarp prst="textDeflate">
              <a:avLst>
                <a:gd name="adj" fmla="val 0"/>
              </a:avLst>
            </a:prstTxWarp>
          </a:bodyPr>
          <a:lstStyle/>
          <a:p>
            <a:pPr algn="ctr"/>
            <a:r>
              <a:rPr lang="en-US" altLang="zh-CN" sz="3600" b="1" kern="10">
                <a:ln w="19050">
                  <a:solidFill>
                    <a:srgbClr val="FFFFFF"/>
                  </a:solidFill>
                  <a:round/>
                  <a:headEnd/>
                  <a:tailEnd/>
                </a:ln>
                <a:gradFill rotWithShape="1">
                  <a:gsLst>
                    <a:gs pos="0">
                      <a:schemeClr val="tx2"/>
                    </a:gs>
                    <a:gs pos="100000">
                      <a:schemeClr val="accent1"/>
                    </a:gs>
                  </a:gsLst>
                  <a:lin ang="0" scaled="1"/>
                </a:gradFill>
                <a:effectLst>
                  <a:outerShdw dist="53882" dir="2700000" algn="ctr" rotWithShape="0">
                    <a:schemeClr val="tx1">
                      <a:alpha val="50000"/>
                    </a:schemeClr>
                  </a:outerShdw>
                </a:effectLst>
                <a:latin typeface="Arial"/>
                <a:cs typeface="Arial"/>
              </a:rPr>
              <a:t>Thank You !</a:t>
            </a:r>
            <a:endParaRPr lang="zh-CN" altLang="en-US" sz="3600" b="1" kern="10">
              <a:ln w="19050">
                <a:solidFill>
                  <a:srgbClr val="FFFFFF"/>
                </a:solidFill>
                <a:round/>
                <a:headEnd/>
                <a:tailEnd/>
              </a:ln>
              <a:gradFill rotWithShape="1">
                <a:gsLst>
                  <a:gs pos="0">
                    <a:schemeClr val="tx2"/>
                  </a:gs>
                  <a:gs pos="100000">
                    <a:schemeClr val="accent1"/>
                  </a:gs>
                </a:gsLst>
                <a:lin ang="0" scaled="1"/>
              </a:gradFill>
              <a:effectLst>
                <a:outerShdw dist="53882" dir="2700000" algn="ctr" rotWithShape="0">
                  <a:schemeClr val="tx1">
                    <a:alpha val="50000"/>
                  </a:schemeClr>
                </a:outerShdw>
              </a:effectLst>
              <a:latin typeface="Arial"/>
              <a:cs typeface="Arial"/>
            </a:endParaRPr>
          </a:p>
        </p:txBody>
      </p:sp>
      <p:sp>
        <p:nvSpPr>
          <p:cNvPr id="22531" name="Text Box 7"/>
          <p:cNvSpPr txBox="1">
            <a:spLocks noChangeArrowheads="1"/>
          </p:cNvSpPr>
          <p:nvPr/>
        </p:nvSpPr>
        <p:spPr bwMode="gray">
          <a:xfrm>
            <a:off x="3571875" y="4929188"/>
            <a:ext cx="5214938" cy="1292225"/>
          </a:xfrm>
          <a:prstGeom prst="rect">
            <a:avLst/>
          </a:prstGeom>
          <a:noFill/>
          <a:ln w="9525">
            <a:noFill/>
            <a:miter lim="800000"/>
            <a:headEnd/>
            <a:tailEnd/>
          </a:ln>
        </p:spPr>
        <p:txBody>
          <a:bodyPr>
            <a:spAutoFit/>
          </a:bodyPr>
          <a:lstStyle/>
          <a:p>
            <a:pPr eaLnBrk="0" hangingPunct="0"/>
            <a:r>
              <a:rPr lang="en-US" altLang="zh-CN" b="1"/>
              <a:t> </a:t>
            </a:r>
            <a:r>
              <a:rPr lang="zh-CN" altLang="zh-CN" sz="2400" b="1"/>
              <a:t>宁夏润龙包装新材料股份有限公司</a:t>
            </a:r>
            <a:endParaRPr lang="en-US" altLang="zh-CN" sz="2400" b="1"/>
          </a:p>
          <a:p>
            <a:pPr eaLnBrk="0" hangingPunct="0"/>
            <a:r>
              <a:rPr lang="zh-CN" altLang="en-US" b="1"/>
              <a:t>       联系电话： </a:t>
            </a:r>
            <a:r>
              <a:rPr lang="en-US" altLang="zh-CN" b="1"/>
              <a:t>0952-3928832</a:t>
            </a:r>
          </a:p>
          <a:p>
            <a:pPr eaLnBrk="0" hangingPunct="0"/>
            <a:r>
              <a:rPr lang="zh-CN" altLang="en-US" b="1"/>
              <a:t>       微  信  号： </a:t>
            </a:r>
            <a:r>
              <a:rPr lang="en-US" altLang="zh-CN" b="1"/>
              <a:t>15121863860</a:t>
            </a:r>
          </a:p>
          <a:p>
            <a:pPr eaLnBrk="0" hangingPunct="0"/>
            <a:r>
              <a:rPr lang="zh-CN" altLang="en-US" b="1"/>
              <a:t>       证券简称：润龙包装   股票代码：</a:t>
            </a:r>
            <a:r>
              <a:rPr lang="en-US" altLang="zh-CN" b="1"/>
              <a:t>832535</a:t>
            </a:r>
            <a:endParaRPr lang="zh-CN" altLang="zh-CN"/>
          </a:p>
        </p:txBody>
      </p:sp>
      <p:pic>
        <p:nvPicPr>
          <p:cNvPr id="38915" name="Picture 2"/>
          <p:cNvPicPr>
            <a:picLocks noChangeAspect="1" noChangeArrowheads="1"/>
          </p:cNvPicPr>
          <p:nvPr/>
        </p:nvPicPr>
        <p:blipFill>
          <a:blip r:embed="rId2"/>
          <a:srcRect/>
          <a:stretch>
            <a:fillRect/>
          </a:stretch>
        </p:blipFill>
        <p:spPr bwMode="auto">
          <a:xfrm>
            <a:off x="7740650" y="496888"/>
            <a:ext cx="1152525" cy="484187"/>
          </a:xfrm>
          <a:prstGeom prst="rect">
            <a:avLst/>
          </a:prstGeom>
          <a:noFill/>
          <a:ln w="9525">
            <a:noFill/>
            <a:miter lim="800000"/>
            <a:headEnd/>
            <a:tailEnd/>
          </a:ln>
        </p:spPr>
      </p:pic>
      <p:pic>
        <p:nvPicPr>
          <p:cNvPr id="38916" name="Picture 4"/>
          <p:cNvPicPr>
            <a:picLocks noChangeAspect="1" noChangeArrowheads="1"/>
          </p:cNvPicPr>
          <p:nvPr/>
        </p:nvPicPr>
        <p:blipFill>
          <a:blip r:embed="rId3"/>
          <a:srcRect/>
          <a:stretch>
            <a:fillRect/>
          </a:stretch>
        </p:blipFill>
        <p:spPr bwMode="auto">
          <a:xfrm>
            <a:off x="7431088" y="0"/>
            <a:ext cx="1150937" cy="404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6021"/>
                                        </p:tgtEl>
                                        <p:attrNameLst>
                                          <p:attrName>style.visibility</p:attrName>
                                        </p:attrNameLst>
                                      </p:cBhvr>
                                      <p:to>
                                        <p:strVal val="visible"/>
                                      </p:to>
                                    </p:set>
                                    <p:anim calcmode="lin" valueType="num">
                                      <p:cBhvr>
                                        <p:cTn id="7" dur="500" fill="hold"/>
                                        <p:tgtEl>
                                          <p:spTgt spid="860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6021"/>
                                        </p:tgtEl>
                                        <p:attrNameLst>
                                          <p:attrName>ppt_y</p:attrName>
                                        </p:attrNameLst>
                                      </p:cBhvr>
                                      <p:tavLst>
                                        <p:tav tm="0">
                                          <p:val>
                                            <p:strVal val="#ppt_y"/>
                                          </p:val>
                                        </p:tav>
                                        <p:tav tm="100000">
                                          <p:val>
                                            <p:strVal val="#ppt_y"/>
                                          </p:val>
                                        </p:tav>
                                      </p:tavLst>
                                    </p:anim>
                                    <p:anim calcmode="lin" valueType="num">
                                      <p:cBhvr>
                                        <p:cTn id="9" dur="500" fill="hold"/>
                                        <p:tgtEl>
                                          <p:spTgt spid="860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60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6021"/>
                                        </p:tgtEl>
                                      </p:cBhvr>
                                    </p:animEffect>
                                  </p:childTnLst>
                                </p:cTn>
                              </p:par>
                            </p:childTnLst>
                          </p:cTn>
                        </p:par>
                        <p:par>
                          <p:cTn id="12" fill="hold">
                            <p:stCondLst>
                              <p:cond delay="900"/>
                            </p:stCondLst>
                            <p:childTnLst>
                              <p:par>
                                <p:cTn id="13" presetID="26" presetClass="emph" presetSubtype="0" fill="hold" grpId="0" nodeType="afterEffect">
                                  <p:stCondLst>
                                    <p:cond delay="0"/>
                                  </p:stCondLst>
                                  <p:childTnLst>
                                    <p:animEffect transition="out" filter="fade">
                                      <p:cBhvr>
                                        <p:cTn id="14" dur="500" tmFilter="0, 0; .2, .5; .8, .5; 1, 0"/>
                                        <p:tgtEl>
                                          <p:spTgt spid="22531"/>
                                        </p:tgtEl>
                                      </p:cBhvr>
                                    </p:animEffect>
                                    <p:animScale>
                                      <p:cBhvr>
                                        <p:cTn id="15" dur="250" autoRev="1" fill="hold"/>
                                        <p:tgtEl>
                                          <p:spTgt spid="225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p:bldP spid="225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6"/>
          <p:cNvGrpSpPr>
            <a:grpSpLocks/>
          </p:cNvGrpSpPr>
          <p:nvPr/>
        </p:nvGrpSpPr>
        <p:grpSpPr bwMode="auto">
          <a:xfrm>
            <a:off x="23813" y="427038"/>
            <a:ext cx="2457450" cy="685800"/>
            <a:chOff x="1296" y="1824"/>
            <a:chExt cx="2976" cy="432"/>
          </a:xfrm>
        </p:grpSpPr>
        <p:sp>
          <p:nvSpPr>
            <p:cNvPr id="7" name="AutoShape 47"/>
            <p:cNvSpPr>
              <a:spLocks noChangeArrowheads="1"/>
            </p:cNvSpPr>
            <p:nvPr/>
          </p:nvSpPr>
          <p:spPr bwMode="gray">
            <a:xfrm>
              <a:off x="1536" y="1899"/>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p:spPr>
          <p:txBody>
            <a:bodyPr wrap="none" anchor="ctr"/>
            <a:lstStyle/>
            <a:p>
              <a:pPr>
                <a:defRPr/>
              </a:pPr>
              <a:endParaRPr lang="zh-CN" altLang="en-US">
                <a:latin typeface="Arial" pitchFamily="34" charset="0"/>
                <a:ea typeface="宋体" pitchFamily="2" charset="-122"/>
              </a:endParaRPr>
            </a:p>
          </p:txBody>
        </p:sp>
        <p:sp>
          <p:nvSpPr>
            <p:cNvPr id="16394"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p:spPr>
          <p:txBody>
            <a:bodyPr wrap="none" anchor="ctr"/>
            <a:lstStyle/>
            <a:p>
              <a:endParaRPr lang="zh-CN" altLang="en-US"/>
            </a:p>
          </p:txBody>
        </p:sp>
        <p:sp>
          <p:nvSpPr>
            <p:cNvPr id="16395" name="Text Box 49"/>
            <p:cNvSpPr txBox="1">
              <a:spLocks noChangeArrowheads="1"/>
            </p:cNvSpPr>
            <p:nvPr/>
          </p:nvSpPr>
          <p:spPr bwMode="gray">
            <a:xfrm>
              <a:off x="1680" y="1934"/>
              <a:ext cx="2160" cy="233"/>
            </a:xfrm>
            <a:prstGeom prst="rect">
              <a:avLst/>
            </a:prstGeom>
            <a:noFill/>
            <a:ln w="9525">
              <a:noFill/>
              <a:miter lim="800000"/>
              <a:headEnd/>
              <a:tailEnd/>
            </a:ln>
          </p:spPr>
          <p:txBody>
            <a:bodyPr>
              <a:spAutoFit/>
            </a:bodyPr>
            <a:lstStyle/>
            <a:p>
              <a:pPr algn="ctr" eaLnBrk="0" hangingPunct="0"/>
              <a:r>
                <a:rPr lang="zh-CN" altLang="en-US">
                  <a:solidFill>
                    <a:srgbClr val="262626"/>
                  </a:solidFill>
                  <a:latin typeface="微软雅黑"/>
                  <a:ea typeface="微软雅黑"/>
                  <a:cs typeface="微软雅黑"/>
                  <a:sym typeface="微软雅黑"/>
                </a:rPr>
                <a:t>投资亮点</a:t>
              </a:r>
              <a:endParaRPr lang="zh-CN" altLang="en-US"/>
            </a:p>
          </p:txBody>
        </p:sp>
        <p:sp>
          <p:nvSpPr>
            <p:cNvPr id="16396" name="Text Box 50"/>
            <p:cNvSpPr txBox="1">
              <a:spLocks noChangeArrowheads="1"/>
            </p:cNvSpPr>
            <p:nvPr/>
          </p:nvSpPr>
          <p:spPr bwMode="gray">
            <a:xfrm>
              <a:off x="1393" y="1886"/>
              <a:ext cx="223" cy="288"/>
            </a:xfrm>
            <a:prstGeom prst="rect">
              <a:avLst/>
            </a:prstGeom>
            <a:noFill/>
            <a:ln w="9525">
              <a:noFill/>
              <a:miter lim="800000"/>
              <a:headEnd/>
              <a:tailEnd/>
            </a:ln>
          </p:spPr>
          <p:txBody>
            <a:bodyPr wrap="none">
              <a:spAutoFit/>
            </a:bodyPr>
            <a:lstStyle/>
            <a:p>
              <a:pPr algn="ctr" eaLnBrk="0" hangingPunct="0"/>
              <a:r>
                <a:rPr lang="en-US" altLang="zh-CN" sz="2400">
                  <a:solidFill>
                    <a:schemeClr val="bg1"/>
                  </a:solidFill>
                </a:rPr>
                <a:t>1</a:t>
              </a:r>
            </a:p>
          </p:txBody>
        </p:sp>
      </p:grpSp>
      <p:sp>
        <p:nvSpPr>
          <p:cNvPr id="4" name="圆角矩形 3"/>
          <p:cNvSpPr/>
          <p:nvPr/>
        </p:nvSpPr>
        <p:spPr>
          <a:xfrm>
            <a:off x="4859338" y="1773238"/>
            <a:ext cx="3600450" cy="576262"/>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dirty="0"/>
              <a:t>领先的市场地位</a:t>
            </a:r>
          </a:p>
        </p:txBody>
      </p:sp>
      <p:sp>
        <p:nvSpPr>
          <p:cNvPr id="21" name="圆角矩形 20"/>
          <p:cNvSpPr/>
          <p:nvPr/>
        </p:nvSpPr>
        <p:spPr>
          <a:xfrm>
            <a:off x="4848225" y="2924175"/>
            <a:ext cx="3600450" cy="576263"/>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dirty="0"/>
              <a:t>质量优势</a:t>
            </a:r>
          </a:p>
        </p:txBody>
      </p:sp>
      <p:sp>
        <p:nvSpPr>
          <p:cNvPr id="23" name="圆角矩形 22"/>
          <p:cNvSpPr/>
          <p:nvPr/>
        </p:nvSpPr>
        <p:spPr>
          <a:xfrm>
            <a:off x="4824413" y="4076700"/>
            <a:ext cx="3600450" cy="576263"/>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dirty="0"/>
              <a:t>技术优势</a:t>
            </a:r>
          </a:p>
        </p:txBody>
      </p:sp>
      <p:sp>
        <p:nvSpPr>
          <p:cNvPr id="25" name="圆角矩形 24"/>
          <p:cNvSpPr/>
          <p:nvPr/>
        </p:nvSpPr>
        <p:spPr>
          <a:xfrm>
            <a:off x="4859338" y="5229225"/>
            <a:ext cx="3600450" cy="576263"/>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dirty="0"/>
              <a:t>核心客户优势</a:t>
            </a:r>
          </a:p>
        </p:txBody>
      </p:sp>
      <p:pic>
        <p:nvPicPr>
          <p:cNvPr id="5123" name="Picture 3"/>
          <p:cNvPicPr>
            <a:picLocks noChangeAspect="1" noChangeArrowheads="1"/>
          </p:cNvPicPr>
          <p:nvPr/>
        </p:nvPicPr>
        <p:blipFill>
          <a:blip r:embed="rId2"/>
          <a:srcRect/>
          <a:stretch>
            <a:fillRect/>
          </a:stretch>
        </p:blipFill>
        <p:spPr bwMode="auto">
          <a:xfrm>
            <a:off x="276225" y="3649663"/>
            <a:ext cx="3790950" cy="2759075"/>
          </a:xfrm>
          <a:prstGeom prst="rect">
            <a:avLst/>
          </a:prstGeom>
          <a:noFill/>
          <a:ln w="9525">
            <a:noFill/>
            <a:miter lim="800000"/>
            <a:headEnd/>
            <a:tailEnd/>
          </a:ln>
        </p:spPr>
      </p:pic>
      <p:pic>
        <p:nvPicPr>
          <p:cNvPr id="5124" name="Picture 4"/>
          <p:cNvPicPr>
            <a:picLocks noChangeAspect="1" noChangeArrowheads="1"/>
          </p:cNvPicPr>
          <p:nvPr/>
        </p:nvPicPr>
        <p:blipFill>
          <a:blip r:embed="rId3"/>
          <a:srcRect/>
          <a:stretch>
            <a:fillRect/>
          </a:stretch>
        </p:blipFill>
        <p:spPr bwMode="auto">
          <a:xfrm>
            <a:off x="276225" y="1209675"/>
            <a:ext cx="3790950" cy="2530475"/>
          </a:xfrm>
          <a:prstGeom prst="rect">
            <a:avLst/>
          </a:prstGeom>
          <a:noFill/>
          <a:ln w="9525">
            <a:noFill/>
            <a:miter lim="800000"/>
            <a:headEnd/>
            <a:tailEnd/>
          </a:ln>
        </p:spPr>
      </p:pic>
      <p:pic>
        <p:nvPicPr>
          <p:cNvPr id="16392" name="Picture 2"/>
          <p:cNvPicPr>
            <a:picLocks noChangeAspect="1" noChangeArrowheads="1"/>
          </p:cNvPicPr>
          <p:nvPr/>
        </p:nvPicPr>
        <p:blipFill>
          <a:blip r:embed="rId4"/>
          <a:srcRect/>
          <a:stretch>
            <a:fillRect/>
          </a:stretch>
        </p:blipFill>
        <p:spPr bwMode="auto">
          <a:xfrm>
            <a:off x="7740650" y="496888"/>
            <a:ext cx="1152525" cy="484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124"/>
                                        </p:tgtEl>
                                        <p:attrNameLst>
                                          <p:attrName>style.visibility</p:attrName>
                                        </p:attrNameLst>
                                      </p:cBhvr>
                                      <p:to>
                                        <p:strVal val="visible"/>
                                      </p:to>
                                    </p:set>
                                    <p:anim calcmode="lin" valueType="num">
                                      <p:cBhvr additive="base">
                                        <p:cTn id="11" dur="500" fill="hold"/>
                                        <p:tgtEl>
                                          <p:spTgt spid="5124"/>
                                        </p:tgtEl>
                                        <p:attrNameLst>
                                          <p:attrName>ppt_x</p:attrName>
                                        </p:attrNameLst>
                                      </p:cBhvr>
                                      <p:tavLst>
                                        <p:tav tm="0">
                                          <p:val>
                                            <p:strVal val="0-#ppt_w/2"/>
                                          </p:val>
                                        </p:tav>
                                        <p:tav tm="100000">
                                          <p:val>
                                            <p:strVal val="#ppt_x"/>
                                          </p:val>
                                        </p:tav>
                                      </p:tavLst>
                                    </p:anim>
                                    <p:anim calcmode="lin" valueType="num">
                                      <p:cBhvr additive="base">
                                        <p:cTn id="12" dur="500" fill="hold"/>
                                        <p:tgtEl>
                                          <p:spTgt spid="512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123"/>
                                        </p:tgtEl>
                                        <p:attrNameLst>
                                          <p:attrName>style.visibility</p:attrName>
                                        </p:attrNameLst>
                                      </p:cBhvr>
                                      <p:to>
                                        <p:strVal val="visible"/>
                                      </p:to>
                                    </p:set>
                                    <p:anim calcmode="lin" valueType="num">
                                      <p:cBhvr additive="base">
                                        <p:cTn id="15" dur="500" fill="hold"/>
                                        <p:tgtEl>
                                          <p:spTgt spid="5123"/>
                                        </p:tgtEl>
                                        <p:attrNameLst>
                                          <p:attrName>ppt_x</p:attrName>
                                        </p:attrNameLst>
                                      </p:cBhvr>
                                      <p:tavLst>
                                        <p:tav tm="0">
                                          <p:val>
                                            <p:strVal val="1+#ppt_w/2"/>
                                          </p:val>
                                        </p:tav>
                                        <p:tav tm="100000">
                                          <p:val>
                                            <p:strVal val="#ppt_x"/>
                                          </p:val>
                                        </p:tav>
                                      </p:tavLst>
                                    </p:anim>
                                    <p:anim calcmode="lin" valueType="num">
                                      <p:cBhvr additive="base">
                                        <p:cTn id="16" dur="500" fill="hold"/>
                                        <p:tgtEl>
                                          <p:spTgt spid="512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4" fill="hold" grpId="1"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4" fill="hold" grpId="1"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par>
                                <p:cTn id="26" presetID="2" presetClass="entr" presetSubtype="4" fill="hold" grpId="1"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grpId="1"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6" presetClass="emph" presetSubtype="0" fill="hold" grpId="0" nodeType="after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par>
                          <p:cTn id="38" fill="hold">
                            <p:stCondLst>
                              <p:cond delay="2000"/>
                            </p:stCondLst>
                            <p:childTnLst>
                              <p:par>
                                <p:cTn id="39" presetID="26" presetClass="emph" presetSubtype="0" fill="hold" grpId="0" nodeType="afterEffect">
                                  <p:stCondLst>
                                    <p:cond delay="0"/>
                                  </p:stCondLst>
                                  <p:childTnLst>
                                    <p:animEffect transition="out" filter="fade">
                                      <p:cBhvr>
                                        <p:cTn id="40" dur="500" tmFilter="0, 0; .2, .5; .8, .5; 1, 0"/>
                                        <p:tgtEl>
                                          <p:spTgt spid="21"/>
                                        </p:tgtEl>
                                      </p:cBhvr>
                                    </p:animEffect>
                                    <p:animScale>
                                      <p:cBhvr>
                                        <p:cTn id="41" dur="250" autoRev="1" fill="hold"/>
                                        <p:tgtEl>
                                          <p:spTgt spid="21"/>
                                        </p:tgtEl>
                                      </p:cBhvr>
                                      <p:by x="105000" y="105000"/>
                                    </p:animScale>
                                  </p:childTnLst>
                                </p:cTn>
                              </p:par>
                            </p:childTnLst>
                          </p:cTn>
                        </p:par>
                        <p:par>
                          <p:cTn id="42" fill="hold">
                            <p:stCondLst>
                              <p:cond delay="2500"/>
                            </p:stCondLst>
                            <p:childTnLst>
                              <p:par>
                                <p:cTn id="43" presetID="26" presetClass="emph" presetSubtype="0" fill="hold" grpId="0" nodeType="afterEffect">
                                  <p:stCondLst>
                                    <p:cond delay="0"/>
                                  </p:stCondLst>
                                  <p:childTnLst>
                                    <p:animEffect transition="out" filter="fade">
                                      <p:cBhvr>
                                        <p:cTn id="44" dur="500" tmFilter="0, 0; .2, .5; .8, .5; 1, 0"/>
                                        <p:tgtEl>
                                          <p:spTgt spid="23"/>
                                        </p:tgtEl>
                                      </p:cBhvr>
                                    </p:animEffect>
                                    <p:animScale>
                                      <p:cBhvr>
                                        <p:cTn id="45" dur="250" autoRev="1" fill="hold"/>
                                        <p:tgtEl>
                                          <p:spTgt spid="23"/>
                                        </p:tgtEl>
                                      </p:cBhvr>
                                      <p:by x="105000" y="105000"/>
                                    </p:animScale>
                                  </p:childTnLst>
                                </p:cTn>
                              </p:par>
                            </p:childTnLst>
                          </p:cTn>
                        </p:par>
                        <p:par>
                          <p:cTn id="46" fill="hold">
                            <p:stCondLst>
                              <p:cond delay="3000"/>
                            </p:stCondLst>
                            <p:childTnLst>
                              <p:par>
                                <p:cTn id="47" presetID="26" presetClass="emph" presetSubtype="0" fill="hold" grpId="0" nodeType="afterEffect">
                                  <p:stCondLst>
                                    <p:cond delay="0"/>
                                  </p:stCondLst>
                                  <p:childTnLst>
                                    <p:animEffect transition="out" filter="fade">
                                      <p:cBhvr>
                                        <p:cTn id="48" dur="500" tmFilter="0, 0; .2, .5; .8, .5; 1, 0"/>
                                        <p:tgtEl>
                                          <p:spTgt spid="25"/>
                                        </p:tgtEl>
                                      </p:cBhvr>
                                    </p:animEffect>
                                    <p:animScale>
                                      <p:cBhvr>
                                        <p:cTn id="49"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1" grpId="0" animBg="1"/>
      <p:bldP spid="21" grpId="1" animBg="1"/>
      <p:bldP spid="23" grpId="0" animBg="1"/>
      <p:bldP spid="23" grpId="1" animBg="1"/>
      <p:bldP spid="25" grpId="0" animBg="1"/>
      <p:bldP spid="2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6"/>
          <p:cNvGrpSpPr>
            <a:grpSpLocks/>
          </p:cNvGrpSpPr>
          <p:nvPr/>
        </p:nvGrpSpPr>
        <p:grpSpPr bwMode="auto">
          <a:xfrm>
            <a:off x="23813" y="427038"/>
            <a:ext cx="2457450" cy="685800"/>
            <a:chOff x="1296" y="1824"/>
            <a:chExt cx="2976" cy="432"/>
          </a:xfrm>
        </p:grpSpPr>
        <p:sp>
          <p:nvSpPr>
            <p:cNvPr id="7" name="AutoShape 47"/>
            <p:cNvSpPr>
              <a:spLocks noChangeArrowheads="1"/>
            </p:cNvSpPr>
            <p:nvPr/>
          </p:nvSpPr>
          <p:spPr bwMode="gray">
            <a:xfrm>
              <a:off x="1536" y="1899"/>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p:spPr>
          <p:txBody>
            <a:bodyPr wrap="none" anchor="ctr"/>
            <a:lstStyle/>
            <a:p>
              <a:pPr>
                <a:defRPr/>
              </a:pPr>
              <a:endParaRPr lang="zh-CN" altLang="en-US">
                <a:latin typeface="Arial" pitchFamily="34" charset="0"/>
                <a:ea typeface="宋体" pitchFamily="2" charset="-122"/>
              </a:endParaRPr>
            </a:p>
          </p:txBody>
        </p:sp>
        <p:sp>
          <p:nvSpPr>
            <p:cNvPr id="17419"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p:spPr>
          <p:txBody>
            <a:bodyPr wrap="none" anchor="ctr"/>
            <a:lstStyle/>
            <a:p>
              <a:endParaRPr lang="zh-CN" altLang="en-US"/>
            </a:p>
          </p:txBody>
        </p:sp>
        <p:sp>
          <p:nvSpPr>
            <p:cNvPr id="17420" name="Text Box 49"/>
            <p:cNvSpPr txBox="1">
              <a:spLocks noChangeArrowheads="1"/>
            </p:cNvSpPr>
            <p:nvPr/>
          </p:nvSpPr>
          <p:spPr bwMode="gray">
            <a:xfrm>
              <a:off x="1680" y="1934"/>
              <a:ext cx="2160" cy="233"/>
            </a:xfrm>
            <a:prstGeom prst="rect">
              <a:avLst/>
            </a:prstGeom>
            <a:noFill/>
            <a:ln w="9525">
              <a:noFill/>
              <a:miter lim="800000"/>
              <a:headEnd/>
              <a:tailEnd/>
            </a:ln>
          </p:spPr>
          <p:txBody>
            <a:bodyPr>
              <a:spAutoFit/>
            </a:bodyPr>
            <a:lstStyle/>
            <a:p>
              <a:pPr algn="ctr" eaLnBrk="0" hangingPunct="0"/>
              <a:r>
                <a:rPr lang="zh-CN" altLang="en-US">
                  <a:solidFill>
                    <a:srgbClr val="262626"/>
                  </a:solidFill>
                  <a:latin typeface="微软雅黑"/>
                  <a:ea typeface="微软雅黑"/>
                  <a:cs typeface="微软雅黑"/>
                  <a:sym typeface="微软雅黑"/>
                </a:rPr>
                <a:t>投资亮点</a:t>
              </a:r>
              <a:endParaRPr lang="zh-CN" altLang="en-US"/>
            </a:p>
          </p:txBody>
        </p:sp>
        <p:sp>
          <p:nvSpPr>
            <p:cNvPr id="17421" name="Text Box 50"/>
            <p:cNvSpPr txBox="1">
              <a:spLocks noChangeArrowheads="1"/>
            </p:cNvSpPr>
            <p:nvPr/>
          </p:nvSpPr>
          <p:spPr bwMode="gray">
            <a:xfrm>
              <a:off x="1393" y="1886"/>
              <a:ext cx="223" cy="288"/>
            </a:xfrm>
            <a:prstGeom prst="rect">
              <a:avLst/>
            </a:prstGeom>
            <a:noFill/>
            <a:ln w="9525">
              <a:noFill/>
              <a:miter lim="800000"/>
              <a:headEnd/>
              <a:tailEnd/>
            </a:ln>
          </p:spPr>
          <p:txBody>
            <a:bodyPr wrap="none">
              <a:spAutoFit/>
            </a:bodyPr>
            <a:lstStyle/>
            <a:p>
              <a:pPr algn="ctr" eaLnBrk="0" hangingPunct="0"/>
              <a:r>
                <a:rPr lang="en-US" altLang="zh-CN" sz="2400">
                  <a:solidFill>
                    <a:schemeClr val="bg1"/>
                  </a:solidFill>
                </a:rPr>
                <a:t>1</a:t>
              </a:r>
            </a:p>
          </p:txBody>
        </p:sp>
      </p:grpSp>
      <p:grpSp>
        <p:nvGrpSpPr>
          <p:cNvPr id="14" name="组合 13"/>
          <p:cNvGrpSpPr>
            <a:grpSpLocks/>
          </p:cNvGrpSpPr>
          <p:nvPr/>
        </p:nvGrpSpPr>
        <p:grpSpPr bwMode="auto">
          <a:xfrm>
            <a:off x="323850" y="3933825"/>
            <a:ext cx="8351838" cy="2417763"/>
            <a:chOff x="611600" y="4005065"/>
            <a:chExt cx="7755181" cy="2280977"/>
          </a:xfrm>
        </p:grpSpPr>
        <p:sp>
          <p:nvSpPr>
            <p:cNvPr id="17414" name="矩形 14"/>
            <p:cNvSpPr>
              <a:spLocks noChangeArrowheads="1"/>
            </p:cNvSpPr>
            <p:nvPr/>
          </p:nvSpPr>
          <p:spPr bwMode="auto">
            <a:xfrm>
              <a:off x="1126057" y="4102415"/>
              <a:ext cx="7108056" cy="2183627"/>
            </a:xfrm>
            <a:prstGeom prst="rect">
              <a:avLst/>
            </a:prstGeom>
            <a:noFill/>
            <a:ln w="9525">
              <a:noFill/>
              <a:miter lim="800000"/>
              <a:headEnd/>
              <a:tailEnd/>
            </a:ln>
          </p:spPr>
          <p:txBody>
            <a:bodyPr>
              <a:spAutoFit/>
            </a:bodyPr>
            <a:lstStyle/>
            <a:p>
              <a:pPr>
                <a:lnSpc>
                  <a:spcPts val="2500"/>
                </a:lnSpc>
              </a:pPr>
              <a:r>
                <a:rPr lang="en-US" altLang="zh-CN">
                  <a:latin typeface="宋体" charset="-122"/>
                </a:rPr>
                <a:t>   </a:t>
              </a:r>
              <a:r>
                <a:rPr lang="zh-CN" altLang="zh-CN" sz="1400">
                  <a:latin typeface="宋体" charset="-122"/>
                </a:rPr>
                <a:t>公司是目前国内包装行业技术实力强、设施设备先进、生产能力强、市场占有率高的核心骨干企业之一，在效率提升和保证质量一致性并快速响应市场需求等方面</a:t>
              </a:r>
              <a:r>
                <a:rPr lang="zh-CN" altLang="en-US" sz="1400">
                  <a:latin typeface="宋体" charset="-122"/>
                </a:rPr>
                <a:t>具有</a:t>
              </a:r>
              <a:r>
                <a:rPr lang="zh-CN" altLang="zh-CN" sz="1400">
                  <a:latin typeface="宋体" charset="-122"/>
                </a:rPr>
                <a:t>明显的优势。</a:t>
              </a:r>
              <a:r>
                <a:rPr lang="zh-CN" altLang="en-US" sz="1400">
                  <a:latin typeface="宋体" charset="-122"/>
                </a:rPr>
                <a:t>公司位于宁夏石嘴山市国家经济技术开发区，始建于</a:t>
              </a:r>
              <a:r>
                <a:rPr lang="en-US" altLang="zh-CN" sz="1400">
                  <a:latin typeface="宋体" charset="-122"/>
                </a:rPr>
                <a:t>2010</a:t>
              </a:r>
              <a:r>
                <a:rPr lang="zh-CN" altLang="en-US" sz="1400">
                  <a:latin typeface="宋体" charset="-122"/>
                </a:rPr>
                <a:t>年，注册资金：</a:t>
              </a:r>
              <a:r>
                <a:rPr lang="en-US" altLang="zh-CN" sz="1400">
                  <a:latin typeface="宋体" charset="-122"/>
                </a:rPr>
                <a:t>2145</a:t>
              </a:r>
              <a:r>
                <a:rPr lang="zh-CN" altLang="en-US" sz="1400">
                  <a:latin typeface="宋体" charset="-122"/>
                </a:rPr>
                <a:t>万元，目前拥有</a:t>
              </a:r>
              <a:r>
                <a:rPr lang="en-US" altLang="zh-CN" sz="1400">
                  <a:latin typeface="宋体" charset="-122"/>
                </a:rPr>
                <a:t>13000</a:t>
              </a:r>
              <a:r>
                <a:rPr lang="zh-CN" altLang="en-US" sz="1400">
                  <a:latin typeface="宋体" charset="-122"/>
                </a:rPr>
                <a:t>平米生产车间，</a:t>
              </a:r>
              <a:r>
                <a:rPr lang="en-US" altLang="zh-CN" sz="1400">
                  <a:latin typeface="宋体" charset="-122"/>
                </a:rPr>
                <a:t>2015</a:t>
              </a:r>
              <a:r>
                <a:rPr lang="zh-CN" altLang="zh-CN" sz="1400">
                  <a:latin typeface="宋体" charset="-122"/>
                </a:rPr>
                <a:t>年公司</a:t>
              </a:r>
              <a:r>
                <a:rPr lang="zh-CN" altLang="en-US" sz="1400">
                  <a:latin typeface="宋体" charset="-122"/>
                </a:rPr>
                <a:t>新</a:t>
              </a:r>
              <a:r>
                <a:rPr lang="zh-CN" altLang="zh-CN" sz="1400">
                  <a:latin typeface="宋体" charset="-122"/>
                </a:rPr>
                <a:t>增加生产车间</a:t>
              </a:r>
              <a:r>
                <a:rPr lang="en-US" altLang="zh-CN" sz="1400">
                  <a:latin typeface="宋体" charset="-122"/>
                </a:rPr>
                <a:t>4000</a:t>
              </a:r>
              <a:r>
                <a:rPr lang="zh-CN" altLang="zh-CN" sz="1400">
                  <a:latin typeface="宋体" charset="-122"/>
                </a:rPr>
                <a:t>㎡，</a:t>
              </a:r>
              <a:r>
                <a:rPr lang="zh-CN" altLang="en-US" sz="1400">
                  <a:latin typeface="宋体" charset="-122"/>
                </a:rPr>
                <a:t>及</a:t>
              </a:r>
              <a:r>
                <a:rPr lang="zh-CN" altLang="zh-CN" sz="1400">
                  <a:latin typeface="宋体" charset="-122"/>
                </a:rPr>
                <a:t>定购多台先进的织机设备，</a:t>
              </a:r>
              <a:r>
                <a:rPr lang="zh-CN" altLang="en-US" sz="1400">
                  <a:latin typeface="宋体" charset="-122"/>
                </a:rPr>
                <a:t>现已</a:t>
              </a:r>
              <a:r>
                <a:rPr lang="zh-CN" altLang="zh-CN" sz="1400">
                  <a:latin typeface="宋体" charset="-122"/>
                </a:rPr>
                <a:t>安装调试完成，</a:t>
              </a:r>
              <a:r>
                <a:rPr lang="zh-CN" altLang="en-US" sz="1400">
                  <a:latin typeface="宋体" charset="-122"/>
                </a:rPr>
                <a:t>目前公司具有国内最先进的拉丝机</a:t>
              </a:r>
              <a:r>
                <a:rPr lang="en-US" altLang="zh-CN" sz="1400">
                  <a:latin typeface="宋体" charset="-122"/>
                </a:rPr>
                <a:t>2</a:t>
              </a:r>
              <a:r>
                <a:rPr lang="zh-CN" altLang="en-US" sz="1400">
                  <a:latin typeface="宋体" charset="-122"/>
                </a:rPr>
                <a:t>台，塑编包装</a:t>
              </a:r>
              <a:r>
                <a:rPr lang="en-US" altLang="zh-CN" sz="1400">
                  <a:latin typeface="宋体" charset="-122"/>
                </a:rPr>
                <a:t>8</a:t>
              </a:r>
              <a:r>
                <a:rPr lang="zh-CN" altLang="en-US" sz="1400">
                  <a:latin typeface="宋体" charset="-122"/>
                </a:rPr>
                <a:t>色印刷机</a:t>
              </a:r>
              <a:r>
                <a:rPr lang="en-US" altLang="zh-CN" sz="1400">
                  <a:latin typeface="宋体" charset="-122"/>
                </a:rPr>
                <a:t>3</a:t>
              </a:r>
              <a:r>
                <a:rPr lang="zh-CN" altLang="en-US" sz="1400">
                  <a:latin typeface="宋体" charset="-122"/>
                </a:rPr>
                <a:t>台，纸塑生产线一套，覆膜机</a:t>
              </a:r>
              <a:r>
                <a:rPr lang="en-US" altLang="zh-CN" sz="1400">
                  <a:latin typeface="宋体" charset="-122"/>
                </a:rPr>
                <a:t>3</a:t>
              </a:r>
              <a:r>
                <a:rPr lang="zh-CN" altLang="en-US" sz="1400">
                  <a:latin typeface="宋体" charset="-122"/>
                </a:rPr>
                <a:t>台，切袋制袋机</a:t>
              </a:r>
              <a:r>
                <a:rPr lang="en-US" altLang="zh-CN" sz="1400">
                  <a:latin typeface="宋体" charset="-122"/>
                </a:rPr>
                <a:t>15</a:t>
              </a:r>
              <a:r>
                <a:rPr lang="zh-CN" altLang="en-US" sz="1400">
                  <a:latin typeface="宋体" charset="-122"/>
                </a:rPr>
                <a:t>台，吹膜机</a:t>
              </a:r>
              <a:r>
                <a:rPr lang="en-US" altLang="zh-CN" sz="1400">
                  <a:latin typeface="宋体" charset="-122"/>
                </a:rPr>
                <a:t>6</a:t>
              </a:r>
              <a:r>
                <a:rPr lang="zh-CN" altLang="en-US" sz="1400">
                  <a:latin typeface="宋体" charset="-122"/>
                </a:rPr>
                <a:t>台，</a:t>
              </a:r>
              <a:r>
                <a:rPr lang="zh-CN" altLang="zh-CN" sz="1400">
                  <a:latin typeface="宋体" charset="-122"/>
                </a:rPr>
                <a:t>在现有产能大幅提高的同时</a:t>
              </a:r>
              <a:r>
                <a:rPr lang="zh-CN" altLang="en-US" sz="1400">
                  <a:latin typeface="宋体" charset="-122"/>
                </a:rPr>
                <a:t>逐步</a:t>
              </a:r>
              <a:r>
                <a:rPr lang="zh-CN" altLang="zh-CN" sz="1400">
                  <a:latin typeface="宋体" charset="-122"/>
                </a:rPr>
                <a:t>形成</a:t>
              </a:r>
              <a:r>
                <a:rPr lang="zh-CN" altLang="en-US" sz="1400">
                  <a:latin typeface="宋体" charset="-122"/>
                </a:rPr>
                <a:t>了</a:t>
              </a:r>
              <a:r>
                <a:rPr lang="zh-CN" altLang="zh-CN" sz="1400">
                  <a:latin typeface="宋体" charset="-122"/>
                </a:rPr>
                <a:t>行业的领导地位。</a:t>
              </a:r>
              <a:r>
                <a:rPr lang="zh-CN" altLang="en-US" sz="1400">
                  <a:latin typeface="宋体" charset="-122"/>
                </a:rPr>
                <a:t>截止目前公司产品已经成功覆盖西北五省的大型盐化工循环企业，产品呈现供不应求。</a:t>
              </a:r>
              <a:endParaRPr lang="zh-CN" altLang="zh-CN" sz="1400">
                <a:latin typeface="宋体" charset="-122"/>
              </a:endParaRPr>
            </a:p>
          </p:txBody>
        </p:sp>
        <p:grpSp>
          <p:nvGrpSpPr>
            <p:cNvPr id="17415" name="组合 15"/>
            <p:cNvGrpSpPr>
              <a:grpSpLocks/>
            </p:cNvGrpSpPr>
            <p:nvPr/>
          </p:nvGrpSpPr>
          <p:grpSpPr bwMode="auto">
            <a:xfrm>
              <a:off x="611600" y="4005065"/>
              <a:ext cx="7755181" cy="2242037"/>
              <a:chOff x="611600" y="4005065"/>
              <a:chExt cx="7755181" cy="2242037"/>
            </a:xfrm>
          </p:grpSpPr>
          <p:sp>
            <p:nvSpPr>
              <p:cNvPr id="17416" name="AutoShape 8"/>
              <p:cNvSpPr>
                <a:spLocks noChangeArrowheads="1"/>
              </p:cNvSpPr>
              <p:nvPr/>
            </p:nvSpPr>
            <p:spPr bwMode="auto">
              <a:xfrm>
                <a:off x="794071" y="4005065"/>
                <a:ext cx="7572710" cy="2242037"/>
              </a:xfrm>
              <a:prstGeom prst="roundRect">
                <a:avLst>
                  <a:gd name="adj" fmla="val 4690"/>
                </a:avLst>
              </a:prstGeom>
              <a:noFill/>
              <a:ln w="25400">
                <a:solidFill>
                  <a:schemeClr val="accent2"/>
                </a:solidFill>
                <a:round/>
                <a:headEnd/>
                <a:tailEnd/>
              </a:ln>
            </p:spPr>
            <p:txBody>
              <a:bodyPr wrap="none" anchor="ctr"/>
              <a:lstStyle/>
              <a:p>
                <a:endParaRPr lang="zh-CN" altLang="en-US"/>
              </a:p>
            </p:txBody>
          </p:sp>
          <p:sp>
            <p:nvSpPr>
              <p:cNvPr id="19" name="圆角矩形 18"/>
              <p:cNvSpPr/>
              <p:nvPr/>
            </p:nvSpPr>
            <p:spPr>
              <a:xfrm>
                <a:off x="611600" y="4102415"/>
                <a:ext cx="359678" cy="197544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sz="1600" dirty="0"/>
                  <a:t>领先的市场地位</a:t>
                </a:r>
              </a:p>
            </p:txBody>
          </p:sp>
        </p:grpSp>
      </p:grpSp>
      <p:pic>
        <p:nvPicPr>
          <p:cNvPr id="17411" name="Picture 2"/>
          <p:cNvPicPr>
            <a:picLocks noChangeAspect="1" noChangeArrowheads="1"/>
          </p:cNvPicPr>
          <p:nvPr/>
        </p:nvPicPr>
        <p:blipFill>
          <a:blip r:embed="rId2"/>
          <a:srcRect/>
          <a:stretch>
            <a:fillRect/>
          </a:stretch>
        </p:blipFill>
        <p:spPr bwMode="auto">
          <a:xfrm>
            <a:off x="7740650" y="496888"/>
            <a:ext cx="1152525" cy="484187"/>
          </a:xfrm>
          <a:prstGeom prst="rect">
            <a:avLst/>
          </a:prstGeom>
          <a:noFill/>
          <a:ln w="9525">
            <a:noFill/>
            <a:miter lim="800000"/>
            <a:headEnd/>
            <a:tailEnd/>
          </a:ln>
        </p:spPr>
      </p:pic>
      <p:pic>
        <p:nvPicPr>
          <p:cNvPr id="17412" name="Picture 15" descr="车间001"/>
          <p:cNvPicPr>
            <a:picLocks noChangeAspect="1" noChangeArrowheads="1"/>
          </p:cNvPicPr>
          <p:nvPr/>
        </p:nvPicPr>
        <p:blipFill>
          <a:blip r:embed="rId3"/>
          <a:srcRect/>
          <a:stretch>
            <a:fillRect/>
          </a:stretch>
        </p:blipFill>
        <p:spPr bwMode="auto">
          <a:xfrm>
            <a:off x="107950" y="1268413"/>
            <a:ext cx="4392613" cy="2665412"/>
          </a:xfrm>
          <a:prstGeom prst="rect">
            <a:avLst/>
          </a:prstGeom>
          <a:noFill/>
          <a:ln w="9525">
            <a:noFill/>
            <a:miter lim="800000"/>
            <a:headEnd/>
            <a:tailEnd/>
          </a:ln>
        </p:spPr>
      </p:pic>
      <p:pic>
        <p:nvPicPr>
          <p:cNvPr id="17413" name="Picture 17" descr="车间003"/>
          <p:cNvPicPr>
            <a:picLocks noChangeAspect="1" noChangeArrowheads="1"/>
          </p:cNvPicPr>
          <p:nvPr/>
        </p:nvPicPr>
        <p:blipFill>
          <a:blip r:embed="rId4"/>
          <a:srcRect/>
          <a:stretch>
            <a:fillRect/>
          </a:stretch>
        </p:blipFill>
        <p:spPr bwMode="auto">
          <a:xfrm>
            <a:off x="4572000" y="1268413"/>
            <a:ext cx="4321175" cy="2665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6"/>
          <p:cNvGrpSpPr>
            <a:grpSpLocks/>
          </p:cNvGrpSpPr>
          <p:nvPr/>
        </p:nvGrpSpPr>
        <p:grpSpPr bwMode="auto">
          <a:xfrm>
            <a:off x="23813" y="427038"/>
            <a:ext cx="2457450" cy="685800"/>
            <a:chOff x="1296" y="1824"/>
            <a:chExt cx="2976" cy="432"/>
          </a:xfrm>
        </p:grpSpPr>
        <p:sp>
          <p:nvSpPr>
            <p:cNvPr id="7" name="AutoShape 47"/>
            <p:cNvSpPr>
              <a:spLocks noChangeArrowheads="1"/>
            </p:cNvSpPr>
            <p:nvPr/>
          </p:nvSpPr>
          <p:spPr bwMode="gray">
            <a:xfrm>
              <a:off x="1536" y="1899"/>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p:spPr>
          <p:txBody>
            <a:bodyPr wrap="none" anchor="ctr"/>
            <a:lstStyle/>
            <a:p>
              <a:pPr>
                <a:defRPr/>
              </a:pPr>
              <a:endParaRPr lang="zh-CN" altLang="en-US">
                <a:latin typeface="Arial" pitchFamily="34" charset="0"/>
                <a:ea typeface="宋体" pitchFamily="2" charset="-122"/>
              </a:endParaRPr>
            </a:p>
          </p:txBody>
        </p:sp>
        <p:sp>
          <p:nvSpPr>
            <p:cNvPr id="18444"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p:spPr>
          <p:txBody>
            <a:bodyPr wrap="none" anchor="ctr"/>
            <a:lstStyle/>
            <a:p>
              <a:endParaRPr lang="zh-CN" altLang="en-US"/>
            </a:p>
          </p:txBody>
        </p:sp>
        <p:sp>
          <p:nvSpPr>
            <p:cNvPr id="18445" name="Text Box 49"/>
            <p:cNvSpPr txBox="1">
              <a:spLocks noChangeArrowheads="1"/>
            </p:cNvSpPr>
            <p:nvPr/>
          </p:nvSpPr>
          <p:spPr bwMode="gray">
            <a:xfrm>
              <a:off x="1680" y="1934"/>
              <a:ext cx="2160" cy="233"/>
            </a:xfrm>
            <a:prstGeom prst="rect">
              <a:avLst/>
            </a:prstGeom>
            <a:noFill/>
            <a:ln w="9525">
              <a:noFill/>
              <a:miter lim="800000"/>
              <a:headEnd/>
              <a:tailEnd/>
            </a:ln>
          </p:spPr>
          <p:txBody>
            <a:bodyPr>
              <a:spAutoFit/>
            </a:bodyPr>
            <a:lstStyle/>
            <a:p>
              <a:pPr algn="ctr" eaLnBrk="0" hangingPunct="0"/>
              <a:r>
                <a:rPr lang="zh-CN" altLang="en-US">
                  <a:solidFill>
                    <a:srgbClr val="262626"/>
                  </a:solidFill>
                  <a:latin typeface="微软雅黑"/>
                  <a:ea typeface="微软雅黑"/>
                  <a:cs typeface="微软雅黑"/>
                  <a:sym typeface="微软雅黑"/>
                </a:rPr>
                <a:t>投资亮点</a:t>
              </a:r>
              <a:endParaRPr lang="zh-CN" altLang="en-US"/>
            </a:p>
          </p:txBody>
        </p:sp>
        <p:sp>
          <p:nvSpPr>
            <p:cNvPr id="18446" name="Text Box 50"/>
            <p:cNvSpPr txBox="1">
              <a:spLocks noChangeArrowheads="1"/>
            </p:cNvSpPr>
            <p:nvPr/>
          </p:nvSpPr>
          <p:spPr bwMode="gray">
            <a:xfrm>
              <a:off x="1393" y="1886"/>
              <a:ext cx="223" cy="288"/>
            </a:xfrm>
            <a:prstGeom prst="rect">
              <a:avLst/>
            </a:prstGeom>
            <a:noFill/>
            <a:ln w="9525">
              <a:noFill/>
              <a:miter lim="800000"/>
              <a:headEnd/>
              <a:tailEnd/>
            </a:ln>
          </p:spPr>
          <p:txBody>
            <a:bodyPr wrap="none">
              <a:spAutoFit/>
            </a:bodyPr>
            <a:lstStyle/>
            <a:p>
              <a:pPr algn="ctr" eaLnBrk="0" hangingPunct="0"/>
              <a:r>
                <a:rPr lang="en-US" altLang="zh-CN" sz="2400">
                  <a:solidFill>
                    <a:schemeClr val="bg1"/>
                  </a:solidFill>
                </a:rPr>
                <a:t>1</a:t>
              </a:r>
            </a:p>
          </p:txBody>
        </p:sp>
      </p:grpSp>
      <p:pic>
        <p:nvPicPr>
          <p:cNvPr id="2049" name="Picture 1" descr="C:\Documents and Settings\Administrator\Application Data\Tencent\Users\404716422\QQ\WinTemp\RichOle\TP0SCD0H`LR6LP}6UT`[XP8.png"/>
          <p:cNvPicPr>
            <a:picLocks noChangeAspect="1" noChangeArrowheads="1"/>
          </p:cNvPicPr>
          <p:nvPr/>
        </p:nvPicPr>
        <p:blipFill>
          <a:blip r:embed="rId2"/>
          <a:srcRect/>
          <a:stretch>
            <a:fillRect/>
          </a:stretch>
        </p:blipFill>
        <p:spPr bwMode="auto">
          <a:xfrm>
            <a:off x="793750" y="1412875"/>
            <a:ext cx="1690688" cy="2447925"/>
          </a:xfrm>
          <a:prstGeom prst="rect">
            <a:avLst/>
          </a:prstGeom>
          <a:noFill/>
          <a:ln w="9525">
            <a:noFill/>
            <a:miter lim="800000"/>
            <a:headEnd/>
            <a:tailEnd/>
          </a:ln>
        </p:spPr>
      </p:pic>
      <p:pic>
        <p:nvPicPr>
          <p:cNvPr id="2050" name="Picture 2" descr="C:\Documents and Settings\Administrator\Application Data\Tencent\Users\404716422\QQ\WinTemp\RichOle\QV4ST1BYBBOCUGO@CY4(I4K.png"/>
          <p:cNvPicPr>
            <a:picLocks noChangeAspect="1" noChangeArrowheads="1"/>
          </p:cNvPicPr>
          <p:nvPr/>
        </p:nvPicPr>
        <p:blipFill>
          <a:blip r:embed="rId3"/>
          <a:srcRect/>
          <a:stretch>
            <a:fillRect/>
          </a:stretch>
        </p:blipFill>
        <p:spPr bwMode="auto">
          <a:xfrm>
            <a:off x="3638550" y="1412875"/>
            <a:ext cx="1722438" cy="2447925"/>
          </a:xfrm>
          <a:prstGeom prst="rect">
            <a:avLst/>
          </a:prstGeom>
          <a:noFill/>
          <a:ln w="9525">
            <a:noFill/>
            <a:miter lim="800000"/>
            <a:headEnd/>
            <a:tailEnd/>
          </a:ln>
        </p:spPr>
      </p:pic>
      <p:pic>
        <p:nvPicPr>
          <p:cNvPr id="2051" name="Picture 3" descr="C:\Documents and Settings\Administrator\Application Data\Tencent\Users\404716422\QQ\WinTemp\RichOle\JB~7LREWY)3)O@L]O5)H%QH.png"/>
          <p:cNvPicPr>
            <a:picLocks noChangeAspect="1" noChangeArrowheads="1"/>
          </p:cNvPicPr>
          <p:nvPr/>
        </p:nvPicPr>
        <p:blipFill>
          <a:blip r:embed="rId4"/>
          <a:srcRect/>
          <a:stretch>
            <a:fillRect/>
          </a:stretch>
        </p:blipFill>
        <p:spPr bwMode="auto">
          <a:xfrm>
            <a:off x="6516688" y="1412875"/>
            <a:ext cx="1701800" cy="2447925"/>
          </a:xfrm>
          <a:prstGeom prst="rect">
            <a:avLst/>
          </a:prstGeom>
          <a:noFill/>
          <a:ln w="9525">
            <a:noFill/>
            <a:miter lim="800000"/>
            <a:headEnd/>
            <a:tailEnd/>
          </a:ln>
        </p:spPr>
      </p:pic>
      <p:grpSp>
        <p:nvGrpSpPr>
          <p:cNvPr id="3" name="组合 2"/>
          <p:cNvGrpSpPr>
            <a:grpSpLocks/>
          </p:cNvGrpSpPr>
          <p:nvPr/>
        </p:nvGrpSpPr>
        <p:grpSpPr bwMode="auto">
          <a:xfrm>
            <a:off x="539750" y="3860800"/>
            <a:ext cx="8001000" cy="2447925"/>
            <a:chOff x="611600" y="4005065"/>
            <a:chExt cx="8000918" cy="2134922"/>
          </a:xfrm>
        </p:grpSpPr>
        <p:sp>
          <p:nvSpPr>
            <p:cNvPr id="18439" name="矩形 11"/>
            <p:cNvSpPr>
              <a:spLocks noChangeArrowheads="1"/>
            </p:cNvSpPr>
            <p:nvPr/>
          </p:nvSpPr>
          <p:spPr bwMode="auto">
            <a:xfrm>
              <a:off x="1040221" y="4313817"/>
              <a:ext cx="7572297" cy="1198955"/>
            </a:xfrm>
            <a:prstGeom prst="rect">
              <a:avLst/>
            </a:prstGeom>
            <a:noFill/>
            <a:ln w="9525">
              <a:noFill/>
              <a:miter lim="800000"/>
              <a:headEnd/>
              <a:tailEnd/>
            </a:ln>
          </p:spPr>
          <p:txBody>
            <a:bodyPr wrap="square">
              <a:spAutoFit/>
            </a:bodyPr>
            <a:lstStyle/>
            <a:p>
              <a:pPr>
                <a:lnSpc>
                  <a:spcPts val="2500"/>
                </a:lnSpc>
              </a:pPr>
              <a:r>
                <a:rPr lang="zh-CN" altLang="en-US" sz="1400" dirty="0"/>
                <a:t>润龙包装是危包行业的领军企业，</a:t>
              </a:r>
              <a:r>
                <a:rPr lang="en-US" altLang="zh-CN" sz="1400" dirty="0"/>
                <a:t>2013</a:t>
              </a:r>
              <a:r>
                <a:rPr lang="zh-CN" altLang="zh-CN" sz="1400" dirty="0"/>
                <a:t>年公司</a:t>
              </a:r>
              <a:r>
                <a:rPr lang="zh-CN" altLang="en-US" sz="1400" dirty="0"/>
                <a:t>生产的危险品包装</a:t>
              </a:r>
              <a:r>
                <a:rPr lang="zh-CN" altLang="zh-CN" sz="1400" dirty="0"/>
                <a:t>通过</a:t>
              </a:r>
              <a:r>
                <a:rPr lang="zh-CN" altLang="en-US" sz="1400" dirty="0"/>
                <a:t>了</a:t>
              </a:r>
              <a:r>
                <a:rPr lang="zh-CN" altLang="zh-CN" sz="1400" dirty="0"/>
                <a:t>新疆铁路局和</a:t>
              </a:r>
              <a:r>
                <a:rPr lang="zh-CN" altLang="en-US" sz="1400" dirty="0"/>
                <a:t>青藏</a:t>
              </a:r>
              <a:r>
                <a:rPr lang="zh-CN" altLang="zh-CN" sz="1400" dirty="0"/>
                <a:t>铁路局</a:t>
              </a:r>
              <a:r>
                <a:rPr lang="zh-CN" altLang="en-US" sz="1400" dirty="0"/>
                <a:t>及兰州铁路局</a:t>
              </a:r>
              <a:r>
                <a:rPr lang="zh-CN" altLang="zh-CN" sz="1400" dirty="0"/>
                <a:t>的</a:t>
              </a:r>
              <a:r>
                <a:rPr lang="zh-CN" altLang="en-US" sz="1400" dirty="0"/>
                <a:t>铁路危包</a:t>
              </a:r>
              <a:r>
                <a:rPr lang="zh-CN" altLang="zh-CN" sz="1400" dirty="0"/>
                <a:t>认定，正式成为铁路危险品包装运输认可的包装制造企业</a:t>
              </a:r>
              <a:r>
                <a:rPr lang="zh-CN" altLang="en-US" sz="1400" dirty="0"/>
                <a:t>。公司自</a:t>
              </a:r>
              <a:r>
                <a:rPr lang="zh-CN" altLang="zh-CN" sz="1400" dirty="0"/>
                <a:t>成立以来</a:t>
              </a:r>
              <a:r>
                <a:rPr lang="zh-CN" altLang="en-US" sz="1400" dirty="0"/>
                <a:t>，无论水运、公路、铁运及出口，从未</a:t>
              </a:r>
              <a:r>
                <a:rPr lang="zh-CN" altLang="zh-CN" sz="1400" dirty="0"/>
                <a:t>发生</a:t>
              </a:r>
              <a:r>
                <a:rPr lang="zh-CN" altLang="en-US" sz="1400" dirty="0"/>
                <a:t>过一起</a:t>
              </a:r>
              <a:r>
                <a:rPr lang="zh-CN" altLang="zh-CN" sz="1400" dirty="0"/>
                <a:t>质量事故及</a:t>
              </a:r>
              <a:r>
                <a:rPr lang="zh-CN" altLang="en-US" sz="1400" dirty="0"/>
                <a:t>客户</a:t>
              </a:r>
              <a:r>
                <a:rPr lang="zh-CN" altLang="zh-CN" sz="1400" dirty="0"/>
                <a:t>投诉</a:t>
              </a:r>
              <a:r>
                <a:rPr lang="zh-CN" altLang="en-US" sz="1400" dirty="0"/>
                <a:t>，</a:t>
              </a:r>
              <a:r>
                <a:rPr lang="zh-CN" altLang="zh-CN" sz="1400" dirty="0"/>
                <a:t>从而得到各大型化工企业的</a:t>
              </a:r>
              <a:r>
                <a:rPr lang="zh-CN" altLang="en-US" sz="1400" dirty="0"/>
                <a:t>充分</a:t>
              </a:r>
              <a:r>
                <a:rPr lang="zh-CN" altLang="zh-CN" sz="1400" dirty="0"/>
                <a:t>认可及高</a:t>
              </a:r>
              <a:r>
                <a:rPr lang="zh-CN" altLang="en-US" sz="1400" dirty="0"/>
                <a:t>度</a:t>
              </a:r>
              <a:r>
                <a:rPr lang="zh-CN" altLang="zh-CN" sz="1400" dirty="0"/>
                <a:t>评价。</a:t>
              </a:r>
            </a:p>
          </p:txBody>
        </p:sp>
        <p:grpSp>
          <p:nvGrpSpPr>
            <p:cNvPr id="18440" name="组合 1"/>
            <p:cNvGrpSpPr>
              <a:grpSpLocks/>
            </p:cNvGrpSpPr>
            <p:nvPr/>
          </p:nvGrpSpPr>
          <p:grpSpPr bwMode="auto">
            <a:xfrm>
              <a:off x="611600" y="4005065"/>
              <a:ext cx="7953238" cy="2134922"/>
              <a:chOff x="611600" y="4005065"/>
              <a:chExt cx="7953238" cy="2134922"/>
            </a:xfrm>
          </p:grpSpPr>
          <p:sp>
            <p:nvSpPr>
              <p:cNvPr id="18441" name="AutoShape 8"/>
              <p:cNvSpPr>
                <a:spLocks noChangeArrowheads="1"/>
              </p:cNvSpPr>
              <p:nvPr/>
            </p:nvSpPr>
            <p:spPr bwMode="auto">
              <a:xfrm>
                <a:off x="794071" y="4005065"/>
                <a:ext cx="7770767" cy="2134922"/>
              </a:xfrm>
              <a:prstGeom prst="roundRect">
                <a:avLst>
                  <a:gd name="adj" fmla="val 4690"/>
                </a:avLst>
              </a:prstGeom>
              <a:noFill/>
              <a:ln w="25400">
                <a:solidFill>
                  <a:schemeClr val="accent2"/>
                </a:solidFill>
                <a:round/>
                <a:headEnd/>
                <a:tailEnd/>
              </a:ln>
            </p:spPr>
            <p:txBody>
              <a:bodyPr wrap="none" anchor="ctr"/>
              <a:lstStyle/>
              <a:p>
                <a:endParaRPr lang="zh-CN" altLang="en-US"/>
              </a:p>
            </p:txBody>
          </p:sp>
          <p:sp>
            <p:nvSpPr>
              <p:cNvPr id="13" name="圆角矩形 12"/>
              <p:cNvSpPr/>
              <p:nvPr/>
            </p:nvSpPr>
            <p:spPr>
              <a:xfrm>
                <a:off x="611600" y="4299967"/>
                <a:ext cx="360359" cy="1546503"/>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sz="1700" dirty="0"/>
                  <a:t>质量优势</a:t>
                </a:r>
              </a:p>
            </p:txBody>
          </p:sp>
        </p:grpSp>
      </p:grpSp>
      <p:pic>
        <p:nvPicPr>
          <p:cNvPr id="18438" name="Picture 2"/>
          <p:cNvPicPr>
            <a:picLocks noChangeAspect="1" noChangeArrowheads="1"/>
          </p:cNvPicPr>
          <p:nvPr/>
        </p:nvPicPr>
        <p:blipFill>
          <a:blip r:embed="rId5"/>
          <a:srcRect/>
          <a:stretch>
            <a:fillRect/>
          </a:stretch>
        </p:blipFill>
        <p:spPr bwMode="auto">
          <a:xfrm>
            <a:off x="7740650" y="496888"/>
            <a:ext cx="1152525" cy="484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49"/>
                                        </p:tgtEl>
                                        <p:attrNameLst>
                                          <p:attrName>style.visibility</p:attrName>
                                        </p:attrNameLst>
                                      </p:cBhvr>
                                      <p:to>
                                        <p:strVal val="visible"/>
                                      </p:to>
                                    </p:set>
                                    <p:anim calcmode="lin" valueType="num">
                                      <p:cBhvr additive="base">
                                        <p:cTn id="11" dur="500" fill="hold"/>
                                        <p:tgtEl>
                                          <p:spTgt spid="2049"/>
                                        </p:tgtEl>
                                        <p:attrNameLst>
                                          <p:attrName>ppt_x</p:attrName>
                                        </p:attrNameLst>
                                      </p:cBhvr>
                                      <p:tavLst>
                                        <p:tav tm="0">
                                          <p:val>
                                            <p:strVal val="1+#ppt_w/2"/>
                                          </p:val>
                                        </p:tav>
                                        <p:tav tm="100000">
                                          <p:val>
                                            <p:strVal val="#ppt_x"/>
                                          </p:val>
                                        </p:tav>
                                      </p:tavLst>
                                    </p:anim>
                                    <p:anim calcmode="lin" valueType="num">
                                      <p:cBhvr additive="base">
                                        <p:cTn id="12" dur="500" fill="hold"/>
                                        <p:tgtEl>
                                          <p:spTgt spid="204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additive="base">
                                        <p:cTn id="16" dur="500" fill="hold"/>
                                        <p:tgtEl>
                                          <p:spTgt spid="2050"/>
                                        </p:tgtEl>
                                        <p:attrNameLst>
                                          <p:attrName>ppt_x</p:attrName>
                                        </p:attrNameLst>
                                      </p:cBhvr>
                                      <p:tavLst>
                                        <p:tav tm="0">
                                          <p:val>
                                            <p:strVal val="1+#ppt_w/2"/>
                                          </p:val>
                                        </p:tav>
                                        <p:tav tm="100000">
                                          <p:val>
                                            <p:strVal val="#ppt_x"/>
                                          </p:val>
                                        </p:tav>
                                      </p:tavLst>
                                    </p:anim>
                                    <p:anim calcmode="lin" valueType="num">
                                      <p:cBhvr additive="base">
                                        <p:cTn id="17" dur="500" fill="hold"/>
                                        <p:tgtEl>
                                          <p:spTgt spid="205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additive="base">
                                        <p:cTn id="21" dur="500" fill="hold"/>
                                        <p:tgtEl>
                                          <p:spTgt spid="2051"/>
                                        </p:tgtEl>
                                        <p:attrNameLst>
                                          <p:attrName>ppt_x</p:attrName>
                                        </p:attrNameLst>
                                      </p:cBhvr>
                                      <p:tavLst>
                                        <p:tav tm="0">
                                          <p:val>
                                            <p:strVal val="1+#ppt_w/2"/>
                                          </p:val>
                                        </p:tav>
                                        <p:tav tm="100000">
                                          <p:val>
                                            <p:strVal val="#ppt_x"/>
                                          </p:val>
                                        </p:tav>
                                      </p:tavLst>
                                    </p:anim>
                                    <p:anim calcmode="lin" valueType="num">
                                      <p:cBhvr additive="base">
                                        <p:cTn id="22" dur="500" fill="hold"/>
                                        <p:tgtEl>
                                          <p:spTgt spid="2051"/>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6"/>
          <p:cNvGrpSpPr>
            <a:grpSpLocks/>
          </p:cNvGrpSpPr>
          <p:nvPr/>
        </p:nvGrpSpPr>
        <p:grpSpPr bwMode="auto">
          <a:xfrm>
            <a:off x="23813" y="427038"/>
            <a:ext cx="2457450" cy="685800"/>
            <a:chOff x="1296" y="1824"/>
            <a:chExt cx="2976" cy="432"/>
          </a:xfrm>
        </p:grpSpPr>
        <p:sp>
          <p:nvSpPr>
            <p:cNvPr id="7" name="AutoShape 47"/>
            <p:cNvSpPr>
              <a:spLocks noChangeArrowheads="1"/>
            </p:cNvSpPr>
            <p:nvPr/>
          </p:nvSpPr>
          <p:spPr bwMode="gray">
            <a:xfrm>
              <a:off x="1536" y="1899"/>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p:spPr>
          <p:txBody>
            <a:bodyPr wrap="none" anchor="ctr"/>
            <a:lstStyle/>
            <a:p>
              <a:pPr>
                <a:defRPr/>
              </a:pPr>
              <a:endParaRPr lang="zh-CN" altLang="en-US">
                <a:latin typeface="Arial" pitchFamily="34" charset="0"/>
                <a:ea typeface="宋体" pitchFamily="2" charset="-122"/>
              </a:endParaRPr>
            </a:p>
          </p:txBody>
        </p:sp>
        <p:sp>
          <p:nvSpPr>
            <p:cNvPr id="19468"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p:spPr>
          <p:txBody>
            <a:bodyPr wrap="none" anchor="ctr"/>
            <a:lstStyle/>
            <a:p>
              <a:endParaRPr lang="zh-CN" altLang="en-US"/>
            </a:p>
          </p:txBody>
        </p:sp>
        <p:sp>
          <p:nvSpPr>
            <p:cNvPr id="19469" name="Text Box 49"/>
            <p:cNvSpPr txBox="1">
              <a:spLocks noChangeArrowheads="1"/>
            </p:cNvSpPr>
            <p:nvPr/>
          </p:nvSpPr>
          <p:spPr bwMode="gray">
            <a:xfrm>
              <a:off x="1680" y="1934"/>
              <a:ext cx="2160" cy="233"/>
            </a:xfrm>
            <a:prstGeom prst="rect">
              <a:avLst/>
            </a:prstGeom>
            <a:noFill/>
            <a:ln w="9525">
              <a:noFill/>
              <a:miter lim="800000"/>
              <a:headEnd/>
              <a:tailEnd/>
            </a:ln>
          </p:spPr>
          <p:txBody>
            <a:bodyPr>
              <a:spAutoFit/>
            </a:bodyPr>
            <a:lstStyle/>
            <a:p>
              <a:pPr algn="ctr" eaLnBrk="0" hangingPunct="0"/>
              <a:r>
                <a:rPr lang="zh-CN" altLang="en-US">
                  <a:solidFill>
                    <a:srgbClr val="262626"/>
                  </a:solidFill>
                  <a:latin typeface="微软雅黑"/>
                  <a:ea typeface="微软雅黑"/>
                  <a:cs typeface="微软雅黑"/>
                  <a:sym typeface="微软雅黑"/>
                </a:rPr>
                <a:t>投资亮点</a:t>
              </a:r>
              <a:endParaRPr lang="zh-CN" altLang="en-US"/>
            </a:p>
          </p:txBody>
        </p:sp>
        <p:sp>
          <p:nvSpPr>
            <p:cNvPr id="19470" name="Text Box 50"/>
            <p:cNvSpPr txBox="1">
              <a:spLocks noChangeArrowheads="1"/>
            </p:cNvSpPr>
            <p:nvPr/>
          </p:nvSpPr>
          <p:spPr bwMode="gray">
            <a:xfrm>
              <a:off x="1393" y="1886"/>
              <a:ext cx="223" cy="288"/>
            </a:xfrm>
            <a:prstGeom prst="rect">
              <a:avLst/>
            </a:prstGeom>
            <a:noFill/>
            <a:ln w="9525">
              <a:noFill/>
              <a:miter lim="800000"/>
              <a:headEnd/>
              <a:tailEnd/>
            </a:ln>
          </p:spPr>
          <p:txBody>
            <a:bodyPr wrap="none">
              <a:spAutoFit/>
            </a:bodyPr>
            <a:lstStyle/>
            <a:p>
              <a:pPr algn="ctr" eaLnBrk="0" hangingPunct="0"/>
              <a:r>
                <a:rPr lang="en-US" altLang="zh-CN" sz="2400">
                  <a:solidFill>
                    <a:schemeClr val="bg1"/>
                  </a:solidFill>
                </a:rPr>
                <a:t>1</a:t>
              </a:r>
            </a:p>
          </p:txBody>
        </p:sp>
      </p:grpSp>
      <p:grpSp>
        <p:nvGrpSpPr>
          <p:cNvPr id="12" name="组合 11"/>
          <p:cNvGrpSpPr>
            <a:grpSpLocks/>
          </p:cNvGrpSpPr>
          <p:nvPr/>
        </p:nvGrpSpPr>
        <p:grpSpPr bwMode="auto">
          <a:xfrm>
            <a:off x="468313" y="3933826"/>
            <a:ext cx="7953375" cy="2135189"/>
            <a:chOff x="611600" y="4005065"/>
            <a:chExt cx="7953238" cy="2134922"/>
          </a:xfrm>
        </p:grpSpPr>
        <p:sp>
          <p:nvSpPr>
            <p:cNvPr id="19463" name="矩形 12"/>
            <p:cNvSpPr>
              <a:spLocks noChangeArrowheads="1"/>
            </p:cNvSpPr>
            <p:nvPr/>
          </p:nvSpPr>
          <p:spPr bwMode="auto">
            <a:xfrm>
              <a:off x="1125941" y="4071736"/>
              <a:ext cx="7223001" cy="2015684"/>
            </a:xfrm>
            <a:prstGeom prst="rect">
              <a:avLst/>
            </a:prstGeom>
            <a:noFill/>
            <a:ln w="9525">
              <a:noFill/>
              <a:miter lim="800000"/>
              <a:headEnd/>
              <a:tailEnd/>
            </a:ln>
          </p:spPr>
          <p:txBody>
            <a:bodyPr wrap="square">
              <a:spAutoFit/>
            </a:bodyPr>
            <a:lstStyle/>
            <a:p>
              <a:pPr>
                <a:lnSpc>
                  <a:spcPts val="2500"/>
                </a:lnSpc>
              </a:pPr>
              <a:r>
                <a:rPr lang="zh-CN" altLang="zh-CN" sz="1400" dirty="0">
                  <a:latin typeface="宋体" charset="-122"/>
                </a:rPr>
                <a:t>公司研发资源配置齐全，组建了技术创新中心，与北方民族大学材料工程学院对口成立了产学研联合实验室，能够充分了解高分子类功能性塑料包装材料的相关特性，可针对包装内状物的特殊要求，设计不</a:t>
              </a:r>
              <a:r>
                <a:rPr lang="zh-CN" altLang="en-US" sz="1400" dirty="0">
                  <a:latin typeface="宋体" charset="-122"/>
                </a:rPr>
                <a:t>同</a:t>
              </a:r>
              <a:r>
                <a:rPr lang="zh-CN" altLang="zh-CN" sz="1400" dirty="0">
                  <a:latin typeface="宋体" charset="-122"/>
                </a:rPr>
                <a:t>的技术方案，独家定制产品。拥有</a:t>
              </a:r>
              <a:r>
                <a:rPr lang="zh-CN" altLang="en-US" sz="1400" dirty="0">
                  <a:latin typeface="宋体" charset="-122"/>
                </a:rPr>
                <a:t>多</a:t>
              </a:r>
              <a:r>
                <a:rPr lang="zh-CN" altLang="zh-CN" sz="1400" dirty="0">
                  <a:latin typeface="宋体" charset="-122"/>
                </a:rPr>
                <a:t>项专利及科技成果</a:t>
              </a:r>
              <a:r>
                <a:rPr lang="zh-CN" altLang="en-US" sz="1400" dirty="0">
                  <a:latin typeface="宋体" charset="-122"/>
                </a:rPr>
                <a:t>，</a:t>
              </a:r>
              <a:r>
                <a:rPr lang="zh-CN" altLang="zh-CN" sz="1400" dirty="0">
                  <a:latin typeface="宋体" charset="-122"/>
                </a:rPr>
                <a:t>技术人员经验丰富。</a:t>
              </a:r>
              <a:r>
                <a:rPr lang="zh-CN" altLang="zh-CN" sz="1400" dirty="0"/>
                <a:t>公司自有技术生产的 “新型高强度、耐高温聚乙烯包装内膜”“耐高温双面涂覆彩膜包装袋”及“ 耐高温高强度阻燃包装及耐高温高强度阻燃包装内膜”产品性能及生产技术</a:t>
              </a:r>
              <a:r>
                <a:rPr lang="zh-CN" altLang="en-US" sz="1400" dirty="0"/>
                <a:t>达到目前</a:t>
              </a:r>
              <a:r>
                <a:rPr lang="zh-CN" altLang="zh-CN" sz="1400" dirty="0"/>
                <a:t>国内一流</a:t>
              </a:r>
              <a:r>
                <a:rPr lang="zh-CN" altLang="en-US" sz="1400" dirty="0"/>
                <a:t>水平</a:t>
              </a:r>
              <a:r>
                <a:rPr lang="zh-CN" altLang="zh-CN" sz="1400" dirty="0"/>
                <a:t>，同行业比肩者屈指可数。</a:t>
              </a:r>
            </a:p>
          </p:txBody>
        </p:sp>
        <p:grpSp>
          <p:nvGrpSpPr>
            <p:cNvPr id="19464" name="组合 13"/>
            <p:cNvGrpSpPr>
              <a:grpSpLocks/>
            </p:cNvGrpSpPr>
            <p:nvPr/>
          </p:nvGrpSpPr>
          <p:grpSpPr bwMode="auto">
            <a:xfrm>
              <a:off x="611600" y="4005065"/>
              <a:ext cx="7953238" cy="2134922"/>
              <a:chOff x="611600" y="4005065"/>
              <a:chExt cx="7953238" cy="2134922"/>
            </a:xfrm>
          </p:grpSpPr>
          <p:sp>
            <p:nvSpPr>
              <p:cNvPr id="19465" name="AutoShape 8"/>
              <p:cNvSpPr>
                <a:spLocks noChangeArrowheads="1"/>
              </p:cNvSpPr>
              <p:nvPr/>
            </p:nvSpPr>
            <p:spPr bwMode="auto">
              <a:xfrm>
                <a:off x="794071" y="4005065"/>
                <a:ext cx="7770767" cy="2134922"/>
              </a:xfrm>
              <a:prstGeom prst="roundRect">
                <a:avLst>
                  <a:gd name="adj" fmla="val 4690"/>
                </a:avLst>
              </a:prstGeom>
              <a:noFill/>
              <a:ln w="25400">
                <a:solidFill>
                  <a:schemeClr val="accent2"/>
                </a:solidFill>
                <a:round/>
                <a:headEnd/>
                <a:tailEnd/>
              </a:ln>
            </p:spPr>
            <p:txBody>
              <a:bodyPr wrap="none" anchor="ctr"/>
              <a:lstStyle/>
              <a:p>
                <a:endParaRPr lang="zh-CN" altLang="en-US"/>
              </a:p>
            </p:txBody>
          </p:sp>
          <p:sp>
            <p:nvSpPr>
              <p:cNvPr id="17" name="圆角矩形 16"/>
              <p:cNvSpPr/>
              <p:nvPr/>
            </p:nvSpPr>
            <p:spPr>
              <a:xfrm>
                <a:off x="611600" y="4298716"/>
                <a:ext cx="360356" cy="154761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sz="1600" dirty="0"/>
                  <a:t>技术优势</a:t>
                </a:r>
              </a:p>
            </p:txBody>
          </p:sp>
        </p:grpSp>
      </p:grpSp>
      <p:pic>
        <p:nvPicPr>
          <p:cNvPr id="19459" name="Picture 2"/>
          <p:cNvPicPr>
            <a:picLocks noChangeAspect="1" noChangeArrowheads="1"/>
          </p:cNvPicPr>
          <p:nvPr/>
        </p:nvPicPr>
        <p:blipFill>
          <a:blip r:embed="rId2"/>
          <a:srcRect/>
          <a:stretch>
            <a:fillRect/>
          </a:stretch>
        </p:blipFill>
        <p:spPr bwMode="auto">
          <a:xfrm>
            <a:off x="7740650" y="496888"/>
            <a:ext cx="1152525" cy="484187"/>
          </a:xfrm>
          <a:prstGeom prst="rect">
            <a:avLst/>
          </a:prstGeom>
          <a:noFill/>
          <a:ln w="9525">
            <a:noFill/>
            <a:miter lim="800000"/>
            <a:headEnd/>
            <a:tailEnd/>
          </a:ln>
        </p:spPr>
      </p:pic>
      <p:pic>
        <p:nvPicPr>
          <p:cNvPr id="18" name="Picture 10" descr="D:\Program Files\Tencent\2010QQ\Users\404716422\Image\C2C\F19B75E36B2190834B37EA133FCF7367.png"/>
          <p:cNvPicPr>
            <a:picLocks noChangeAspect="1" noChangeArrowheads="1"/>
          </p:cNvPicPr>
          <p:nvPr/>
        </p:nvPicPr>
        <p:blipFill>
          <a:blip r:embed="rId3"/>
          <a:srcRect/>
          <a:stretch>
            <a:fillRect/>
          </a:stretch>
        </p:blipFill>
        <p:spPr bwMode="auto">
          <a:xfrm>
            <a:off x="395288" y="1268413"/>
            <a:ext cx="1747837" cy="2519362"/>
          </a:xfrm>
          <a:prstGeom prst="rect">
            <a:avLst/>
          </a:prstGeom>
          <a:noFill/>
          <a:ln w="9525">
            <a:noFill/>
            <a:miter lim="800000"/>
            <a:headEnd/>
            <a:tailEnd/>
          </a:ln>
        </p:spPr>
      </p:pic>
      <p:pic>
        <p:nvPicPr>
          <p:cNvPr id="20" name="Picture 12" descr="D:\Program Files\Tencent\2010QQ\Users\404716422\Image\C2C\2B9A0267EBEA629C533E236F81F65A12.png"/>
          <p:cNvPicPr>
            <a:picLocks noChangeAspect="1" noChangeArrowheads="1"/>
          </p:cNvPicPr>
          <p:nvPr/>
        </p:nvPicPr>
        <p:blipFill>
          <a:blip r:embed="rId4"/>
          <a:srcRect/>
          <a:stretch>
            <a:fillRect/>
          </a:stretch>
        </p:blipFill>
        <p:spPr bwMode="auto">
          <a:xfrm>
            <a:off x="2339975" y="1268413"/>
            <a:ext cx="3144838" cy="2519362"/>
          </a:xfrm>
          <a:prstGeom prst="rect">
            <a:avLst/>
          </a:prstGeom>
          <a:noFill/>
          <a:ln w="9525">
            <a:noFill/>
            <a:miter lim="800000"/>
            <a:headEnd/>
            <a:tailEnd/>
          </a:ln>
        </p:spPr>
      </p:pic>
      <p:pic>
        <p:nvPicPr>
          <p:cNvPr id="21" name="Picture 6" descr="照片 010"/>
          <p:cNvPicPr>
            <a:picLocks noChangeAspect="1" noChangeArrowheads="1"/>
          </p:cNvPicPr>
          <p:nvPr/>
        </p:nvPicPr>
        <p:blipFill>
          <a:blip r:embed="rId5"/>
          <a:srcRect/>
          <a:stretch>
            <a:fillRect/>
          </a:stretch>
        </p:blipFill>
        <p:spPr bwMode="auto">
          <a:xfrm>
            <a:off x="5651500" y="1268413"/>
            <a:ext cx="3121025" cy="2484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1+#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1+#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1+#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23813" y="427038"/>
            <a:ext cx="2457450" cy="685800"/>
            <a:chOff x="1296" y="1824"/>
            <a:chExt cx="2976" cy="432"/>
          </a:xfrm>
        </p:grpSpPr>
        <p:sp>
          <p:nvSpPr>
            <p:cNvPr id="7" name="AutoShape 47"/>
            <p:cNvSpPr>
              <a:spLocks noChangeArrowheads="1"/>
            </p:cNvSpPr>
            <p:nvPr/>
          </p:nvSpPr>
          <p:spPr bwMode="gray">
            <a:xfrm>
              <a:off x="1536" y="1899"/>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p:spPr>
          <p:txBody>
            <a:bodyPr wrap="none" anchor="ctr"/>
            <a:lstStyle/>
            <a:p>
              <a:pPr>
                <a:defRPr/>
              </a:pPr>
              <a:endParaRPr lang="zh-CN" altLang="en-US">
                <a:latin typeface="Arial" pitchFamily="34" charset="0"/>
                <a:ea typeface="宋体" pitchFamily="2" charset="-122"/>
              </a:endParaRPr>
            </a:p>
          </p:txBody>
        </p:sp>
        <p:sp>
          <p:nvSpPr>
            <p:cNvPr id="20498"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p:spPr>
          <p:txBody>
            <a:bodyPr wrap="none" anchor="ctr"/>
            <a:lstStyle/>
            <a:p>
              <a:endParaRPr lang="zh-CN" altLang="en-US"/>
            </a:p>
          </p:txBody>
        </p:sp>
        <p:sp>
          <p:nvSpPr>
            <p:cNvPr id="20499" name="Text Box 49"/>
            <p:cNvSpPr txBox="1">
              <a:spLocks noChangeArrowheads="1"/>
            </p:cNvSpPr>
            <p:nvPr/>
          </p:nvSpPr>
          <p:spPr bwMode="gray">
            <a:xfrm>
              <a:off x="1680" y="1934"/>
              <a:ext cx="2160" cy="233"/>
            </a:xfrm>
            <a:prstGeom prst="rect">
              <a:avLst/>
            </a:prstGeom>
            <a:noFill/>
            <a:ln w="9525">
              <a:noFill/>
              <a:miter lim="800000"/>
              <a:headEnd/>
              <a:tailEnd/>
            </a:ln>
          </p:spPr>
          <p:txBody>
            <a:bodyPr>
              <a:spAutoFit/>
            </a:bodyPr>
            <a:lstStyle/>
            <a:p>
              <a:pPr algn="ctr" eaLnBrk="0" hangingPunct="0"/>
              <a:r>
                <a:rPr lang="zh-CN" altLang="en-US">
                  <a:solidFill>
                    <a:srgbClr val="262626"/>
                  </a:solidFill>
                  <a:latin typeface="微软雅黑"/>
                  <a:ea typeface="微软雅黑"/>
                  <a:cs typeface="微软雅黑"/>
                  <a:sym typeface="微软雅黑"/>
                </a:rPr>
                <a:t>投资亮点</a:t>
              </a:r>
              <a:endParaRPr lang="zh-CN" altLang="en-US"/>
            </a:p>
          </p:txBody>
        </p:sp>
        <p:sp>
          <p:nvSpPr>
            <p:cNvPr id="20500" name="Text Box 50"/>
            <p:cNvSpPr txBox="1">
              <a:spLocks noChangeArrowheads="1"/>
            </p:cNvSpPr>
            <p:nvPr/>
          </p:nvSpPr>
          <p:spPr bwMode="gray">
            <a:xfrm>
              <a:off x="1393" y="1886"/>
              <a:ext cx="223" cy="288"/>
            </a:xfrm>
            <a:prstGeom prst="rect">
              <a:avLst/>
            </a:prstGeom>
            <a:noFill/>
            <a:ln w="9525">
              <a:noFill/>
              <a:miter lim="800000"/>
              <a:headEnd/>
              <a:tailEnd/>
            </a:ln>
          </p:spPr>
          <p:txBody>
            <a:bodyPr wrap="none">
              <a:spAutoFit/>
            </a:bodyPr>
            <a:lstStyle/>
            <a:p>
              <a:pPr algn="ctr" eaLnBrk="0" hangingPunct="0"/>
              <a:r>
                <a:rPr lang="en-US" altLang="zh-CN" sz="2400">
                  <a:solidFill>
                    <a:schemeClr val="bg1"/>
                  </a:solidFill>
                </a:rPr>
                <a:t>1</a:t>
              </a:r>
            </a:p>
          </p:txBody>
        </p:sp>
      </p:grpSp>
      <p:grpSp>
        <p:nvGrpSpPr>
          <p:cNvPr id="5" name="组合 18"/>
          <p:cNvGrpSpPr>
            <a:grpSpLocks/>
          </p:cNvGrpSpPr>
          <p:nvPr/>
        </p:nvGrpSpPr>
        <p:grpSpPr bwMode="auto">
          <a:xfrm>
            <a:off x="395288" y="1341438"/>
            <a:ext cx="3732212" cy="4895850"/>
            <a:chOff x="303412" y="4005065"/>
            <a:chExt cx="7987158" cy="2080427"/>
          </a:xfrm>
        </p:grpSpPr>
        <p:sp>
          <p:nvSpPr>
            <p:cNvPr id="20493" name="矩形 19"/>
            <p:cNvSpPr>
              <a:spLocks noChangeArrowheads="1"/>
            </p:cNvSpPr>
            <p:nvPr/>
          </p:nvSpPr>
          <p:spPr bwMode="auto">
            <a:xfrm>
              <a:off x="1074608" y="4072518"/>
              <a:ext cx="7215962" cy="1942825"/>
            </a:xfrm>
            <a:prstGeom prst="rect">
              <a:avLst/>
            </a:prstGeom>
            <a:noFill/>
            <a:ln w="9525">
              <a:noFill/>
              <a:miter lim="800000"/>
              <a:headEnd/>
              <a:tailEnd/>
            </a:ln>
          </p:spPr>
          <p:txBody>
            <a:bodyPr wrap="square">
              <a:spAutoFit/>
            </a:bodyPr>
            <a:lstStyle/>
            <a:p>
              <a:pPr>
                <a:lnSpc>
                  <a:spcPts val="2500"/>
                </a:lnSpc>
              </a:pPr>
              <a:r>
                <a:rPr lang="en-US" altLang="zh-CN" sz="1600" dirty="0">
                  <a:latin typeface="宋体" charset="-122"/>
                </a:rPr>
                <a:t>   </a:t>
              </a:r>
              <a:r>
                <a:rPr lang="zh-CN" altLang="zh-CN" sz="1600" dirty="0">
                  <a:latin typeface="宋体" charset="-122"/>
                </a:rPr>
                <a:t>公司成立之初</a:t>
              </a:r>
              <a:r>
                <a:rPr lang="zh-CN" altLang="en-US" sz="1600" dirty="0">
                  <a:latin typeface="宋体" charset="-122"/>
                </a:rPr>
                <a:t>即</a:t>
              </a:r>
              <a:r>
                <a:rPr lang="zh-CN" altLang="zh-CN" sz="1600" dirty="0">
                  <a:latin typeface="宋体" charset="-122"/>
                </a:rPr>
                <a:t>定位于为国内大型</a:t>
              </a:r>
              <a:r>
                <a:rPr lang="en-US" altLang="zh-CN" sz="1600" dirty="0">
                  <a:latin typeface="宋体" charset="-122"/>
                </a:rPr>
                <a:t>PVC </a:t>
              </a:r>
              <a:r>
                <a:rPr lang="zh-CN" altLang="zh-CN" sz="1600" dirty="0"/>
                <a:t>、</a:t>
              </a:r>
              <a:r>
                <a:rPr lang="zh-CN" altLang="en-US" sz="1600" dirty="0">
                  <a:latin typeface="宋体" charset="-122"/>
                </a:rPr>
                <a:t>P</a:t>
              </a:r>
              <a:r>
                <a:rPr lang="en-US" altLang="zh-CN" sz="1600" dirty="0">
                  <a:latin typeface="宋体" charset="-122"/>
                </a:rPr>
                <a:t>VA</a:t>
              </a:r>
              <a:r>
                <a:rPr lang="zh-CN" altLang="zh-CN" sz="1600" dirty="0">
                  <a:latin typeface="宋体" charset="-122"/>
                </a:rPr>
                <a:t>企业</a:t>
              </a:r>
              <a:r>
                <a:rPr lang="zh-CN" altLang="en-US" sz="1600" dirty="0">
                  <a:latin typeface="宋体" charset="-122"/>
                </a:rPr>
                <a:t>及西北五省</a:t>
              </a:r>
              <a:r>
                <a:rPr lang="zh-CN" altLang="zh-CN" sz="1600" dirty="0">
                  <a:latin typeface="宋体" charset="-122"/>
                </a:rPr>
                <a:t>的</a:t>
              </a:r>
              <a:r>
                <a:rPr lang="zh-CN" altLang="en-US" sz="1600" dirty="0">
                  <a:latin typeface="宋体" charset="-122"/>
                </a:rPr>
                <a:t>化工企业配套化工及</a:t>
              </a:r>
              <a:r>
                <a:rPr lang="zh-CN" altLang="zh-CN" sz="1600" dirty="0">
                  <a:latin typeface="宋体" charset="-122"/>
                </a:rPr>
                <a:t>危险品包装，经过</a:t>
              </a:r>
              <a:r>
                <a:rPr lang="en-US" altLang="zh-CN" sz="1600" dirty="0">
                  <a:latin typeface="宋体" charset="-122"/>
                </a:rPr>
                <a:t>5</a:t>
              </a:r>
              <a:r>
                <a:rPr lang="zh-CN" altLang="zh-CN" sz="1600" dirty="0">
                  <a:latin typeface="宋体" charset="-122"/>
                </a:rPr>
                <a:t>年的发展，现已与国电英力特、</a:t>
              </a:r>
              <a:r>
                <a:rPr lang="zh-CN" altLang="en-US" sz="1600" dirty="0">
                  <a:latin typeface="宋体" charset="-122"/>
                </a:rPr>
                <a:t>内蒙古君正化工、</a:t>
              </a:r>
              <a:r>
                <a:rPr lang="zh-CN" altLang="zh-CN" sz="1600" dirty="0">
                  <a:latin typeface="宋体" charset="-122"/>
                </a:rPr>
                <a:t>中国石化长城能源</a:t>
              </a:r>
              <a:r>
                <a:rPr lang="zh-CN" altLang="en-US" sz="1600" dirty="0">
                  <a:latin typeface="宋体" charset="-122"/>
                </a:rPr>
                <a:t>化工</a:t>
              </a:r>
              <a:r>
                <a:rPr lang="zh-CN" altLang="zh-CN" sz="1600" dirty="0">
                  <a:latin typeface="宋体" charset="-122"/>
                </a:rPr>
                <a:t>有限公司、内蒙古宜化化工、新疆中泰（集团）有限责任公司、青海宜化化工有限公司、鄂绒集团</a:t>
              </a:r>
              <a:r>
                <a:rPr lang="zh-CN" altLang="zh-CN" sz="1600" dirty="0"/>
                <a:t>、</a:t>
              </a:r>
              <a:r>
                <a:rPr lang="zh-CN" altLang="en-US" sz="1600" dirty="0">
                  <a:latin typeface="宋体" charset="-122"/>
                </a:rPr>
                <a:t>平罗大地</a:t>
              </a:r>
              <a:r>
                <a:rPr lang="zh-CN" altLang="zh-CN" sz="1600" dirty="0">
                  <a:latin typeface="宋体" charset="-122"/>
                </a:rPr>
                <a:t>等</a:t>
              </a:r>
              <a:r>
                <a:rPr lang="zh-CN" altLang="en-US" sz="1600" dirty="0">
                  <a:latin typeface="宋体" charset="-122"/>
                </a:rPr>
                <a:t>大型</a:t>
              </a:r>
              <a:r>
                <a:rPr lang="zh-CN" altLang="zh-CN" sz="1600" dirty="0">
                  <a:latin typeface="宋体" charset="-122"/>
                </a:rPr>
                <a:t>企业</a:t>
              </a:r>
              <a:r>
                <a:rPr lang="zh-CN" altLang="en-US" sz="1600" dirty="0">
                  <a:latin typeface="宋体" charset="-122"/>
                </a:rPr>
                <a:t>及上市公司</a:t>
              </a:r>
              <a:r>
                <a:rPr lang="zh-CN" altLang="zh-CN" sz="1600" dirty="0">
                  <a:latin typeface="宋体" charset="-122"/>
                </a:rPr>
                <a:t>形成长期稳定的合作关系，核心客户群均具备年需求量旺盛、运输距离短、财务状况优良以及依托客户产业链上的多元产品</a:t>
              </a:r>
              <a:r>
                <a:rPr lang="zh-CN" altLang="en-US" sz="1600" dirty="0">
                  <a:latin typeface="宋体" charset="-122"/>
                </a:rPr>
                <a:t>，延伸其他</a:t>
              </a:r>
              <a:r>
                <a:rPr lang="zh-CN" altLang="zh-CN" sz="1600" dirty="0">
                  <a:latin typeface="宋体" charset="-122"/>
                </a:rPr>
                <a:t>包装类产品的</a:t>
              </a:r>
              <a:r>
                <a:rPr lang="zh-CN" altLang="en-US" sz="1600" dirty="0">
                  <a:latin typeface="宋体" charset="-122"/>
                </a:rPr>
                <a:t>深层</a:t>
              </a:r>
              <a:r>
                <a:rPr lang="zh-CN" altLang="zh-CN" sz="1600" dirty="0">
                  <a:latin typeface="宋体" charset="-122"/>
                </a:rPr>
                <a:t>合作。</a:t>
              </a:r>
            </a:p>
          </p:txBody>
        </p:sp>
        <p:grpSp>
          <p:nvGrpSpPr>
            <p:cNvPr id="20494" name="组合 20"/>
            <p:cNvGrpSpPr>
              <a:grpSpLocks/>
            </p:cNvGrpSpPr>
            <p:nvPr/>
          </p:nvGrpSpPr>
          <p:grpSpPr bwMode="auto">
            <a:xfrm>
              <a:off x="303412" y="4005065"/>
              <a:ext cx="7984928" cy="2080427"/>
              <a:chOff x="303412" y="4005065"/>
              <a:chExt cx="7984928" cy="2080427"/>
            </a:xfrm>
          </p:grpSpPr>
          <p:sp>
            <p:nvSpPr>
              <p:cNvPr id="20495" name="AutoShape 8"/>
              <p:cNvSpPr>
                <a:spLocks noChangeArrowheads="1"/>
              </p:cNvSpPr>
              <p:nvPr/>
            </p:nvSpPr>
            <p:spPr bwMode="auto">
              <a:xfrm>
                <a:off x="765717" y="4005065"/>
                <a:ext cx="7522623" cy="2080427"/>
              </a:xfrm>
              <a:prstGeom prst="roundRect">
                <a:avLst>
                  <a:gd name="adj" fmla="val 4690"/>
                </a:avLst>
              </a:prstGeom>
              <a:noFill/>
              <a:ln w="25400">
                <a:solidFill>
                  <a:schemeClr val="accent2"/>
                </a:solidFill>
                <a:round/>
                <a:headEnd/>
                <a:tailEnd/>
              </a:ln>
            </p:spPr>
            <p:txBody>
              <a:bodyPr wrap="none" anchor="ctr"/>
              <a:lstStyle/>
              <a:p>
                <a:endParaRPr lang="zh-CN" altLang="en-US"/>
              </a:p>
            </p:txBody>
          </p:sp>
          <p:sp>
            <p:nvSpPr>
              <p:cNvPr id="24" name="圆角矩形 23"/>
              <p:cNvSpPr/>
              <p:nvPr/>
            </p:nvSpPr>
            <p:spPr>
              <a:xfrm>
                <a:off x="303412" y="4144030"/>
                <a:ext cx="669276" cy="170265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zh-CN" sz="1600" dirty="0"/>
                  <a:t>核心的客户优势</a:t>
                </a:r>
                <a:endParaRPr lang="zh-CN" altLang="en-US" sz="1600" dirty="0"/>
              </a:p>
            </p:txBody>
          </p:sp>
        </p:grpSp>
      </p:grpSp>
      <p:pic>
        <p:nvPicPr>
          <p:cNvPr id="20483" name="Picture 2"/>
          <p:cNvPicPr>
            <a:picLocks noChangeAspect="1" noChangeArrowheads="1"/>
          </p:cNvPicPr>
          <p:nvPr/>
        </p:nvPicPr>
        <p:blipFill>
          <a:blip r:embed="rId2"/>
          <a:srcRect/>
          <a:stretch>
            <a:fillRect/>
          </a:stretch>
        </p:blipFill>
        <p:spPr bwMode="auto">
          <a:xfrm>
            <a:off x="7740650" y="496888"/>
            <a:ext cx="1152525" cy="484187"/>
          </a:xfrm>
          <a:prstGeom prst="rect">
            <a:avLst/>
          </a:prstGeom>
          <a:noFill/>
          <a:ln w="9525">
            <a:noFill/>
            <a:miter lim="800000"/>
            <a:headEnd/>
            <a:tailEnd/>
          </a:ln>
        </p:spPr>
      </p:pic>
      <p:pic>
        <p:nvPicPr>
          <p:cNvPr id="18" name="图片 17" descr="宜化logo.jpg"/>
          <p:cNvPicPr>
            <a:picLocks noChangeAspect="1"/>
          </p:cNvPicPr>
          <p:nvPr/>
        </p:nvPicPr>
        <p:blipFill>
          <a:blip r:embed="rId3"/>
          <a:srcRect/>
          <a:stretch>
            <a:fillRect/>
          </a:stretch>
        </p:blipFill>
        <p:spPr bwMode="auto">
          <a:xfrm>
            <a:off x="4500563" y="3789363"/>
            <a:ext cx="1416050" cy="900112"/>
          </a:xfrm>
          <a:prstGeom prst="rect">
            <a:avLst/>
          </a:prstGeom>
          <a:noFill/>
          <a:ln w="9525">
            <a:noFill/>
            <a:miter lim="800000"/>
            <a:headEnd/>
            <a:tailEnd/>
          </a:ln>
        </p:spPr>
      </p:pic>
      <p:pic>
        <p:nvPicPr>
          <p:cNvPr id="19" name="图片 18" descr="鄂绒集团logo.jpg"/>
          <p:cNvPicPr>
            <a:picLocks noChangeAspect="1"/>
          </p:cNvPicPr>
          <p:nvPr/>
        </p:nvPicPr>
        <p:blipFill>
          <a:blip r:embed="rId4"/>
          <a:srcRect/>
          <a:stretch>
            <a:fillRect/>
          </a:stretch>
        </p:blipFill>
        <p:spPr bwMode="auto">
          <a:xfrm>
            <a:off x="4500563" y="2636838"/>
            <a:ext cx="1184275" cy="900112"/>
          </a:xfrm>
          <a:prstGeom prst="rect">
            <a:avLst/>
          </a:prstGeom>
          <a:noFill/>
          <a:ln w="9525">
            <a:noFill/>
            <a:miter lim="800000"/>
            <a:headEnd/>
            <a:tailEnd/>
          </a:ln>
        </p:spPr>
      </p:pic>
      <p:pic>
        <p:nvPicPr>
          <p:cNvPr id="20" name="图片 19" descr="国电英力特集团logo.gif"/>
          <p:cNvPicPr>
            <a:picLocks noChangeAspect="1"/>
          </p:cNvPicPr>
          <p:nvPr/>
        </p:nvPicPr>
        <p:blipFill>
          <a:blip r:embed="rId5"/>
          <a:srcRect/>
          <a:stretch>
            <a:fillRect/>
          </a:stretch>
        </p:blipFill>
        <p:spPr bwMode="auto">
          <a:xfrm>
            <a:off x="6156325" y="2636838"/>
            <a:ext cx="2063750" cy="900112"/>
          </a:xfrm>
          <a:prstGeom prst="rect">
            <a:avLst/>
          </a:prstGeom>
          <a:noFill/>
          <a:ln w="9525">
            <a:noFill/>
            <a:miter lim="800000"/>
            <a:headEnd/>
            <a:tailEnd/>
          </a:ln>
        </p:spPr>
      </p:pic>
      <p:pic>
        <p:nvPicPr>
          <p:cNvPr id="21" name="图片 20" descr="内蒙君正logo.jpg"/>
          <p:cNvPicPr>
            <a:picLocks noChangeAspect="1"/>
          </p:cNvPicPr>
          <p:nvPr/>
        </p:nvPicPr>
        <p:blipFill>
          <a:blip r:embed="rId6"/>
          <a:srcRect/>
          <a:stretch>
            <a:fillRect/>
          </a:stretch>
        </p:blipFill>
        <p:spPr bwMode="auto">
          <a:xfrm>
            <a:off x="6875463" y="1484313"/>
            <a:ext cx="1171575" cy="900112"/>
          </a:xfrm>
          <a:prstGeom prst="rect">
            <a:avLst/>
          </a:prstGeom>
          <a:noFill/>
          <a:ln w="9525">
            <a:noFill/>
            <a:miter lim="800000"/>
            <a:headEnd/>
            <a:tailEnd/>
          </a:ln>
        </p:spPr>
      </p:pic>
      <p:pic>
        <p:nvPicPr>
          <p:cNvPr id="23" name="图片 22" descr="新疆圣雄能源logo.png"/>
          <p:cNvPicPr>
            <a:picLocks noChangeAspect="1"/>
          </p:cNvPicPr>
          <p:nvPr/>
        </p:nvPicPr>
        <p:blipFill>
          <a:blip r:embed="rId7"/>
          <a:srcRect/>
          <a:stretch>
            <a:fillRect/>
          </a:stretch>
        </p:blipFill>
        <p:spPr bwMode="auto">
          <a:xfrm>
            <a:off x="4500563" y="4941888"/>
            <a:ext cx="2354262" cy="898525"/>
          </a:xfrm>
          <a:prstGeom prst="rect">
            <a:avLst/>
          </a:prstGeom>
          <a:noFill/>
          <a:ln w="9525">
            <a:noFill/>
            <a:miter lim="800000"/>
            <a:headEnd/>
            <a:tailEnd/>
          </a:ln>
        </p:spPr>
      </p:pic>
      <p:pic>
        <p:nvPicPr>
          <p:cNvPr id="22" name="图片 21" descr="宁夏大地LOGO.jpg"/>
          <p:cNvPicPr>
            <a:picLocks noChangeAspect="1"/>
          </p:cNvPicPr>
          <p:nvPr/>
        </p:nvPicPr>
        <p:blipFill>
          <a:blip r:embed="rId8"/>
          <a:srcRect/>
          <a:stretch>
            <a:fillRect/>
          </a:stretch>
        </p:blipFill>
        <p:spPr bwMode="auto">
          <a:xfrm>
            <a:off x="6011863" y="3789363"/>
            <a:ext cx="900112" cy="900112"/>
          </a:xfrm>
          <a:prstGeom prst="rect">
            <a:avLst/>
          </a:prstGeom>
          <a:noFill/>
          <a:ln w="9525">
            <a:noFill/>
            <a:miter lim="800000"/>
            <a:headEnd/>
            <a:tailEnd/>
          </a:ln>
        </p:spPr>
      </p:pic>
      <p:pic>
        <p:nvPicPr>
          <p:cNvPr id="25" name="图片 24" descr="新疆中泰化学logo.jpg"/>
          <p:cNvPicPr>
            <a:picLocks noChangeAspect="1"/>
          </p:cNvPicPr>
          <p:nvPr/>
        </p:nvPicPr>
        <p:blipFill>
          <a:blip r:embed="rId9"/>
          <a:srcRect/>
          <a:stretch>
            <a:fillRect/>
          </a:stretch>
        </p:blipFill>
        <p:spPr bwMode="auto">
          <a:xfrm>
            <a:off x="7164388" y="4941888"/>
            <a:ext cx="939800" cy="898525"/>
          </a:xfrm>
          <a:prstGeom prst="rect">
            <a:avLst/>
          </a:prstGeom>
          <a:noFill/>
          <a:ln w="9525">
            <a:noFill/>
            <a:miter lim="800000"/>
            <a:headEnd/>
            <a:tailEnd/>
          </a:ln>
        </p:spPr>
      </p:pic>
      <p:pic>
        <p:nvPicPr>
          <p:cNvPr id="1025" name="Picture 1" descr="C:\Documents and Settings\Administrator\Application Data\Tencent\Users\852659308\QQ\WinTemp\RichOle\PE5@Y{3KBD3[95HAQJ810]3.png"/>
          <p:cNvPicPr>
            <a:picLocks noChangeAspect="1" noChangeArrowheads="1"/>
          </p:cNvPicPr>
          <p:nvPr/>
        </p:nvPicPr>
        <p:blipFill>
          <a:blip r:embed="rId10"/>
          <a:srcRect/>
          <a:stretch>
            <a:fillRect/>
          </a:stretch>
        </p:blipFill>
        <p:spPr bwMode="auto">
          <a:xfrm>
            <a:off x="4500563" y="1484313"/>
            <a:ext cx="1978025" cy="900112"/>
          </a:xfrm>
          <a:prstGeom prst="rect">
            <a:avLst/>
          </a:prstGeom>
          <a:noFill/>
          <a:ln w="9525">
            <a:noFill/>
            <a:miter lim="800000"/>
            <a:headEnd/>
            <a:tailEnd/>
          </a:ln>
        </p:spPr>
      </p:pic>
      <p:pic>
        <p:nvPicPr>
          <p:cNvPr id="1026" name="Picture 2" descr="C:\Documents and Settings\Administrator\Application Data\Tencent\Users\852659308\QQ\WinTemp\RichOle\Q9~[PQ4HSXVF{G]JL}9M`E1.png"/>
          <p:cNvPicPr>
            <a:picLocks noChangeAspect="1" noChangeArrowheads="1"/>
          </p:cNvPicPr>
          <p:nvPr/>
        </p:nvPicPr>
        <p:blipFill>
          <a:blip r:embed="rId11"/>
          <a:srcRect/>
          <a:stretch>
            <a:fillRect/>
          </a:stretch>
        </p:blipFill>
        <p:spPr bwMode="auto">
          <a:xfrm>
            <a:off x="7019925" y="3789363"/>
            <a:ext cx="1628775" cy="952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1+#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1025"/>
                                        </p:tgtEl>
                                        <p:attrNameLst>
                                          <p:attrName>style.visibility</p:attrName>
                                        </p:attrNameLst>
                                      </p:cBhvr>
                                      <p:to>
                                        <p:strVal val="visible"/>
                                      </p:to>
                                    </p:set>
                                    <p:anim calcmode="lin" valueType="num">
                                      <p:cBhvr additive="base">
                                        <p:cTn id="15" dur="500" fill="hold"/>
                                        <p:tgtEl>
                                          <p:spTgt spid="1025"/>
                                        </p:tgtEl>
                                        <p:attrNameLst>
                                          <p:attrName>ppt_x</p:attrName>
                                        </p:attrNameLst>
                                      </p:cBhvr>
                                      <p:tavLst>
                                        <p:tav tm="0">
                                          <p:val>
                                            <p:strVal val="#ppt_x"/>
                                          </p:val>
                                        </p:tav>
                                        <p:tav tm="100000">
                                          <p:val>
                                            <p:strVal val="#ppt_x"/>
                                          </p:val>
                                        </p:tav>
                                      </p:tavLst>
                                    </p:anim>
                                    <p:anim calcmode="lin" valueType="num">
                                      <p:cBhvr additive="base">
                                        <p:cTn id="16" dur="500" fill="hold"/>
                                        <p:tgtEl>
                                          <p:spTgt spid="1025"/>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 presetClass="entr" presetSubtype="4" fill="hold" nodeType="afterEffect">
                                  <p:stCondLst>
                                    <p:cond delay="0"/>
                                  </p:stCondLst>
                                  <p:childTnLst>
                                    <p:set>
                                      <p:cBhvr>
                                        <p:cTn id="44" dur="1" fill="hold">
                                          <p:stCondLst>
                                            <p:cond delay="0"/>
                                          </p:stCondLst>
                                        </p:cTn>
                                        <p:tgtEl>
                                          <p:spTgt spid="1026"/>
                                        </p:tgtEl>
                                        <p:attrNameLst>
                                          <p:attrName>style.visibility</p:attrName>
                                        </p:attrNameLst>
                                      </p:cBhvr>
                                      <p:to>
                                        <p:strVal val="visible"/>
                                      </p:to>
                                    </p:set>
                                    <p:anim calcmode="lin" valueType="num">
                                      <p:cBhvr additive="base">
                                        <p:cTn id="45" dur="500" fill="hold"/>
                                        <p:tgtEl>
                                          <p:spTgt spid="1026"/>
                                        </p:tgtEl>
                                        <p:attrNameLst>
                                          <p:attrName>ppt_x</p:attrName>
                                        </p:attrNameLst>
                                      </p:cBhvr>
                                      <p:tavLst>
                                        <p:tav tm="0">
                                          <p:val>
                                            <p:strVal val="#ppt_x"/>
                                          </p:val>
                                        </p:tav>
                                        <p:tav tm="100000">
                                          <p:val>
                                            <p:strVal val="#ppt_x"/>
                                          </p:val>
                                        </p:tav>
                                      </p:tavLst>
                                    </p:anim>
                                    <p:anim calcmode="lin" valueType="num">
                                      <p:cBhvr additive="base">
                                        <p:cTn id="46" dur="500" fill="hold"/>
                                        <p:tgtEl>
                                          <p:spTgt spid="1026"/>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2" presetClass="entr" presetSubtype="4"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ppt_x"/>
                                          </p:val>
                                        </p:tav>
                                        <p:tav tm="100000">
                                          <p:val>
                                            <p:strVal val="#ppt_x"/>
                                          </p:val>
                                        </p:tav>
                                      </p:tavLst>
                                    </p:anim>
                                    <p:anim calcmode="lin" valueType="num">
                                      <p:cBhvr additive="base">
                                        <p:cTn id="51" dur="500" fill="hold"/>
                                        <p:tgtEl>
                                          <p:spTgt spid="2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 presetClass="entr" presetSubtype="4"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533400"/>
            <a:ext cx="1203325" cy="563563"/>
          </a:xfrm>
        </p:spPr>
        <p:txBody>
          <a:bodyPr/>
          <a:lstStyle/>
          <a:p>
            <a:pPr eaLnBrk="1" hangingPunct="1"/>
            <a:r>
              <a:rPr lang="zh-CN" altLang="en-US" smtClean="0">
                <a:ea typeface="宋体" charset="-122"/>
              </a:rPr>
              <a:t>目录</a:t>
            </a:r>
            <a:endParaRPr lang="en-US" altLang="zh-CN" smtClean="0">
              <a:solidFill>
                <a:schemeClr val="accent1"/>
              </a:solidFill>
              <a:ea typeface="宋体" charset="-122"/>
            </a:endParaRPr>
          </a:p>
        </p:txBody>
      </p:sp>
      <p:sp>
        <p:nvSpPr>
          <p:cNvPr id="21506"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zh-CN"/>
          </a:p>
        </p:txBody>
      </p:sp>
      <p:pic>
        <p:nvPicPr>
          <p:cNvPr id="21507" name="Picture 2"/>
          <p:cNvPicPr>
            <a:picLocks noChangeAspect="1" noChangeArrowheads="1"/>
          </p:cNvPicPr>
          <p:nvPr/>
        </p:nvPicPr>
        <p:blipFill>
          <a:blip r:embed="rId2"/>
          <a:srcRect/>
          <a:stretch>
            <a:fillRect/>
          </a:stretch>
        </p:blipFill>
        <p:spPr bwMode="auto">
          <a:xfrm>
            <a:off x="7740650" y="496888"/>
            <a:ext cx="1152525" cy="484187"/>
          </a:xfrm>
          <a:prstGeom prst="rect">
            <a:avLst/>
          </a:prstGeom>
          <a:noFill/>
          <a:ln w="9525">
            <a:noFill/>
            <a:miter lim="800000"/>
            <a:headEnd/>
            <a:tailEnd/>
          </a:ln>
        </p:spPr>
      </p:pic>
      <p:grpSp>
        <p:nvGrpSpPr>
          <p:cNvPr id="9" name="组合 8"/>
          <p:cNvGrpSpPr>
            <a:grpSpLocks/>
          </p:cNvGrpSpPr>
          <p:nvPr/>
        </p:nvGrpSpPr>
        <p:grpSpPr bwMode="auto">
          <a:xfrm>
            <a:off x="2125663" y="1412875"/>
            <a:ext cx="4741862" cy="685800"/>
            <a:chOff x="2126341" y="1412861"/>
            <a:chExt cx="4741167" cy="685800"/>
          </a:xfrm>
        </p:grpSpPr>
        <p:sp>
          <p:nvSpPr>
            <p:cNvPr id="87087" name="AutoShape 47"/>
            <p:cNvSpPr>
              <a:spLocks noChangeArrowheads="1"/>
            </p:cNvSpPr>
            <p:nvPr/>
          </p:nvSpPr>
          <p:spPr bwMode="gray">
            <a:xfrm>
              <a:off x="2524745" y="1547799"/>
              <a:ext cx="4342763" cy="4572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投资亮点</a:t>
              </a:r>
            </a:p>
          </p:txBody>
        </p:sp>
        <p:sp>
          <p:nvSpPr>
            <p:cNvPr id="15381" name="AutoShape 48"/>
            <p:cNvSpPr>
              <a:spLocks noChangeArrowheads="1"/>
            </p:cNvSpPr>
            <p:nvPr/>
          </p:nvSpPr>
          <p:spPr bwMode="gray">
            <a:xfrm>
              <a:off x="2126341" y="1412861"/>
              <a:ext cx="685699" cy="685800"/>
            </a:xfrm>
            <a:prstGeom prst="diamond">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r>
                <a:rPr lang="en-US" altLang="zh-CN" dirty="0"/>
                <a:t>1</a:t>
              </a:r>
              <a:endParaRPr lang="zh-CN" altLang="en-US" dirty="0"/>
            </a:p>
          </p:txBody>
        </p:sp>
      </p:grpSp>
      <p:grpSp>
        <p:nvGrpSpPr>
          <p:cNvPr id="10" name="组合 9"/>
          <p:cNvGrpSpPr>
            <a:grpSpLocks/>
          </p:cNvGrpSpPr>
          <p:nvPr/>
        </p:nvGrpSpPr>
        <p:grpSpPr bwMode="auto">
          <a:xfrm>
            <a:off x="2101850" y="2252663"/>
            <a:ext cx="4741863" cy="685800"/>
            <a:chOff x="2102188" y="2252448"/>
            <a:chExt cx="4741167" cy="685800"/>
          </a:xfrm>
        </p:grpSpPr>
        <p:sp>
          <p:nvSpPr>
            <p:cNvPr id="36" name="AutoShape 47"/>
            <p:cNvSpPr>
              <a:spLocks noChangeArrowheads="1"/>
            </p:cNvSpPr>
            <p:nvPr/>
          </p:nvSpPr>
          <p:spPr bwMode="gray">
            <a:xfrm>
              <a:off x="2500593" y="2387385"/>
              <a:ext cx="4342762" cy="4572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公司概况</a:t>
              </a:r>
            </a:p>
          </p:txBody>
        </p:sp>
        <p:sp>
          <p:nvSpPr>
            <p:cNvPr id="37" name="AutoShape 48"/>
            <p:cNvSpPr>
              <a:spLocks noChangeArrowheads="1"/>
            </p:cNvSpPr>
            <p:nvPr/>
          </p:nvSpPr>
          <p:spPr bwMode="gray">
            <a:xfrm>
              <a:off x="2102188" y="2252448"/>
              <a:ext cx="685699" cy="685800"/>
            </a:xfrm>
            <a:prstGeom prst="diamond">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r>
                <a:rPr lang="en-US" altLang="zh-CN" dirty="0"/>
                <a:t>2</a:t>
              </a:r>
              <a:endParaRPr lang="zh-CN" altLang="en-US" dirty="0"/>
            </a:p>
          </p:txBody>
        </p:sp>
      </p:grpSp>
      <p:grpSp>
        <p:nvGrpSpPr>
          <p:cNvPr id="11" name="组合 10"/>
          <p:cNvGrpSpPr>
            <a:grpSpLocks/>
          </p:cNvGrpSpPr>
          <p:nvPr/>
        </p:nvGrpSpPr>
        <p:grpSpPr bwMode="auto">
          <a:xfrm>
            <a:off x="2101850" y="3097213"/>
            <a:ext cx="4741863" cy="685800"/>
            <a:chOff x="2102188" y="3097905"/>
            <a:chExt cx="4741167" cy="685800"/>
          </a:xfrm>
        </p:grpSpPr>
        <p:sp>
          <p:nvSpPr>
            <p:cNvPr id="39" name="AutoShape 47"/>
            <p:cNvSpPr>
              <a:spLocks noChangeArrowheads="1"/>
            </p:cNvSpPr>
            <p:nvPr/>
          </p:nvSpPr>
          <p:spPr bwMode="gray">
            <a:xfrm>
              <a:off x="2500593" y="3232842"/>
              <a:ext cx="4342762" cy="4572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所处行业</a:t>
              </a:r>
            </a:p>
          </p:txBody>
        </p:sp>
        <p:sp>
          <p:nvSpPr>
            <p:cNvPr id="40" name="AutoShape 48"/>
            <p:cNvSpPr>
              <a:spLocks noChangeArrowheads="1"/>
            </p:cNvSpPr>
            <p:nvPr/>
          </p:nvSpPr>
          <p:spPr bwMode="gray">
            <a:xfrm>
              <a:off x="2102188" y="3097905"/>
              <a:ext cx="685699" cy="685800"/>
            </a:xfrm>
            <a:prstGeom prst="diamond">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r>
                <a:rPr lang="en-US" altLang="zh-CN" dirty="0"/>
                <a:t>3</a:t>
              </a:r>
              <a:endParaRPr lang="zh-CN" altLang="en-US" dirty="0"/>
            </a:p>
          </p:txBody>
        </p:sp>
      </p:grpSp>
      <p:grpSp>
        <p:nvGrpSpPr>
          <p:cNvPr id="12" name="组合 11"/>
          <p:cNvGrpSpPr>
            <a:grpSpLocks/>
          </p:cNvGrpSpPr>
          <p:nvPr/>
        </p:nvGrpSpPr>
        <p:grpSpPr bwMode="auto">
          <a:xfrm>
            <a:off x="2087563" y="3919538"/>
            <a:ext cx="4741862" cy="685800"/>
            <a:chOff x="2088241" y="3919242"/>
            <a:chExt cx="4741167" cy="685800"/>
          </a:xfrm>
        </p:grpSpPr>
        <p:sp>
          <p:nvSpPr>
            <p:cNvPr id="41" name="AutoShape 47"/>
            <p:cNvSpPr>
              <a:spLocks noChangeArrowheads="1"/>
            </p:cNvSpPr>
            <p:nvPr/>
          </p:nvSpPr>
          <p:spPr bwMode="gray">
            <a:xfrm>
              <a:off x="2486645" y="4054179"/>
              <a:ext cx="4342763" cy="4572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财务分析</a:t>
              </a:r>
            </a:p>
          </p:txBody>
        </p:sp>
        <p:sp>
          <p:nvSpPr>
            <p:cNvPr id="42" name="AutoShape 48"/>
            <p:cNvSpPr>
              <a:spLocks noChangeArrowheads="1"/>
            </p:cNvSpPr>
            <p:nvPr/>
          </p:nvSpPr>
          <p:spPr bwMode="gray">
            <a:xfrm>
              <a:off x="2088241" y="3919242"/>
              <a:ext cx="685699" cy="685800"/>
            </a:xfrm>
            <a:prstGeom prst="diamond">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r>
                <a:rPr lang="en-US" altLang="zh-CN" dirty="0"/>
                <a:t>4</a:t>
              </a:r>
              <a:endParaRPr lang="zh-CN" altLang="en-US" dirty="0"/>
            </a:p>
          </p:txBody>
        </p:sp>
      </p:grpSp>
      <p:grpSp>
        <p:nvGrpSpPr>
          <p:cNvPr id="13" name="组合 12"/>
          <p:cNvGrpSpPr>
            <a:grpSpLocks/>
          </p:cNvGrpSpPr>
          <p:nvPr/>
        </p:nvGrpSpPr>
        <p:grpSpPr bwMode="auto">
          <a:xfrm>
            <a:off x="2063750" y="4724400"/>
            <a:ext cx="4741863" cy="685800"/>
            <a:chOff x="2064088" y="4723716"/>
            <a:chExt cx="4741167" cy="685800"/>
          </a:xfrm>
        </p:grpSpPr>
        <p:sp>
          <p:nvSpPr>
            <p:cNvPr id="43" name="AutoShape 47"/>
            <p:cNvSpPr>
              <a:spLocks noChangeArrowheads="1"/>
            </p:cNvSpPr>
            <p:nvPr/>
          </p:nvSpPr>
          <p:spPr bwMode="gray">
            <a:xfrm>
              <a:off x="2462493" y="4858654"/>
              <a:ext cx="4342762" cy="4572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defRPr/>
              </a:pPr>
              <a:r>
                <a:rPr lang="zh-CN" altLang="en-US" dirty="0">
                  <a:solidFill>
                    <a:srgbClr val="000000"/>
                  </a:solidFill>
                  <a:latin typeface="微软雅黑" pitchFamily="34" charset="-122"/>
                  <a:ea typeface="微软雅黑" pitchFamily="34" charset="-122"/>
                </a:rPr>
                <a:t>融资计划</a:t>
              </a:r>
            </a:p>
          </p:txBody>
        </p:sp>
        <p:sp>
          <p:nvSpPr>
            <p:cNvPr id="44" name="AutoShape 48"/>
            <p:cNvSpPr>
              <a:spLocks noChangeArrowheads="1"/>
            </p:cNvSpPr>
            <p:nvPr/>
          </p:nvSpPr>
          <p:spPr bwMode="gray">
            <a:xfrm>
              <a:off x="2064088" y="4723716"/>
              <a:ext cx="685699" cy="685800"/>
            </a:xfrm>
            <a:prstGeom prst="diamond">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r>
                <a:rPr lang="en-US" altLang="zh-CN" dirty="0"/>
                <a:t>5</a:t>
              </a: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10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10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1000"/>
                                        <p:tgtEl>
                                          <p:spTgt spid="11"/>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1000"/>
                                        <p:tgtEl>
                                          <p:spTgt spid="12"/>
                                        </p:tgtEl>
                                      </p:cBhvr>
                                    </p:animEffect>
                                  </p:childTnLst>
                                </p:cTn>
                              </p:par>
                              <p:par>
                                <p:cTn id="17" presetID="3"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1000"/>
                                        <p:tgtEl>
                                          <p:spTgt spid="13"/>
                                        </p:tgtEl>
                                      </p:cBhvr>
                                    </p:animEffect>
                                  </p:childTnLst>
                                </p:cTn>
                              </p:par>
                            </p:childTnLst>
                          </p:cTn>
                        </p:par>
                        <p:par>
                          <p:cTn id="20" fill="hold">
                            <p:stCondLst>
                              <p:cond delay="1000"/>
                            </p:stCondLst>
                            <p:childTnLst>
                              <p:par>
                                <p:cTn id="21" presetID="26" presetClass="emph" presetSubtype="0" fill="hold" nodeType="afterEffect">
                                  <p:stCondLst>
                                    <p:cond delay="0"/>
                                  </p:stCondLst>
                                  <p:childTnLst>
                                    <p:animEffect transition="out" filter="fade">
                                      <p:cBhvr>
                                        <p:cTn id="22" dur="500" tmFilter="0, 0; .2, .5; .8, .5; 1, 0"/>
                                        <p:tgtEl>
                                          <p:spTgt spid="10"/>
                                        </p:tgtEl>
                                      </p:cBhvr>
                                    </p:animEffect>
                                    <p:animScale>
                                      <p:cBhvr>
                                        <p:cTn id="23"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51"/>
          <p:cNvGrpSpPr>
            <a:grpSpLocks/>
          </p:cNvGrpSpPr>
          <p:nvPr/>
        </p:nvGrpSpPr>
        <p:grpSpPr bwMode="auto">
          <a:xfrm>
            <a:off x="19050" y="404813"/>
            <a:ext cx="2476500" cy="685800"/>
            <a:chOff x="1296" y="1824"/>
            <a:chExt cx="2976" cy="432"/>
          </a:xfrm>
        </p:grpSpPr>
        <p:sp>
          <p:nvSpPr>
            <p:cNvPr id="28" name="AutoShape 52"/>
            <p:cNvSpPr>
              <a:spLocks noChangeArrowheads="1"/>
            </p:cNvSpPr>
            <p:nvPr/>
          </p:nvSpPr>
          <p:spPr bwMode="gray">
            <a:xfrm>
              <a:off x="1536" y="1899"/>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lgn="ctr">
              <a:solidFill>
                <a:schemeClr val="bg1"/>
              </a:solidFill>
              <a:round/>
              <a:headEnd/>
              <a:tailEnd/>
            </a:ln>
            <a:effectLst/>
          </p:spPr>
          <p:txBody>
            <a:bodyPr wrap="none" anchor="ctr"/>
            <a:lstStyle/>
            <a:p>
              <a:pPr>
                <a:defRPr/>
              </a:pPr>
              <a:endParaRPr lang="zh-CN" altLang="en-US">
                <a:latin typeface="Arial" pitchFamily="34" charset="0"/>
                <a:ea typeface="宋体" pitchFamily="2" charset="-122"/>
              </a:endParaRPr>
            </a:p>
          </p:txBody>
        </p:sp>
        <p:sp>
          <p:nvSpPr>
            <p:cNvPr id="22548" name="AutoShape 53"/>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p:spPr>
          <p:txBody>
            <a:bodyPr wrap="none" anchor="ctr"/>
            <a:lstStyle/>
            <a:p>
              <a:endParaRPr lang="zh-CN" altLang="en-US"/>
            </a:p>
          </p:txBody>
        </p:sp>
        <p:sp>
          <p:nvSpPr>
            <p:cNvPr id="22549" name="Text Box 54"/>
            <p:cNvSpPr txBox="1">
              <a:spLocks noChangeArrowheads="1"/>
            </p:cNvSpPr>
            <p:nvPr/>
          </p:nvSpPr>
          <p:spPr bwMode="gray">
            <a:xfrm>
              <a:off x="1680" y="1934"/>
              <a:ext cx="2160" cy="233"/>
            </a:xfrm>
            <a:prstGeom prst="rect">
              <a:avLst/>
            </a:prstGeom>
            <a:noFill/>
            <a:ln w="9525">
              <a:noFill/>
              <a:miter lim="800000"/>
              <a:headEnd/>
              <a:tailEnd/>
            </a:ln>
          </p:spPr>
          <p:txBody>
            <a:bodyPr>
              <a:spAutoFit/>
            </a:bodyPr>
            <a:lstStyle/>
            <a:p>
              <a:pPr algn="ctr" eaLnBrk="0" hangingPunct="0"/>
              <a:r>
                <a:rPr lang="zh-CN" altLang="en-US">
                  <a:solidFill>
                    <a:srgbClr val="262626"/>
                  </a:solidFill>
                  <a:latin typeface="微软雅黑"/>
                  <a:ea typeface="微软雅黑"/>
                  <a:cs typeface="微软雅黑"/>
                  <a:sym typeface="微软雅黑"/>
                </a:rPr>
                <a:t>公司概况</a:t>
              </a:r>
              <a:endParaRPr lang="en-US" altLang="zh-CN" b="1">
                <a:solidFill>
                  <a:srgbClr val="000000"/>
                </a:solidFill>
              </a:endParaRPr>
            </a:p>
          </p:txBody>
        </p:sp>
        <p:sp>
          <p:nvSpPr>
            <p:cNvPr id="22550" name="Text Box 55"/>
            <p:cNvSpPr txBox="1">
              <a:spLocks noChangeArrowheads="1"/>
            </p:cNvSpPr>
            <p:nvPr/>
          </p:nvSpPr>
          <p:spPr bwMode="gray">
            <a:xfrm>
              <a:off x="1393" y="1886"/>
              <a:ext cx="223" cy="288"/>
            </a:xfrm>
            <a:prstGeom prst="rect">
              <a:avLst/>
            </a:prstGeom>
            <a:noFill/>
            <a:ln w="9525">
              <a:noFill/>
              <a:miter lim="800000"/>
              <a:headEnd/>
              <a:tailEnd/>
            </a:ln>
          </p:spPr>
          <p:txBody>
            <a:bodyPr wrap="none">
              <a:spAutoFit/>
            </a:bodyPr>
            <a:lstStyle/>
            <a:p>
              <a:pPr algn="ctr" eaLnBrk="0" hangingPunct="0"/>
              <a:r>
                <a:rPr lang="en-US" altLang="zh-CN" sz="2400">
                  <a:solidFill>
                    <a:schemeClr val="bg1"/>
                  </a:solidFill>
                </a:rPr>
                <a:t>2</a:t>
              </a:r>
            </a:p>
          </p:txBody>
        </p:sp>
      </p:grpSp>
      <p:sp>
        <p:nvSpPr>
          <p:cNvPr id="11" name="TextBox 10"/>
          <p:cNvSpPr txBox="1">
            <a:spLocks noChangeArrowheads="1"/>
          </p:cNvSpPr>
          <p:nvPr/>
        </p:nvSpPr>
        <p:spPr bwMode="auto">
          <a:xfrm>
            <a:off x="5580063" y="731838"/>
            <a:ext cx="1944687" cy="369887"/>
          </a:xfrm>
          <a:prstGeom prst="rect">
            <a:avLst/>
          </a:prstGeom>
          <a:noFill/>
          <a:ln w="9525">
            <a:noFill/>
            <a:miter lim="800000"/>
            <a:headEnd/>
            <a:tailEnd/>
          </a:ln>
        </p:spPr>
        <p:txBody>
          <a:bodyPr>
            <a:spAutoFit/>
          </a:bodyPr>
          <a:lstStyle/>
          <a:p>
            <a:r>
              <a:rPr lang="zh-CN" altLang="zh-CN" b="1"/>
              <a:t>公司基本情况</a:t>
            </a:r>
            <a:endParaRPr lang="zh-CN" altLang="en-US"/>
          </a:p>
        </p:txBody>
      </p:sp>
      <p:grpSp>
        <p:nvGrpSpPr>
          <p:cNvPr id="52" name="组合 51"/>
          <p:cNvGrpSpPr>
            <a:grpSpLocks/>
          </p:cNvGrpSpPr>
          <p:nvPr/>
        </p:nvGrpSpPr>
        <p:grpSpPr bwMode="auto">
          <a:xfrm>
            <a:off x="428625" y="2000250"/>
            <a:ext cx="8434388" cy="3570288"/>
            <a:chOff x="389369" y="1949569"/>
            <a:chExt cx="8433781" cy="3569404"/>
          </a:xfrm>
        </p:grpSpPr>
        <p:sp>
          <p:nvSpPr>
            <p:cNvPr id="36" name="矩形 35"/>
            <p:cNvSpPr/>
            <p:nvPr/>
          </p:nvSpPr>
          <p:spPr>
            <a:xfrm>
              <a:off x="389369" y="1949569"/>
              <a:ext cx="1587386" cy="5047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zh-CN" dirty="0"/>
                <a:t>证券简称</a:t>
              </a:r>
              <a:endParaRPr lang="zh-CN" altLang="en-US" dirty="0"/>
            </a:p>
          </p:txBody>
        </p:sp>
        <p:sp>
          <p:nvSpPr>
            <p:cNvPr id="37" name="矩形 36"/>
            <p:cNvSpPr/>
            <p:nvPr/>
          </p:nvSpPr>
          <p:spPr>
            <a:xfrm>
              <a:off x="1981517" y="1949569"/>
              <a:ext cx="6840045" cy="5047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zh-CN" altLang="zh-CN" sz="1700" dirty="0"/>
                <a:t>润龙包装</a:t>
              </a:r>
            </a:p>
          </p:txBody>
        </p:sp>
        <p:sp>
          <p:nvSpPr>
            <p:cNvPr id="38" name="矩形 37"/>
            <p:cNvSpPr/>
            <p:nvPr/>
          </p:nvSpPr>
          <p:spPr>
            <a:xfrm>
              <a:off x="389369" y="2455857"/>
              <a:ext cx="1587386" cy="5047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zh-CN" dirty="0"/>
                <a:t>证券代码</a:t>
              </a:r>
              <a:endParaRPr lang="zh-CN" altLang="en-US" dirty="0"/>
            </a:p>
          </p:txBody>
        </p:sp>
        <p:sp>
          <p:nvSpPr>
            <p:cNvPr id="39" name="矩形 38"/>
            <p:cNvSpPr/>
            <p:nvPr/>
          </p:nvSpPr>
          <p:spPr>
            <a:xfrm>
              <a:off x="1981517" y="2455857"/>
              <a:ext cx="6840045" cy="5047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altLang="zh-CN" sz="1700" dirty="0"/>
                <a:t>832535</a:t>
              </a:r>
              <a:endParaRPr lang="zh-CN" altLang="en-US" sz="1700" dirty="0"/>
            </a:p>
          </p:txBody>
        </p:sp>
        <p:sp>
          <p:nvSpPr>
            <p:cNvPr id="40" name="矩形 39"/>
            <p:cNvSpPr/>
            <p:nvPr/>
          </p:nvSpPr>
          <p:spPr>
            <a:xfrm>
              <a:off x="390957" y="2974840"/>
              <a:ext cx="1587386" cy="5047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zh-CN" dirty="0"/>
                <a:t>挂牌日期</a:t>
              </a:r>
              <a:endParaRPr lang="zh-CN" altLang="en-US" dirty="0"/>
            </a:p>
          </p:txBody>
        </p:sp>
        <p:sp>
          <p:nvSpPr>
            <p:cNvPr id="41" name="矩形 40"/>
            <p:cNvSpPr/>
            <p:nvPr/>
          </p:nvSpPr>
          <p:spPr>
            <a:xfrm>
              <a:off x="1983104" y="2974840"/>
              <a:ext cx="6840046" cy="5047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altLang="zh-CN" sz="1700" dirty="0"/>
                <a:t>2015</a:t>
              </a:r>
              <a:r>
                <a:rPr lang="zh-CN" altLang="zh-CN" sz="1700" dirty="0"/>
                <a:t>年</a:t>
              </a:r>
              <a:r>
                <a:rPr lang="en-US" altLang="zh-CN" sz="1700" dirty="0"/>
                <a:t>6</a:t>
              </a:r>
              <a:r>
                <a:rPr lang="zh-CN" altLang="zh-CN" sz="1700" dirty="0"/>
                <a:t>月</a:t>
              </a:r>
              <a:r>
                <a:rPr lang="en-US" altLang="zh-CN" sz="1700" dirty="0"/>
                <a:t>2</a:t>
              </a:r>
              <a:r>
                <a:rPr lang="zh-CN" altLang="zh-CN" sz="1700" dirty="0"/>
                <a:t>日</a:t>
              </a:r>
              <a:endParaRPr lang="zh-CN" altLang="en-US" sz="1700" dirty="0"/>
            </a:p>
          </p:txBody>
        </p:sp>
        <p:sp>
          <p:nvSpPr>
            <p:cNvPr id="42" name="矩形 41"/>
            <p:cNvSpPr/>
            <p:nvPr/>
          </p:nvSpPr>
          <p:spPr>
            <a:xfrm>
              <a:off x="390957" y="3481128"/>
              <a:ext cx="1587386" cy="5047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zh-CN" dirty="0"/>
                <a:t>法定代表人</a:t>
              </a:r>
              <a:endParaRPr lang="zh-CN" altLang="en-US" dirty="0"/>
            </a:p>
          </p:txBody>
        </p:sp>
        <p:sp>
          <p:nvSpPr>
            <p:cNvPr id="43" name="矩形 42"/>
            <p:cNvSpPr/>
            <p:nvPr/>
          </p:nvSpPr>
          <p:spPr>
            <a:xfrm>
              <a:off x="1983104" y="3481128"/>
              <a:ext cx="6840046" cy="5047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zh-CN" altLang="zh-CN" sz="1700" dirty="0"/>
                <a:t>段海英</a:t>
              </a:r>
              <a:endParaRPr lang="zh-CN" altLang="en-US" sz="1700" dirty="0"/>
            </a:p>
          </p:txBody>
        </p:sp>
        <p:sp>
          <p:nvSpPr>
            <p:cNvPr id="44" name="矩形 43"/>
            <p:cNvSpPr/>
            <p:nvPr/>
          </p:nvSpPr>
          <p:spPr>
            <a:xfrm>
              <a:off x="390957" y="3998525"/>
              <a:ext cx="1587386" cy="5047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zh-CN" dirty="0"/>
                <a:t>注册资本</a:t>
              </a:r>
              <a:endParaRPr lang="zh-CN" altLang="en-US" dirty="0"/>
            </a:p>
          </p:txBody>
        </p:sp>
        <p:sp>
          <p:nvSpPr>
            <p:cNvPr id="45" name="矩形 44"/>
            <p:cNvSpPr/>
            <p:nvPr/>
          </p:nvSpPr>
          <p:spPr>
            <a:xfrm>
              <a:off x="1983104" y="3998525"/>
              <a:ext cx="6840046" cy="5047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altLang="zh-CN" sz="1700" dirty="0">
                  <a:solidFill>
                    <a:srgbClr val="003366"/>
                  </a:solidFill>
                  <a:ea typeface="宋体" charset="-122"/>
                </a:rPr>
                <a:t>2145</a:t>
              </a:r>
              <a:r>
                <a:rPr lang="zh-CN" altLang="zh-CN" sz="1700" dirty="0">
                  <a:solidFill>
                    <a:srgbClr val="003366"/>
                  </a:solidFill>
                  <a:ea typeface="宋体" charset="-122"/>
                </a:rPr>
                <a:t>万元</a:t>
              </a:r>
              <a:endParaRPr lang="zh-CN" altLang="en-US" sz="1700" dirty="0">
                <a:solidFill>
                  <a:srgbClr val="003366"/>
                </a:solidFill>
                <a:ea typeface="宋体" charset="-122"/>
              </a:endParaRPr>
            </a:p>
          </p:txBody>
        </p:sp>
        <p:sp>
          <p:nvSpPr>
            <p:cNvPr id="46" name="矩形 45"/>
            <p:cNvSpPr/>
            <p:nvPr/>
          </p:nvSpPr>
          <p:spPr>
            <a:xfrm>
              <a:off x="390957" y="4504811"/>
              <a:ext cx="1588973" cy="5047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dirty="0"/>
                <a:t>公司住所</a:t>
              </a:r>
            </a:p>
          </p:txBody>
        </p:sp>
        <p:sp>
          <p:nvSpPr>
            <p:cNvPr id="47" name="矩形 46"/>
            <p:cNvSpPr/>
            <p:nvPr/>
          </p:nvSpPr>
          <p:spPr>
            <a:xfrm>
              <a:off x="1979930" y="4504811"/>
              <a:ext cx="6840046" cy="5047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zh-CN" altLang="zh-CN" sz="1700">
                  <a:solidFill>
                    <a:srgbClr val="003366"/>
                  </a:solidFill>
                  <a:ea typeface="宋体" charset="-122"/>
                </a:rPr>
                <a:t>石嘴山市河滨工业园区正义路南侧</a:t>
              </a:r>
              <a:endParaRPr lang="zh-CN" altLang="en-US" sz="1700">
                <a:solidFill>
                  <a:srgbClr val="003366"/>
                </a:solidFill>
                <a:ea typeface="宋体" charset="-122"/>
              </a:endParaRPr>
            </a:p>
          </p:txBody>
        </p:sp>
        <p:sp>
          <p:nvSpPr>
            <p:cNvPr id="48" name="矩形 47"/>
            <p:cNvSpPr/>
            <p:nvPr/>
          </p:nvSpPr>
          <p:spPr>
            <a:xfrm>
              <a:off x="390957" y="5014273"/>
              <a:ext cx="1587386" cy="5047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zh-CN" dirty="0"/>
                <a:t>主营业务</a:t>
              </a:r>
              <a:endParaRPr lang="zh-CN" altLang="en-US" dirty="0"/>
            </a:p>
          </p:txBody>
        </p:sp>
        <p:sp>
          <p:nvSpPr>
            <p:cNvPr id="49" name="矩形 48"/>
            <p:cNvSpPr/>
            <p:nvPr/>
          </p:nvSpPr>
          <p:spPr>
            <a:xfrm>
              <a:off x="1983104" y="5014273"/>
              <a:ext cx="6840046" cy="5047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zh-CN" altLang="zh-CN" sz="1700" dirty="0"/>
                <a:t>塑料编织袋（复合）、纸塑复合袋、吨袋的生产、销售。</a:t>
              </a:r>
            </a:p>
          </p:txBody>
        </p:sp>
      </p:grpSp>
      <p:pic>
        <p:nvPicPr>
          <p:cNvPr id="22532" name="Picture 2"/>
          <p:cNvPicPr>
            <a:picLocks noChangeAspect="1" noChangeArrowheads="1"/>
          </p:cNvPicPr>
          <p:nvPr/>
        </p:nvPicPr>
        <p:blipFill>
          <a:blip r:embed="rId2"/>
          <a:srcRect/>
          <a:stretch>
            <a:fillRect/>
          </a:stretch>
        </p:blipFill>
        <p:spPr bwMode="auto">
          <a:xfrm>
            <a:off x="7740650" y="496888"/>
            <a:ext cx="1152525" cy="484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downLeft)">
                                      <p:cBhvr>
                                        <p:cTn id="7" dur="500"/>
                                        <p:tgtEl>
                                          <p:spTgt spid="2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blinds(horizontal)">
                                      <p:cBhvr>
                                        <p:cTn id="1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润龙投资计划书2">
  <a:themeElements>
    <a:clrScheme name="01 2">
      <a:dk1>
        <a:srgbClr val="003366"/>
      </a:dk1>
      <a:lt1>
        <a:srgbClr val="FFFFFF"/>
      </a:lt1>
      <a:dk2>
        <a:srgbClr val="2E6272"/>
      </a:dk2>
      <a:lt2>
        <a:srgbClr val="B2B2B2"/>
      </a:lt2>
      <a:accent1>
        <a:srgbClr val="3984C9"/>
      </a:accent1>
      <a:accent2>
        <a:srgbClr val="77AE26"/>
      </a:accent2>
      <a:accent3>
        <a:srgbClr val="FFFFFF"/>
      </a:accent3>
      <a:accent4>
        <a:srgbClr val="002A56"/>
      </a:accent4>
      <a:accent5>
        <a:srgbClr val="AEC2E1"/>
      </a:accent5>
      <a:accent6>
        <a:srgbClr val="6B9D21"/>
      </a:accent6>
      <a:hlink>
        <a:srgbClr val="6E815B"/>
      </a:hlink>
      <a:folHlink>
        <a:srgbClr val="90A8B0"/>
      </a:folHlink>
    </a:clrScheme>
    <a:fontScheme name="0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 1">
        <a:dk1>
          <a:srgbClr val="003366"/>
        </a:dk1>
        <a:lt1>
          <a:srgbClr val="FFFFFF"/>
        </a:lt1>
        <a:dk2>
          <a:srgbClr val="3C8196"/>
        </a:dk2>
        <a:lt2>
          <a:srgbClr val="B2B2B2"/>
        </a:lt2>
        <a:accent1>
          <a:srgbClr val="2C6AA2"/>
        </a:accent1>
        <a:accent2>
          <a:srgbClr val="77AE26"/>
        </a:accent2>
        <a:accent3>
          <a:srgbClr val="FFFFFF"/>
        </a:accent3>
        <a:accent4>
          <a:srgbClr val="002A56"/>
        </a:accent4>
        <a:accent5>
          <a:srgbClr val="ACB9CE"/>
        </a:accent5>
        <a:accent6>
          <a:srgbClr val="6B9D21"/>
        </a:accent6>
        <a:hlink>
          <a:srgbClr val="6E815B"/>
        </a:hlink>
        <a:folHlink>
          <a:srgbClr val="90A8B0"/>
        </a:folHlink>
      </a:clrScheme>
      <a:clrMap bg1="lt1" tx1="dk1" bg2="lt2" tx2="dk2" accent1="accent1" accent2="accent2" accent3="accent3" accent4="accent4" accent5="accent5" accent6="accent6" hlink="hlink" folHlink="folHlink"/>
    </a:extraClrScheme>
    <a:extraClrScheme>
      <a:clrScheme name="01 2">
        <a:dk1>
          <a:srgbClr val="003366"/>
        </a:dk1>
        <a:lt1>
          <a:srgbClr val="FFFFFF"/>
        </a:lt1>
        <a:dk2>
          <a:srgbClr val="2E6272"/>
        </a:dk2>
        <a:lt2>
          <a:srgbClr val="B2B2B2"/>
        </a:lt2>
        <a:accent1>
          <a:srgbClr val="3984C9"/>
        </a:accent1>
        <a:accent2>
          <a:srgbClr val="77AE26"/>
        </a:accent2>
        <a:accent3>
          <a:srgbClr val="FFFFFF"/>
        </a:accent3>
        <a:accent4>
          <a:srgbClr val="002A56"/>
        </a:accent4>
        <a:accent5>
          <a:srgbClr val="AEC2E1"/>
        </a:accent5>
        <a:accent6>
          <a:srgbClr val="6B9D21"/>
        </a:accent6>
        <a:hlink>
          <a:srgbClr val="6E815B"/>
        </a:hlink>
        <a:folHlink>
          <a:srgbClr val="90A8B0"/>
        </a:folHlink>
      </a:clrScheme>
      <a:clrMap bg1="lt1" tx1="dk1" bg2="lt2" tx2="dk2" accent1="accent1" accent2="accent2" accent3="accent3" accent4="accent4" accent5="accent5" accent6="accent6" hlink="hlink" folHlink="folHlink"/>
    </a:extraClrScheme>
    <a:extraClrScheme>
      <a:clrScheme name="01 3">
        <a:dk1>
          <a:srgbClr val="30311D"/>
        </a:dk1>
        <a:lt1>
          <a:srgbClr val="FFFFFF"/>
        </a:lt1>
        <a:dk2>
          <a:srgbClr val="4A5B1F"/>
        </a:dk2>
        <a:lt2>
          <a:srgbClr val="B2B2B2"/>
        </a:lt2>
        <a:accent1>
          <a:srgbClr val="907242"/>
        </a:accent1>
        <a:accent2>
          <a:srgbClr val="93B75F"/>
        </a:accent2>
        <a:accent3>
          <a:srgbClr val="FFFFFF"/>
        </a:accent3>
        <a:accent4>
          <a:srgbClr val="272817"/>
        </a:accent4>
        <a:accent5>
          <a:srgbClr val="C6BCB0"/>
        </a:accent5>
        <a:accent6>
          <a:srgbClr val="85A655"/>
        </a:accent6>
        <a:hlink>
          <a:srgbClr val="557B97"/>
        </a:hlink>
        <a:folHlink>
          <a:srgbClr val="A1A18B"/>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Trek</Template>
  <TotalTime>1187</TotalTime>
  <Words>2084</Words>
  <Application>Microsoft Office PowerPoint</Application>
  <PresentationFormat>全屏显示(4:3)</PresentationFormat>
  <Paragraphs>371</Paragraphs>
  <Slides>25</Slides>
  <Notes>0</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润龙投资计划书2</vt:lpstr>
      <vt:lpstr>幻灯片 1</vt:lpstr>
      <vt:lpstr>目录</vt:lpstr>
      <vt:lpstr>幻灯片 3</vt:lpstr>
      <vt:lpstr>幻灯片 4</vt:lpstr>
      <vt:lpstr>幻灯片 5</vt:lpstr>
      <vt:lpstr>幻灯片 6</vt:lpstr>
      <vt:lpstr>幻灯片 7</vt:lpstr>
      <vt:lpstr>目录</vt:lpstr>
      <vt:lpstr>幻灯片 9</vt:lpstr>
      <vt:lpstr>幻灯片 10</vt:lpstr>
      <vt:lpstr>幻灯片 11</vt:lpstr>
      <vt:lpstr>幻灯片 12</vt:lpstr>
      <vt:lpstr>幻灯片 13</vt:lpstr>
      <vt:lpstr>目录</vt:lpstr>
      <vt:lpstr>幻灯片 15</vt:lpstr>
      <vt:lpstr>目录</vt:lpstr>
      <vt:lpstr>幻灯片 17</vt:lpstr>
      <vt:lpstr>幻灯片 18</vt:lpstr>
      <vt:lpstr>幻灯片 19</vt:lpstr>
      <vt:lpstr>幻灯片 20</vt:lpstr>
      <vt:lpstr>幻灯片 21</vt:lpstr>
      <vt:lpstr>幻灯片 22</vt:lpstr>
      <vt:lpstr>目录</vt:lpstr>
      <vt:lpstr>幻灯片 24</vt:lpstr>
      <vt:lpstr>幻灯片 25</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user</cp:lastModifiedBy>
  <cp:revision>265</cp:revision>
  <dcterms:created xsi:type="dcterms:W3CDTF">2015-09-10T13:30:36Z</dcterms:created>
  <dcterms:modified xsi:type="dcterms:W3CDTF">2016-06-11T13:42:59Z</dcterms:modified>
</cp:coreProperties>
</file>