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3"/>
  </p:notesMasterIdLst>
  <p:sldIdLst>
    <p:sldId id="257" r:id="rId3"/>
    <p:sldId id="258" r:id="rId4"/>
    <p:sldId id="260" r:id="rId5"/>
    <p:sldId id="261" r:id="rId6"/>
    <p:sldId id="263" r:id="rId7"/>
    <p:sldId id="278" r:id="rId8"/>
    <p:sldId id="277" r:id="rId9"/>
    <p:sldId id="271" r:id="rId10"/>
    <p:sldId id="272" r:id="rId11"/>
    <p:sldId id="273" r:id="rId12"/>
    <p:sldId id="279" r:id="rId13"/>
    <p:sldId id="274" r:id="rId14"/>
    <p:sldId id="275" r:id="rId15"/>
    <p:sldId id="265" r:id="rId16"/>
    <p:sldId id="270" r:id="rId17"/>
    <p:sldId id="267" r:id="rId18"/>
    <p:sldId id="268" r:id="rId19"/>
    <p:sldId id="269" r:id="rId20"/>
    <p:sldId id="276" r:id="rId21"/>
    <p:sldId id="259" r:id="rId22"/>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等线"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等线"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等线"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等线"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等线" panose="02010600030101010101" pitchFamily="2"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41A"/>
    <a:srgbClr val="DA5097"/>
    <a:srgbClr val="E72419"/>
    <a:srgbClr val="DEDEDE"/>
    <a:srgbClr val="ED5019"/>
    <a:srgbClr val="AC411D"/>
    <a:srgbClr val="DA2419"/>
    <a:srgbClr val="2815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450"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CN" altLang="en-US" dirty="0" smtClean="0"/>
              <a:t>按照岗位结构划分</a:t>
            </a:r>
            <a:endParaRPr lang="zh-CN" altLang="en-US" dirty="0"/>
          </a:p>
        </c:rich>
      </c:tx>
      <c:layout>
        <c:manualLayout>
          <c:xMode val="edge"/>
          <c:yMode val="edge"/>
          <c:x val="0.20260930603670299"/>
          <c:y val="2.2515228804364528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人数</c:v>
                </c:pt>
              </c:strCache>
            </c:strRef>
          </c:tx>
          <c:explosion val="25"/>
          <c:dPt>
            <c:idx val="0"/>
            <c:bubble3D val="0"/>
            <c:spPr>
              <a:solidFill>
                <a:schemeClr val="accent5">
                  <a:lumMod val="75000"/>
                </a:schemeClr>
              </a:solidFill>
            </c:spPr>
            <c:extLst>
              <c:ext xmlns:c16="http://schemas.microsoft.com/office/drawing/2014/chart" uri="{C3380CC4-5D6E-409C-BE32-E72D297353CC}">
                <c16:uniqueId val="{00000001-D032-466F-90D1-8238E329C764}"/>
              </c:ext>
            </c:extLst>
          </c:dPt>
          <c:dPt>
            <c:idx val="1"/>
            <c:bubble3D val="0"/>
            <c:spPr>
              <a:solidFill>
                <a:schemeClr val="accent3">
                  <a:lumMod val="75000"/>
                </a:schemeClr>
              </a:solidFill>
            </c:spPr>
            <c:extLst>
              <c:ext xmlns:c16="http://schemas.microsoft.com/office/drawing/2014/chart" uri="{C3380CC4-5D6E-409C-BE32-E72D297353CC}">
                <c16:uniqueId val="{00000003-D032-466F-90D1-8238E329C764}"/>
              </c:ext>
            </c:extLst>
          </c:dPt>
          <c:dPt>
            <c:idx val="2"/>
            <c:bubble3D val="0"/>
            <c:spPr>
              <a:solidFill>
                <a:schemeClr val="accent1"/>
              </a:solidFill>
            </c:spPr>
            <c:extLst>
              <c:ext xmlns:c16="http://schemas.microsoft.com/office/drawing/2014/chart" uri="{C3380CC4-5D6E-409C-BE32-E72D297353CC}">
                <c16:uniqueId val="{00000005-D032-466F-90D1-8238E329C764}"/>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管理人员</c:v>
                </c:pt>
                <c:pt idx="1">
                  <c:v>财务人员</c:v>
                </c:pt>
                <c:pt idx="2">
                  <c:v>研发人员</c:v>
                </c:pt>
                <c:pt idx="3">
                  <c:v>监理人员</c:v>
                </c:pt>
              </c:strCache>
            </c:strRef>
          </c:cat>
          <c:val>
            <c:numRef>
              <c:f>Sheet1!$B$2:$B$5</c:f>
              <c:numCache>
                <c:formatCode>General</c:formatCode>
                <c:ptCount val="4"/>
                <c:pt idx="0">
                  <c:v>42</c:v>
                </c:pt>
                <c:pt idx="1">
                  <c:v>7</c:v>
                </c:pt>
                <c:pt idx="2">
                  <c:v>25</c:v>
                </c:pt>
                <c:pt idx="3">
                  <c:v>152</c:v>
                </c:pt>
              </c:numCache>
            </c:numRef>
          </c:val>
          <c:extLst>
            <c:ext xmlns:c16="http://schemas.microsoft.com/office/drawing/2014/chart" uri="{C3380CC4-5D6E-409C-BE32-E72D297353CC}">
              <c16:uniqueId val="{00000006-D032-466F-90D1-8238E329C764}"/>
            </c:ext>
          </c:extLst>
        </c:ser>
        <c:dLbls>
          <c:showLegendKey val="0"/>
          <c:showVal val="0"/>
          <c:showCatName val="0"/>
          <c:showSerName val="0"/>
          <c:showPercent val="0"/>
          <c:showBubbleSize val="0"/>
          <c:showLeaderLines val="1"/>
        </c:dLbls>
      </c:pie3DChart>
    </c:plotArea>
    <c:legend>
      <c:legendPos val="r"/>
      <c:legendEntry>
        <c:idx val="0"/>
        <c:txPr>
          <a:bodyPr/>
          <a:lstStyle/>
          <a:p>
            <a:pPr>
              <a:defRPr sz="1200"/>
            </a:pPr>
            <a:endParaRPr lang="zh-CN"/>
          </a:p>
        </c:txPr>
      </c:legendEntry>
      <c:legendEntry>
        <c:idx val="1"/>
        <c:txPr>
          <a:bodyPr/>
          <a:lstStyle/>
          <a:p>
            <a:pPr>
              <a:defRPr sz="1200"/>
            </a:pPr>
            <a:endParaRPr lang="zh-CN"/>
          </a:p>
        </c:txPr>
      </c:legendEntry>
      <c:legendEntry>
        <c:idx val="2"/>
        <c:txPr>
          <a:bodyPr/>
          <a:lstStyle/>
          <a:p>
            <a:pPr>
              <a:defRPr sz="1200"/>
            </a:pPr>
            <a:endParaRPr lang="zh-CN"/>
          </a:p>
        </c:txPr>
      </c:legendEntry>
      <c:legendEntry>
        <c:idx val="3"/>
        <c:txPr>
          <a:bodyPr/>
          <a:lstStyle/>
          <a:p>
            <a:pPr>
              <a:defRPr sz="1200"/>
            </a:pPr>
            <a:endParaRPr lang="zh-CN"/>
          </a:p>
        </c:txPr>
      </c:legendEntry>
      <c:overlay val="0"/>
    </c:legend>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按照年龄划分</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30岁以下</c:v>
                </c:pt>
                <c:pt idx="1">
                  <c:v>31-40岁</c:v>
                </c:pt>
                <c:pt idx="2">
                  <c:v>40-60岁</c:v>
                </c:pt>
                <c:pt idx="3">
                  <c:v>60岁以上</c:v>
                </c:pt>
              </c:strCache>
            </c:strRef>
          </c:cat>
          <c:val>
            <c:numRef>
              <c:f>Sheet1!$B$2:$B$5</c:f>
              <c:numCache>
                <c:formatCode>General</c:formatCode>
                <c:ptCount val="4"/>
                <c:pt idx="0">
                  <c:v>181</c:v>
                </c:pt>
                <c:pt idx="1">
                  <c:v>35</c:v>
                </c:pt>
                <c:pt idx="2">
                  <c:v>8</c:v>
                </c:pt>
                <c:pt idx="3">
                  <c:v>2</c:v>
                </c:pt>
              </c:numCache>
            </c:numRef>
          </c:val>
          <c:extLst>
            <c:ext xmlns:c16="http://schemas.microsoft.com/office/drawing/2014/chart" uri="{C3380CC4-5D6E-409C-BE32-E72D297353CC}">
              <c16:uniqueId val="{00000000-D67C-4806-B6A6-7D42B978EE3A}"/>
            </c:ext>
          </c:extLst>
        </c:ser>
        <c:dLbls>
          <c:showLegendKey val="0"/>
          <c:showVal val="0"/>
          <c:showCatName val="0"/>
          <c:showSerName val="0"/>
          <c:showPercent val="0"/>
          <c:showBubbleSize val="0"/>
          <c:showLeaderLines val="1"/>
        </c:dLbls>
      </c:pie3DChart>
    </c:plotArea>
    <c:legend>
      <c:legendPos val="r"/>
      <c:overlay val="0"/>
      <c:txPr>
        <a:bodyPr/>
        <a:lstStyle/>
        <a:p>
          <a:pPr>
            <a:defRPr sz="1200"/>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按照教育程度划分</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大专及以下</c:v>
                </c:pt>
                <c:pt idx="1">
                  <c:v>本科及以上</c:v>
                </c:pt>
              </c:strCache>
            </c:strRef>
          </c:cat>
          <c:val>
            <c:numRef>
              <c:f>Sheet1!$B$2:$B$3</c:f>
              <c:numCache>
                <c:formatCode>General</c:formatCode>
                <c:ptCount val="2"/>
                <c:pt idx="0">
                  <c:v>155</c:v>
                </c:pt>
                <c:pt idx="1">
                  <c:v>63</c:v>
                </c:pt>
              </c:numCache>
            </c:numRef>
          </c:val>
          <c:extLst>
            <c:ext xmlns:c16="http://schemas.microsoft.com/office/drawing/2014/chart" uri="{C3380CC4-5D6E-409C-BE32-E72D297353CC}">
              <c16:uniqueId val="{00000000-C0B1-423F-8A19-7A7F1B4D1260}"/>
            </c:ext>
          </c:extLst>
        </c:ser>
        <c:dLbls>
          <c:showLegendKey val="0"/>
          <c:showVal val="0"/>
          <c:showCatName val="0"/>
          <c:showSerName val="0"/>
          <c:showPercent val="0"/>
          <c:showBubbleSize val="0"/>
          <c:showLeaderLines val="1"/>
        </c:dLbls>
      </c:pie3DChart>
    </c:plotArea>
    <c:legend>
      <c:legendPos val="r"/>
      <c:legendEntry>
        <c:idx val="0"/>
        <c:txPr>
          <a:bodyPr/>
          <a:lstStyle/>
          <a:p>
            <a:pPr>
              <a:defRPr sz="1200"/>
            </a:pPr>
            <a:endParaRPr lang="zh-CN"/>
          </a:p>
        </c:txPr>
      </c:legendEntry>
      <c:legendEntry>
        <c:idx val="1"/>
        <c:txPr>
          <a:bodyPr/>
          <a:lstStyle/>
          <a:p>
            <a:pPr>
              <a:defRPr sz="1200"/>
            </a:pPr>
            <a:endParaRPr lang="zh-CN"/>
          </a:p>
        </c:txPr>
      </c:legendEntry>
      <c:overlay val="0"/>
    </c:legend>
    <c:plotVisOnly val="1"/>
    <c:dispBlanksAs val="gap"/>
    <c:showDLblsOverMax val="0"/>
  </c:chart>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16E3E008-ACA2-400A-892A-943AE7278F8E}" type="datetimeFigureOut">
              <a:rPr lang="zh-CN" altLang="en-US"/>
              <a:pPr>
                <a:defRPr/>
              </a:pPr>
              <a:t>2016/6/13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a:defRPr/>
            </a:pPr>
            <a:fld id="{07CB880C-90B5-4ABE-8445-78287E176C8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CN" altLang="en-US" smtClean="0"/>
              <a:t>模板来自于 </a:t>
            </a:r>
            <a:r>
              <a:rPr lang="en-US" altLang="zh-CN" smtClean="0"/>
              <a:t>http://docer.wps.cn</a:t>
            </a:r>
            <a:endParaRPr lang="zh-CN" altLang="en-US" smtClean="0"/>
          </a:p>
        </p:txBody>
      </p:sp>
      <p:sp>
        <p:nvSpPr>
          <p:cNvPr id="245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fontAlgn="base">
              <a:spcBef>
                <a:spcPct val="0"/>
              </a:spcBef>
              <a:spcAft>
                <a:spcPct val="0"/>
              </a:spcAft>
            </a:pPr>
            <a:fld id="{C0BC9432-B4A8-4A5C-8F97-98CEECC9B3BA}" type="slidenum">
              <a:rPr lang="zh-CN" altLang="en-US">
                <a:ea typeface="宋体" panose="02010600030101010101" pitchFamily="2" charset="-122"/>
              </a:rPr>
              <a:pPr fontAlgn="base">
                <a:spcBef>
                  <a:spcPct val="0"/>
                </a:spcBef>
                <a:spcAft>
                  <a:spcPct val="0"/>
                </a:spcAft>
              </a:pPr>
              <a:t>15</a:t>
            </a:fld>
            <a:endParaRPr lang="en-US" altLang="zh-CN">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5AA6E6A6-CD16-4B52-AA18-BD516F26F1C1}" type="datetime1">
              <a:rPr lang="zh-CN" altLang="en-US" smtClean="0"/>
              <a:t>2016/6/13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827819DB-DCF6-4C7D-B04D-1055172B3CC2}" type="slidenum">
              <a:rPr lang="zh-CN" altLang="en-US"/>
              <a:pPr>
                <a:defRPr/>
              </a:pPr>
              <a:t>‹#›</a:t>
            </a:fld>
            <a:endParaRPr lang="zh-CN" altLang="en-US"/>
          </a:p>
        </p:txBody>
      </p:sp>
    </p:spTree>
    <p:extLst>
      <p:ext uri="{BB962C8B-B14F-4D97-AF65-F5344CB8AC3E}">
        <p14:creationId xmlns:p14="http://schemas.microsoft.com/office/powerpoint/2010/main" val="98438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8BFE698E-8B6E-405B-9F83-CE4804A6EA75}" type="datetime1">
              <a:rPr lang="zh-CN" altLang="en-US" smtClean="0"/>
              <a:t>2016/6/13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8F0AB761-0237-4123-9D84-6A7A0FDC1B9C}" type="slidenum">
              <a:rPr lang="zh-CN" altLang="en-US"/>
              <a:pPr>
                <a:defRPr/>
              </a:pPr>
              <a:t>‹#›</a:t>
            </a:fld>
            <a:endParaRPr lang="zh-CN" altLang="en-US"/>
          </a:p>
        </p:txBody>
      </p:sp>
    </p:spTree>
    <p:extLst>
      <p:ext uri="{BB962C8B-B14F-4D97-AF65-F5344CB8AC3E}">
        <p14:creationId xmlns:p14="http://schemas.microsoft.com/office/powerpoint/2010/main" val="122002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855678F4-64BC-46A8-9742-2F270A433A90}" type="datetime1">
              <a:rPr lang="zh-CN" altLang="en-US" smtClean="0"/>
              <a:t>2016/6/13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B3592FD7-F194-4E6F-9D2C-3B7467D84015}" type="slidenum">
              <a:rPr lang="zh-CN" altLang="en-US"/>
              <a:pPr>
                <a:defRPr/>
              </a:pPr>
              <a:t>‹#›</a:t>
            </a:fld>
            <a:endParaRPr lang="zh-CN" altLang="en-US"/>
          </a:p>
        </p:txBody>
      </p:sp>
    </p:spTree>
    <p:extLst>
      <p:ext uri="{BB962C8B-B14F-4D97-AF65-F5344CB8AC3E}">
        <p14:creationId xmlns:p14="http://schemas.microsoft.com/office/powerpoint/2010/main" val="452832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4" name="Picture 97" descr="bg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669925"/>
            <a:ext cx="91440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KSO_CT2"/>
          <p:cNvSpPr>
            <a:spLocks noGrp="1"/>
          </p:cNvSpPr>
          <p:nvPr>
            <p:ph type="subTitle" idx="1"/>
          </p:nvPr>
        </p:nvSpPr>
        <p:spPr>
          <a:xfrm>
            <a:off x="1299523" y="2779335"/>
            <a:ext cx="6667178" cy="467211"/>
          </a:xfrm>
          <a:noFill/>
        </p:spPr>
        <p:txBody>
          <a:bodyPr>
            <a:noAutofit/>
          </a:bodyPr>
          <a:lstStyle>
            <a:lvl1pPr marL="0" indent="0" algn="ctr">
              <a:buNone/>
              <a:defRPr sz="1800">
                <a:solidFill>
                  <a:schemeClr val="bg1">
                    <a:lumMod val="50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dirty="0" smtClean="0"/>
          </a:p>
        </p:txBody>
      </p:sp>
      <p:sp>
        <p:nvSpPr>
          <p:cNvPr id="7" name="KSO_CT1"/>
          <p:cNvSpPr>
            <a:spLocks noGrp="1"/>
          </p:cNvSpPr>
          <p:nvPr>
            <p:ph type="title"/>
          </p:nvPr>
        </p:nvSpPr>
        <p:spPr>
          <a:xfrm>
            <a:off x="1299523" y="1027620"/>
            <a:ext cx="6667178" cy="1637066"/>
          </a:xfrm>
        </p:spPr>
        <p:txBody>
          <a:bodyPr>
            <a:noAutofit/>
          </a:bodyPr>
          <a:lstStyle>
            <a:lvl1pPr algn="ctr">
              <a:defRPr sz="4200" baseline="0">
                <a:solidFill>
                  <a:schemeClr val="accent1">
                    <a:lumMod val="75000"/>
                  </a:schemeClr>
                </a:solidFill>
                <a:effectLst/>
                <a:latin typeface="Times New Roman" pitchFamily="18" charset="0"/>
              </a:defRPr>
            </a:lvl1pPr>
          </a:lstStyle>
          <a:p>
            <a:r>
              <a:rPr lang="zh-CN" altLang="en-US" smtClean="0"/>
              <a:t>单击此处编辑母版标题样式</a:t>
            </a:r>
            <a:endParaRPr lang="zh-CN" altLang="en-US" dirty="0"/>
          </a:p>
        </p:txBody>
      </p:sp>
      <p:sp>
        <p:nvSpPr>
          <p:cNvPr id="5" name="KSO_FD"/>
          <p:cNvSpPr>
            <a:spLocks noGrp="1"/>
          </p:cNvSpPr>
          <p:nvPr>
            <p:ph type="dt" sz="half" idx="10"/>
          </p:nvPr>
        </p:nvSpPr>
        <p:spPr/>
        <p:txBody>
          <a:bodyPr/>
          <a:lstStyle>
            <a:lvl1pPr>
              <a:defRPr/>
            </a:lvl1pPr>
          </a:lstStyle>
          <a:p>
            <a:pPr>
              <a:defRPr/>
            </a:pPr>
            <a:fld id="{847E5A7C-5B5C-4995-BDAC-A08DB08A8F94}" type="datetime1">
              <a:rPr lang="zh-CN" altLang="en-US" smtClean="0"/>
              <a:t>2016/6/13</a:t>
            </a:fld>
            <a:endParaRPr lang="zh-CN" altLang="en-US"/>
          </a:p>
        </p:txBody>
      </p:sp>
      <p:sp>
        <p:nvSpPr>
          <p:cNvPr id="6" name="KSO_FT"/>
          <p:cNvSpPr>
            <a:spLocks noGrp="1"/>
          </p:cNvSpPr>
          <p:nvPr>
            <p:ph type="ftr" sz="quarter" idx="11"/>
          </p:nvPr>
        </p:nvSpPr>
        <p:spPr/>
        <p:txBody>
          <a:bodyPr/>
          <a:lstStyle>
            <a:lvl1pPr>
              <a:defRPr dirty="0"/>
            </a:lvl1pPr>
          </a:lstStyle>
          <a:p>
            <a:pPr>
              <a:defRPr/>
            </a:pPr>
            <a:endParaRPr lang="zh-CN" altLang="en-US"/>
          </a:p>
        </p:txBody>
      </p:sp>
      <p:sp>
        <p:nvSpPr>
          <p:cNvPr id="8" name="KSO_FN"/>
          <p:cNvSpPr>
            <a:spLocks noGrp="1"/>
          </p:cNvSpPr>
          <p:nvPr>
            <p:ph type="sldNum" sz="quarter" idx="12"/>
          </p:nvPr>
        </p:nvSpPr>
        <p:spPr/>
        <p:txBody>
          <a:bodyPr/>
          <a:lstStyle>
            <a:lvl1pPr>
              <a:defRPr/>
            </a:lvl1pPr>
          </a:lstStyle>
          <a:p>
            <a:pPr>
              <a:defRPr/>
            </a:pPr>
            <a:fld id="{B6532504-2C24-4EC9-ABF3-2199AF350496}" type="slidenum">
              <a:rPr lang="zh-CN" altLang="en-US"/>
              <a:pPr>
                <a:defRPr/>
              </a:pPr>
              <a:t>‹#›</a:t>
            </a:fld>
            <a:endParaRPr lang="zh-CN" altLang="en-US"/>
          </a:p>
        </p:txBody>
      </p:sp>
    </p:spTree>
    <p:extLst>
      <p:ext uri="{BB962C8B-B14F-4D97-AF65-F5344CB8AC3E}">
        <p14:creationId xmlns:p14="http://schemas.microsoft.com/office/powerpoint/2010/main" val="1488937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idx="1"/>
          </p:nvPr>
        </p:nvSpPr>
        <p:spPr/>
        <p:txBody>
          <a:body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fld id="{CB5ABCF5-E1CC-47A3-9B98-B71C29F8E259}" type="datetime1">
              <a:rPr lang="zh-CN" altLang="en-US" smtClean="0"/>
              <a:t>2016/6/13</a:t>
            </a:fld>
            <a:endParaRPr lang="zh-CN" altLang="en-US"/>
          </a:p>
        </p:txBody>
      </p:sp>
      <p:sp>
        <p:nvSpPr>
          <p:cNvPr id="5" name="KSO_FT"/>
          <p:cNvSpPr>
            <a:spLocks noGrp="1"/>
          </p:cNvSpPr>
          <p:nvPr>
            <p:ph type="ftr" sz="quarter" idx="11"/>
          </p:nvPr>
        </p:nvSpPr>
        <p:spPr/>
        <p:txBody>
          <a:bodyPr/>
          <a:lstStyle>
            <a:lvl1pPr>
              <a:defRPr/>
            </a:lvl1pPr>
          </a:lstStyle>
          <a:p>
            <a:pPr>
              <a:defRPr/>
            </a:pPr>
            <a:endParaRPr lang="zh-CN" altLang="en-US"/>
          </a:p>
        </p:txBody>
      </p:sp>
      <p:sp>
        <p:nvSpPr>
          <p:cNvPr id="6" name="KSO_FN"/>
          <p:cNvSpPr>
            <a:spLocks noGrp="1"/>
          </p:cNvSpPr>
          <p:nvPr>
            <p:ph type="sldNum" sz="quarter" idx="12"/>
          </p:nvPr>
        </p:nvSpPr>
        <p:spPr/>
        <p:txBody>
          <a:bodyPr/>
          <a:lstStyle>
            <a:lvl1pPr>
              <a:defRPr/>
            </a:lvl1pPr>
          </a:lstStyle>
          <a:p>
            <a:pPr>
              <a:defRPr/>
            </a:pPr>
            <a:fld id="{EFB053DC-4DA2-49ED-841F-FBE8FB0EDEB3}" type="slidenum">
              <a:rPr lang="zh-CN" altLang="en-US"/>
              <a:pPr>
                <a:defRPr/>
              </a:pPr>
              <a:t>‹#›</a:t>
            </a:fld>
            <a:endParaRPr lang="zh-CN" altLang="en-US"/>
          </a:p>
        </p:txBody>
      </p:sp>
    </p:spTree>
    <p:extLst>
      <p:ext uri="{BB962C8B-B14F-4D97-AF65-F5344CB8AC3E}">
        <p14:creationId xmlns:p14="http://schemas.microsoft.com/office/powerpoint/2010/main" val="2760230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1846929"/>
            <a:ext cx="5995988" cy="1235075"/>
          </a:xfrm>
        </p:spPr>
        <p:txBody>
          <a:bodyPr>
            <a:normAutofit/>
          </a:bodyPr>
          <a:lstStyle>
            <a:lvl1pPr algn="ctr">
              <a:defRPr sz="3600">
                <a:solidFill>
                  <a:schemeClr val="accent1">
                    <a:lumMod val="75000"/>
                  </a:schemeClr>
                </a:solidFill>
                <a:effectLst/>
              </a:defRPr>
            </a:lvl1pPr>
          </a:lstStyle>
          <a:p>
            <a:r>
              <a:rPr lang="zh-CN" altLang="en-US" smtClean="0"/>
              <a:t>单击此处编辑母版标题样式</a:t>
            </a:r>
            <a:endParaRPr lang="en-US" dirty="0"/>
          </a:p>
        </p:txBody>
      </p:sp>
      <p:sp>
        <p:nvSpPr>
          <p:cNvPr id="3" name="KSO_ST2"/>
          <p:cNvSpPr>
            <a:spLocks noGrp="1"/>
          </p:cNvSpPr>
          <p:nvPr>
            <p:ph type="body" idx="1"/>
          </p:nvPr>
        </p:nvSpPr>
        <p:spPr>
          <a:xfrm>
            <a:off x="3038169" y="3139154"/>
            <a:ext cx="3067663" cy="396521"/>
          </a:xfrm>
          <a:prstGeom prst="roundRect">
            <a:avLst>
              <a:gd name="adj" fmla="val 50000"/>
            </a:avLst>
          </a:prstGeom>
          <a:solidFill>
            <a:schemeClr val="accent2">
              <a:lumMod val="75000"/>
            </a:schemeClr>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KSO_FD"/>
          <p:cNvSpPr>
            <a:spLocks noGrp="1"/>
          </p:cNvSpPr>
          <p:nvPr>
            <p:ph type="dt" sz="half" idx="10"/>
          </p:nvPr>
        </p:nvSpPr>
        <p:spPr/>
        <p:txBody>
          <a:bodyPr/>
          <a:lstStyle>
            <a:lvl1pPr>
              <a:defRPr/>
            </a:lvl1pPr>
          </a:lstStyle>
          <a:p>
            <a:pPr>
              <a:defRPr/>
            </a:pPr>
            <a:fld id="{87CE516E-473B-44F5-9A01-C77E93E657B5}" type="datetime1">
              <a:rPr lang="zh-CN" altLang="en-US" smtClean="0"/>
              <a:t>2016/6/13</a:t>
            </a:fld>
            <a:endParaRPr lang="zh-CN" altLang="en-US"/>
          </a:p>
        </p:txBody>
      </p:sp>
      <p:sp>
        <p:nvSpPr>
          <p:cNvPr id="5" name="KSO_FT"/>
          <p:cNvSpPr>
            <a:spLocks noGrp="1"/>
          </p:cNvSpPr>
          <p:nvPr>
            <p:ph type="ftr" sz="quarter" idx="11"/>
          </p:nvPr>
        </p:nvSpPr>
        <p:spPr/>
        <p:txBody>
          <a:bodyPr/>
          <a:lstStyle>
            <a:lvl1pPr>
              <a:defRPr/>
            </a:lvl1pPr>
          </a:lstStyle>
          <a:p>
            <a:pPr>
              <a:defRPr/>
            </a:pPr>
            <a:endParaRPr lang="zh-CN" altLang="en-US"/>
          </a:p>
        </p:txBody>
      </p:sp>
      <p:sp>
        <p:nvSpPr>
          <p:cNvPr id="6" name="KSO_FN"/>
          <p:cNvSpPr>
            <a:spLocks noGrp="1"/>
          </p:cNvSpPr>
          <p:nvPr>
            <p:ph type="sldNum" sz="quarter" idx="12"/>
          </p:nvPr>
        </p:nvSpPr>
        <p:spPr/>
        <p:txBody>
          <a:bodyPr/>
          <a:lstStyle>
            <a:lvl1pPr>
              <a:defRPr/>
            </a:lvl1pPr>
          </a:lstStyle>
          <a:p>
            <a:pPr>
              <a:defRPr/>
            </a:pPr>
            <a:fld id="{D581F048-2C6F-439A-BB7B-0D9E99C9C047}" type="slidenum">
              <a:rPr lang="zh-CN" altLang="en-US"/>
              <a:pPr>
                <a:defRPr/>
              </a:pPr>
              <a:t>‹#›</a:t>
            </a:fld>
            <a:endParaRPr lang="zh-CN" altLang="en-US"/>
          </a:p>
        </p:txBody>
      </p:sp>
    </p:spTree>
    <p:extLst>
      <p:ext uri="{BB962C8B-B14F-4D97-AF65-F5344CB8AC3E}">
        <p14:creationId xmlns:p14="http://schemas.microsoft.com/office/powerpoint/2010/main" val="1548992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0"/>
            <a:ext cx="3810000" cy="4932363"/>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499" y="1244600"/>
            <a:ext cx="3820587" cy="4932363"/>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lvl1pPr>
              <a:defRPr/>
            </a:lvl1pPr>
          </a:lstStyle>
          <a:p>
            <a:pPr>
              <a:defRPr/>
            </a:pPr>
            <a:fld id="{EA859A19-2A40-4488-BCDA-7FE3358085BD}" type="datetime1">
              <a:rPr lang="zh-CN" altLang="en-US" smtClean="0"/>
              <a:t>2016/6/13</a:t>
            </a:fld>
            <a:endParaRPr lang="zh-CN" altLang="en-US"/>
          </a:p>
        </p:txBody>
      </p:sp>
      <p:sp>
        <p:nvSpPr>
          <p:cNvPr id="6" name="KSO_FT"/>
          <p:cNvSpPr>
            <a:spLocks noGrp="1"/>
          </p:cNvSpPr>
          <p:nvPr>
            <p:ph type="ftr" sz="quarter" idx="11"/>
          </p:nvPr>
        </p:nvSpPr>
        <p:spPr/>
        <p:txBody>
          <a:bodyPr/>
          <a:lstStyle>
            <a:lvl1pPr>
              <a:defRPr/>
            </a:lvl1pPr>
          </a:lstStyle>
          <a:p>
            <a:pPr>
              <a:defRPr/>
            </a:pPr>
            <a:endParaRPr lang="zh-CN" altLang="en-US"/>
          </a:p>
        </p:txBody>
      </p:sp>
      <p:sp>
        <p:nvSpPr>
          <p:cNvPr id="7" name="KSO_FN"/>
          <p:cNvSpPr>
            <a:spLocks noGrp="1"/>
          </p:cNvSpPr>
          <p:nvPr>
            <p:ph type="sldNum" sz="quarter" idx="12"/>
          </p:nvPr>
        </p:nvSpPr>
        <p:spPr/>
        <p:txBody>
          <a:bodyPr/>
          <a:lstStyle>
            <a:lvl1pPr>
              <a:defRPr/>
            </a:lvl1pPr>
          </a:lstStyle>
          <a:p>
            <a:pPr>
              <a:defRPr/>
            </a:pPr>
            <a:fld id="{36F03FBC-4AFC-4BC8-8CA3-09BBB0C4F51F}" type="slidenum">
              <a:rPr lang="zh-CN" altLang="en-US"/>
              <a:pPr>
                <a:defRPr/>
              </a:pPr>
              <a:t>‹#›</a:t>
            </a:fld>
            <a:endParaRPr lang="zh-CN" altLang="en-US"/>
          </a:p>
        </p:txBody>
      </p:sp>
    </p:spTree>
    <p:extLst>
      <p:ext uri="{BB962C8B-B14F-4D97-AF65-F5344CB8AC3E}">
        <p14:creationId xmlns:p14="http://schemas.microsoft.com/office/powerpoint/2010/main" val="3734868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6" y="2200274"/>
            <a:ext cx="3868340" cy="3684588"/>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4" y="2200274"/>
            <a:ext cx="3887391" cy="3684588"/>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lvl1pPr>
              <a:defRPr/>
            </a:lvl1pPr>
          </a:lstStyle>
          <a:p>
            <a:pPr>
              <a:defRPr/>
            </a:pPr>
            <a:fld id="{E1D55C8F-AEC7-4F43-86DA-0CB8B0462352}" type="datetime1">
              <a:rPr lang="zh-CN" altLang="en-US" smtClean="0"/>
              <a:t>2016/6/13</a:t>
            </a:fld>
            <a:endParaRPr lang="zh-CN" altLang="en-US"/>
          </a:p>
        </p:txBody>
      </p:sp>
      <p:sp>
        <p:nvSpPr>
          <p:cNvPr id="8" name="KSO_FT"/>
          <p:cNvSpPr>
            <a:spLocks noGrp="1"/>
          </p:cNvSpPr>
          <p:nvPr>
            <p:ph type="ftr" sz="quarter" idx="11"/>
          </p:nvPr>
        </p:nvSpPr>
        <p:spPr/>
        <p:txBody>
          <a:bodyPr/>
          <a:lstStyle>
            <a:lvl1pPr>
              <a:defRPr/>
            </a:lvl1pPr>
          </a:lstStyle>
          <a:p>
            <a:pPr>
              <a:defRPr/>
            </a:pPr>
            <a:endParaRPr lang="zh-CN" altLang="en-US"/>
          </a:p>
        </p:txBody>
      </p:sp>
      <p:sp>
        <p:nvSpPr>
          <p:cNvPr id="9" name="KSO_FN"/>
          <p:cNvSpPr>
            <a:spLocks noGrp="1"/>
          </p:cNvSpPr>
          <p:nvPr>
            <p:ph type="sldNum" sz="quarter" idx="12"/>
          </p:nvPr>
        </p:nvSpPr>
        <p:spPr/>
        <p:txBody>
          <a:bodyPr/>
          <a:lstStyle>
            <a:lvl1pPr>
              <a:defRPr/>
            </a:lvl1pPr>
          </a:lstStyle>
          <a:p>
            <a:pPr>
              <a:defRPr/>
            </a:pPr>
            <a:fld id="{FC546E45-23A8-4BC2-8984-895D5895F233}" type="slidenum">
              <a:rPr lang="zh-CN" altLang="en-US"/>
              <a:pPr>
                <a:defRPr/>
              </a:pPr>
              <a:t>‹#›</a:t>
            </a:fld>
            <a:endParaRPr lang="zh-CN" altLang="en-US"/>
          </a:p>
        </p:txBody>
      </p:sp>
    </p:spTree>
    <p:extLst>
      <p:ext uri="{BB962C8B-B14F-4D97-AF65-F5344CB8AC3E}">
        <p14:creationId xmlns:p14="http://schemas.microsoft.com/office/powerpoint/2010/main" val="3532361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lvl1pPr>
              <a:defRPr/>
            </a:lvl1pPr>
          </a:lstStyle>
          <a:p>
            <a:pPr>
              <a:defRPr/>
            </a:pPr>
            <a:fld id="{A1E816C0-0BED-4A4C-B866-A5C963C13F5A}" type="datetime1">
              <a:rPr lang="zh-CN" altLang="en-US" smtClean="0"/>
              <a:t>2016/6/13</a:t>
            </a:fld>
            <a:endParaRPr lang="zh-CN" altLang="en-US"/>
          </a:p>
        </p:txBody>
      </p:sp>
      <p:sp>
        <p:nvSpPr>
          <p:cNvPr id="4" name="KSO_FT"/>
          <p:cNvSpPr>
            <a:spLocks noGrp="1"/>
          </p:cNvSpPr>
          <p:nvPr>
            <p:ph type="ftr" sz="quarter" idx="11"/>
          </p:nvPr>
        </p:nvSpPr>
        <p:spPr/>
        <p:txBody>
          <a:bodyPr/>
          <a:lstStyle>
            <a:lvl1pPr>
              <a:defRPr/>
            </a:lvl1pPr>
          </a:lstStyle>
          <a:p>
            <a:pPr>
              <a:defRPr/>
            </a:pPr>
            <a:endParaRPr lang="zh-CN" altLang="en-US"/>
          </a:p>
        </p:txBody>
      </p:sp>
      <p:sp>
        <p:nvSpPr>
          <p:cNvPr id="5" name="KSO_FN"/>
          <p:cNvSpPr>
            <a:spLocks noGrp="1"/>
          </p:cNvSpPr>
          <p:nvPr>
            <p:ph type="sldNum" sz="quarter" idx="12"/>
          </p:nvPr>
        </p:nvSpPr>
        <p:spPr/>
        <p:txBody>
          <a:bodyPr/>
          <a:lstStyle>
            <a:lvl1pPr>
              <a:defRPr/>
            </a:lvl1pPr>
          </a:lstStyle>
          <a:p>
            <a:pPr>
              <a:defRPr/>
            </a:pPr>
            <a:fld id="{80BFF9A1-E2F6-42F8-A8B1-E0A6B8614B46}" type="slidenum">
              <a:rPr lang="zh-CN" altLang="en-US"/>
              <a:pPr>
                <a:defRPr/>
              </a:pPr>
              <a:t>‹#›</a:t>
            </a:fld>
            <a:endParaRPr lang="zh-CN" altLang="en-US"/>
          </a:p>
        </p:txBody>
      </p:sp>
    </p:spTree>
    <p:extLst>
      <p:ext uri="{BB962C8B-B14F-4D97-AF65-F5344CB8AC3E}">
        <p14:creationId xmlns:p14="http://schemas.microsoft.com/office/powerpoint/2010/main" val="2279344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lvl1pPr>
              <a:defRPr/>
            </a:lvl1pPr>
          </a:lstStyle>
          <a:p>
            <a:pPr>
              <a:defRPr/>
            </a:pPr>
            <a:fld id="{EBEF0006-562F-4FCA-8597-DDA0FFC630D9}" type="datetime1">
              <a:rPr lang="zh-CN" altLang="en-US" smtClean="0"/>
              <a:t>2016/6/13</a:t>
            </a:fld>
            <a:endParaRPr lang="zh-CN" altLang="en-US"/>
          </a:p>
        </p:txBody>
      </p:sp>
      <p:sp>
        <p:nvSpPr>
          <p:cNvPr id="3" name="KSO_FT"/>
          <p:cNvSpPr>
            <a:spLocks noGrp="1"/>
          </p:cNvSpPr>
          <p:nvPr>
            <p:ph type="ftr" sz="quarter" idx="11"/>
          </p:nvPr>
        </p:nvSpPr>
        <p:spPr/>
        <p:txBody>
          <a:bodyPr/>
          <a:lstStyle>
            <a:lvl1pPr>
              <a:defRPr/>
            </a:lvl1pPr>
          </a:lstStyle>
          <a:p>
            <a:pPr>
              <a:defRPr/>
            </a:pPr>
            <a:endParaRPr lang="zh-CN" altLang="en-US"/>
          </a:p>
        </p:txBody>
      </p:sp>
      <p:sp>
        <p:nvSpPr>
          <p:cNvPr id="4" name="KSO_FN"/>
          <p:cNvSpPr>
            <a:spLocks noGrp="1"/>
          </p:cNvSpPr>
          <p:nvPr>
            <p:ph type="sldNum" sz="quarter" idx="12"/>
          </p:nvPr>
        </p:nvSpPr>
        <p:spPr>
          <a:xfrm>
            <a:off x="7019925" y="6519863"/>
            <a:ext cx="2057400" cy="365125"/>
          </a:xfrm>
        </p:spPr>
        <p:txBody>
          <a:bodyPr/>
          <a:lstStyle>
            <a:lvl1pPr>
              <a:defRPr/>
            </a:lvl1pPr>
          </a:lstStyle>
          <a:p>
            <a:pPr>
              <a:defRPr/>
            </a:pPr>
            <a:fld id="{53886587-42AF-4CAE-8B4F-B1366F9E2D34}" type="slidenum">
              <a:rPr lang="zh-CN" altLang="en-US"/>
              <a:pPr>
                <a:defRPr/>
              </a:pPr>
              <a:t>‹#›</a:t>
            </a:fld>
            <a:endParaRPr lang="zh-CN" altLang="en-US" dirty="0"/>
          </a:p>
        </p:txBody>
      </p:sp>
    </p:spTree>
    <p:extLst>
      <p:ext uri="{BB962C8B-B14F-4D97-AF65-F5344CB8AC3E}">
        <p14:creationId xmlns:p14="http://schemas.microsoft.com/office/powerpoint/2010/main" val="48243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p:spPr>
        <p:txBody>
          <a:bodyPr/>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28"/>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858442"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pPr>
              <a:defRPr/>
            </a:pPr>
            <a:fld id="{50692D09-B225-4FE0-9D6E-487ED738BB17}" type="datetime1">
              <a:rPr lang="zh-CN" altLang="en-US" smtClean="0"/>
              <a:t>2016/6/13</a:t>
            </a:fld>
            <a:endParaRPr lang="zh-CN" altLang="en-US"/>
          </a:p>
        </p:txBody>
      </p:sp>
      <p:sp>
        <p:nvSpPr>
          <p:cNvPr id="6" name="KSO_FT"/>
          <p:cNvSpPr>
            <a:spLocks noGrp="1"/>
          </p:cNvSpPr>
          <p:nvPr>
            <p:ph type="ftr" sz="quarter" idx="11"/>
          </p:nvPr>
        </p:nvSpPr>
        <p:spPr/>
        <p:txBody>
          <a:bodyPr/>
          <a:lstStyle>
            <a:lvl1pPr>
              <a:defRPr/>
            </a:lvl1pPr>
          </a:lstStyle>
          <a:p>
            <a:pPr>
              <a:defRPr/>
            </a:pPr>
            <a:endParaRPr lang="zh-CN" altLang="en-US"/>
          </a:p>
        </p:txBody>
      </p:sp>
      <p:sp>
        <p:nvSpPr>
          <p:cNvPr id="7" name="KSO_FN"/>
          <p:cNvSpPr>
            <a:spLocks noGrp="1"/>
          </p:cNvSpPr>
          <p:nvPr>
            <p:ph type="sldNum" sz="quarter" idx="12"/>
          </p:nvPr>
        </p:nvSpPr>
        <p:spPr/>
        <p:txBody>
          <a:bodyPr/>
          <a:lstStyle>
            <a:lvl1pPr>
              <a:defRPr/>
            </a:lvl1pPr>
          </a:lstStyle>
          <a:p>
            <a:pPr>
              <a:defRPr/>
            </a:pPr>
            <a:fld id="{8082A681-278B-4E97-94E1-F554C5A36D23}" type="slidenum">
              <a:rPr lang="zh-CN" altLang="en-US"/>
              <a:pPr>
                <a:defRPr/>
              </a:pPr>
              <a:t>‹#›</a:t>
            </a:fld>
            <a:endParaRPr lang="zh-CN" altLang="en-US"/>
          </a:p>
        </p:txBody>
      </p:sp>
    </p:spTree>
    <p:extLst>
      <p:ext uri="{BB962C8B-B14F-4D97-AF65-F5344CB8AC3E}">
        <p14:creationId xmlns:p14="http://schemas.microsoft.com/office/powerpoint/2010/main" val="756412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B4D7AAB9-B41C-45B9-8B95-FE35E5F44E5B}" type="datetime1">
              <a:rPr lang="zh-CN" altLang="en-US" smtClean="0"/>
              <a:t>2016/6/13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36CDAE2C-E755-49B2-A037-BEC13B740211}" type="slidenum">
              <a:rPr lang="zh-CN" altLang="en-US"/>
              <a:pPr>
                <a:defRPr/>
              </a:pPr>
              <a:t>‹#›</a:t>
            </a:fld>
            <a:endParaRPr lang="zh-CN" altLang="en-US"/>
          </a:p>
        </p:txBody>
      </p:sp>
    </p:spTree>
    <p:extLst>
      <p:ext uri="{BB962C8B-B14F-4D97-AF65-F5344CB8AC3E}">
        <p14:creationId xmlns:p14="http://schemas.microsoft.com/office/powerpoint/2010/main" val="218875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pPr>
              <a:defRPr/>
            </a:pPr>
            <a:fld id="{BD3DBEC3-195E-422A-AB80-AF5317D31161}" type="datetime1">
              <a:rPr lang="zh-CN" altLang="en-US" smtClean="0"/>
              <a:t>2016/6/13</a:t>
            </a:fld>
            <a:endParaRPr lang="zh-CN" altLang="en-US"/>
          </a:p>
        </p:txBody>
      </p:sp>
      <p:sp>
        <p:nvSpPr>
          <p:cNvPr id="6" name="KSO_FT"/>
          <p:cNvSpPr>
            <a:spLocks noGrp="1"/>
          </p:cNvSpPr>
          <p:nvPr>
            <p:ph type="ftr" sz="quarter" idx="11"/>
          </p:nvPr>
        </p:nvSpPr>
        <p:spPr/>
        <p:txBody>
          <a:bodyPr/>
          <a:lstStyle>
            <a:lvl1pPr>
              <a:defRPr/>
            </a:lvl1pPr>
          </a:lstStyle>
          <a:p>
            <a:pPr>
              <a:defRPr/>
            </a:pPr>
            <a:endParaRPr lang="zh-CN" altLang="en-US"/>
          </a:p>
        </p:txBody>
      </p:sp>
      <p:sp>
        <p:nvSpPr>
          <p:cNvPr id="7" name="KSO_FN"/>
          <p:cNvSpPr>
            <a:spLocks noGrp="1"/>
          </p:cNvSpPr>
          <p:nvPr>
            <p:ph type="sldNum" sz="quarter" idx="12"/>
          </p:nvPr>
        </p:nvSpPr>
        <p:spPr/>
        <p:txBody>
          <a:bodyPr/>
          <a:lstStyle>
            <a:lvl1pPr>
              <a:defRPr/>
            </a:lvl1pPr>
          </a:lstStyle>
          <a:p>
            <a:pPr>
              <a:defRPr/>
            </a:pPr>
            <a:fld id="{E39BCE31-3C5D-4FC3-8C4E-C6D5EC2F7C53}" type="slidenum">
              <a:rPr lang="zh-CN" altLang="en-US"/>
              <a:pPr>
                <a:defRPr/>
              </a:pPr>
              <a:t>‹#›</a:t>
            </a:fld>
            <a:endParaRPr lang="zh-CN" altLang="en-US"/>
          </a:p>
        </p:txBody>
      </p:sp>
    </p:spTree>
    <p:extLst>
      <p:ext uri="{BB962C8B-B14F-4D97-AF65-F5344CB8AC3E}">
        <p14:creationId xmlns:p14="http://schemas.microsoft.com/office/powerpoint/2010/main" val="930958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fld id="{2199BF1D-FAFB-4287-9A28-E4800E1C4E64}" type="datetime1">
              <a:rPr lang="zh-CN" altLang="en-US" smtClean="0"/>
              <a:t>2016/6/13</a:t>
            </a:fld>
            <a:endParaRPr lang="zh-CN" altLang="en-US"/>
          </a:p>
        </p:txBody>
      </p:sp>
      <p:sp>
        <p:nvSpPr>
          <p:cNvPr id="5" name="KSO_FT"/>
          <p:cNvSpPr>
            <a:spLocks noGrp="1"/>
          </p:cNvSpPr>
          <p:nvPr>
            <p:ph type="ftr" sz="quarter" idx="11"/>
          </p:nvPr>
        </p:nvSpPr>
        <p:spPr/>
        <p:txBody>
          <a:bodyPr/>
          <a:lstStyle>
            <a:lvl1pPr>
              <a:defRPr/>
            </a:lvl1pPr>
          </a:lstStyle>
          <a:p>
            <a:pPr>
              <a:defRPr/>
            </a:pPr>
            <a:endParaRPr lang="zh-CN" altLang="en-US"/>
          </a:p>
        </p:txBody>
      </p:sp>
      <p:sp>
        <p:nvSpPr>
          <p:cNvPr id="6" name="KSO_FN"/>
          <p:cNvSpPr>
            <a:spLocks noGrp="1"/>
          </p:cNvSpPr>
          <p:nvPr>
            <p:ph type="sldNum" sz="quarter" idx="12"/>
          </p:nvPr>
        </p:nvSpPr>
        <p:spPr/>
        <p:txBody>
          <a:bodyPr/>
          <a:lstStyle>
            <a:lvl1pPr>
              <a:defRPr/>
            </a:lvl1pPr>
          </a:lstStyle>
          <a:p>
            <a:pPr>
              <a:defRPr/>
            </a:pPr>
            <a:fld id="{944F355F-CFC2-4847-9CDB-24EAE05E394F}" type="slidenum">
              <a:rPr lang="zh-CN" altLang="en-US"/>
              <a:pPr>
                <a:defRPr/>
              </a:pPr>
              <a:t>‹#›</a:t>
            </a:fld>
            <a:endParaRPr lang="zh-CN" altLang="en-US"/>
          </a:p>
        </p:txBody>
      </p:sp>
    </p:spTree>
    <p:extLst>
      <p:ext uri="{BB962C8B-B14F-4D97-AF65-F5344CB8AC3E}">
        <p14:creationId xmlns:p14="http://schemas.microsoft.com/office/powerpoint/2010/main" val="935943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1" y="365125"/>
            <a:ext cx="5949952" cy="5811838"/>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fld id="{881E6EAE-26CC-42BC-860B-48D7379A8906}" type="datetime1">
              <a:rPr lang="zh-CN" altLang="en-US" smtClean="0"/>
              <a:t>2016/6/13</a:t>
            </a:fld>
            <a:endParaRPr lang="zh-CN" altLang="en-US"/>
          </a:p>
        </p:txBody>
      </p:sp>
      <p:sp>
        <p:nvSpPr>
          <p:cNvPr id="5" name="KSO_FT"/>
          <p:cNvSpPr>
            <a:spLocks noGrp="1"/>
          </p:cNvSpPr>
          <p:nvPr>
            <p:ph type="ftr" sz="quarter" idx="11"/>
          </p:nvPr>
        </p:nvSpPr>
        <p:spPr/>
        <p:txBody>
          <a:bodyPr/>
          <a:lstStyle>
            <a:lvl1pPr>
              <a:defRPr/>
            </a:lvl1pPr>
          </a:lstStyle>
          <a:p>
            <a:pPr>
              <a:defRPr/>
            </a:pPr>
            <a:endParaRPr lang="zh-CN" altLang="en-US"/>
          </a:p>
        </p:txBody>
      </p:sp>
      <p:sp>
        <p:nvSpPr>
          <p:cNvPr id="6" name="KSO_FN"/>
          <p:cNvSpPr>
            <a:spLocks noGrp="1"/>
          </p:cNvSpPr>
          <p:nvPr>
            <p:ph type="sldNum" sz="quarter" idx="12"/>
          </p:nvPr>
        </p:nvSpPr>
        <p:spPr/>
        <p:txBody>
          <a:bodyPr/>
          <a:lstStyle>
            <a:lvl1pPr>
              <a:defRPr/>
            </a:lvl1pPr>
          </a:lstStyle>
          <a:p>
            <a:pPr>
              <a:defRPr/>
            </a:pPr>
            <a:fld id="{8CC152F7-C641-4BA7-B649-29CF86072818}" type="slidenum">
              <a:rPr lang="zh-CN" altLang="en-US"/>
              <a:pPr>
                <a:defRPr/>
              </a:pPr>
              <a:t>‹#›</a:t>
            </a:fld>
            <a:endParaRPr lang="zh-CN" altLang="en-US"/>
          </a:p>
        </p:txBody>
      </p:sp>
    </p:spTree>
    <p:extLst>
      <p:ext uri="{BB962C8B-B14F-4D97-AF65-F5344CB8AC3E}">
        <p14:creationId xmlns:p14="http://schemas.microsoft.com/office/powerpoint/2010/main" val="2766298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直接连接符 7"/>
          <p:cNvSpPr>
            <a:spLocks noChangeShapeType="1"/>
          </p:cNvSpPr>
          <p:nvPr userDrawn="1"/>
        </p:nvSpPr>
        <p:spPr bwMode="auto">
          <a:xfrm>
            <a:off x="611188" y="3860800"/>
            <a:ext cx="7848600" cy="0"/>
          </a:xfrm>
          <a:prstGeom prst="line">
            <a:avLst/>
          </a:prstGeom>
          <a:noFill/>
          <a:ln w="9525">
            <a:solidFill>
              <a:srgbClr val="B48126"/>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3" name="Picture 3" descr="C:\Users\think\AppData\Roaming\Tencent\Users\31331062\QQ\WinTemp\RichOle\12T([(O7[C4~`4HWS(O${DM.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875463" y="46038"/>
            <a:ext cx="21812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8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lvl1pPr>
              <a:defRPr/>
            </a:lvl1pPr>
          </a:lstStyle>
          <a:p>
            <a:pPr>
              <a:defRPr/>
            </a:pPr>
            <a:fld id="{B4F6F07E-E612-44E9-A1A0-250D70FDC4FE}" type="datetime1">
              <a:rPr lang="zh-CN" altLang="en-US" smtClean="0"/>
              <a:t>2016/6/13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5D83DF66-AFD7-48EE-AEFD-5D77988C7C53}" type="slidenum">
              <a:rPr lang="zh-CN" altLang="en-US"/>
              <a:pPr>
                <a:defRPr/>
              </a:pPr>
              <a:t>‹#›</a:t>
            </a:fld>
            <a:endParaRPr lang="zh-CN" altLang="en-US"/>
          </a:p>
        </p:txBody>
      </p:sp>
    </p:spTree>
    <p:extLst>
      <p:ext uri="{BB962C8B-B14F-4D97-AF65-F5344CB8AC3E}">
        <p14:creationId xmlns:p14="http://schemas.microsoft.com/office/powerpoint/2010/main" val="223814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65EAEE8C-9829-4481-8FA7-D1DE2D93B4CF}" type="datetime1">
              <a:rPr lang="zh-CN" altLang="en-US" smtClean="0"/>
              <a:t>2016/6/13</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7FF4283B-5DA3-4F6B-8CA2-AA75D117B55C}" type="slidenum">
              <a:rPr lang="zh-CN" altLang="en-US"/>
              <a:pPr>
                <a:defRPr/>
              </a:pPr>
              <a:t>‹#›</a:t>
            </a:fld>
            <a:endParaRPr lang="zh-CN" altLang="en-US"/>
          </a:p>
        </p:txBody>
      </p:sp>
    </p:spTree>
    <p:extLst>
      <p:ext uri="{BB962C8B-B14F-4D97-AF65-F5344CB8AC3E}">
        <p14:creationId xmlns:p14="http://schemas.microsoft.com/office/powerpoint/2010/main" val="353853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54CBFB66-3B33-45C5-BBED-DC53406DC1F5}" type="datetime1">
              <a:rPr lang="zh-CN" altLang="en-US" smtClean="0"/>
              <a:t>2016/6/13</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3D67458B-EB37-457D-B981-32908CC150D2}" type="slidenum">
              <a:rPr lang="zh-CN" altLang="en-US"/>
              <a:pPr>
                <a:defRPr/>
              </a:pPr>
              <a:t>‹#›</a:t>
            </a:fld>
            <a:endParaRPr lang="zh-CN" altLang="en-US"/>
          </a:p>
        </p:txBody>
      </p:sp>
    </p:spTree>
    <p:extLst>
      <p:ext uri="{BB962C8B-B14F-4D97-AF65-F5344CB8AC3E}">
        <p14:creationId xmlns:p14="http://schemas.microsoft.com/office/powerpoint/2010/main" val="217835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9A9E94AB-D82B-46E9-90BF-1CD5B2951D57}" type="datetime1">
              <a:rPr lang="zh-CN" altLang="en-US" smtClean="0"/>
              <a:t>2016/6/13</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F6FC89A9-6C40-47D1-9605-3691E8E0E949}" type="slidenum">
              <a:rPr lang="zh-CN" altLang="en-US"/>
              <a:pPr>
                <a:defRPr/>
              </a:pPr>
              <a:t>‹#›</a:t>
            </a:fld>
            <a:endParaRPr lang="zh-CN" altLang="en-US"/>
          </a:p>
        </p:txBody>
      </p:sp>
    </p:spTree>
    <p:extLst>
      <p:ext uri="{BB962C8B-B14F-4D97-AF65-F5344CB8AC3E}">
        <p14:creationId xmlns:p14="http://schemas.microsoft.com/office/powerpoint/2010/main" val="109571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B9FF3D-DB83-4813-A2BA-C3434E567F23}" type="datetime1">
              <a:rPr lang="zh-CN" altLang="en-US" smtClean="0"/>
              <a:t>2016/6/13</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66E1A829-7403-4161-B6FB-545E8CD292A5}" type="slidenum">
              <a:rPr lang="zh-CN" altLang="en-US"/>
              <a:pPr>
                <a:defRPr/>
              </a:pPr>
              <a:t>‹#›</a:t>
            </a:fld>
            <a:endParaRPr lang="zh-CN" altLang="en-US"/>
          </a:p>
        </p:txBody>
      </p:sp>
    </p:spTree>
    <p:extLst>
      <p:ext uri="{BB962C8B-B14F-4D97-AF65-F5344CB8AC3E}">
        <p14:creationId xmlns:p14="http://schemas.microsoft.com/office/powerpoint/2010/main" val="1873652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3"/>
          <p:cNvSpPr>
            <a:spLocks noGrp="1"/>
          </p:cNvSpPr>
          <p:nvPr>
            <p:ph type="dt" sz="half" idx="10"/>
          </p:nvPr>
        </p:nvSpPr>
        <p:spPr/>
        <p:txBody>
          <a:bodyPr/>
          <a:lstStyle>
            <a:lvl1pPr>
              <a:defRPr/>
            </a:lvl1pPr>
          </a:lstStyle>
          <a:p>
            <a:pPr>
              <a:defRPr/>
            </a:pPr>
            <a:fld id="{83E4D434-213D-485E-AF3C-3F7AE21AFBE7}" type="datetime1">
              <a:rPr lang="zh-CN" altLang="en-US" smtClean="0"/>
              <a:t>2016/6/13</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5381E1AC-0711-4325-A561-182354B6C400}" type="slidenum">
              <a:rPr lang="zh-CN" altLang="en-US"/>
              <a:pPr>
                <a:defRPr/>
              </a:pPr>
              <a:t>‹#›</a:t>
            </a:fld>
            <a:endParaRPr lang="zh-CN" altLang="en-US"/>
          </a:p>
        </p:txBody>
      </p:sp>
    </p:spTree>
    <p:extLst>
      <p:ext uri="{BB962C8B-B14F-4D97-AF65-F5344CB8AC3E}">
        <p14:creationId xmlns:p14="http://schemas.microsoft.com/office/powerpoint/2010/main" val="193203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3"/>
          <p:cNvSpPr>
            <a:spLocks noGrp="1"/>
          </p:cNvSpPr>
          <p:nvPr>
            <p:ph type="dt" sz="half" idx="10"/>
          </p:nvPr>
        </p:nvSpPr>
        <p:spPr/>
        <p:txBody>
          <a:bodyPr/>
          <a:lstStyle>
            <a:lvl1pPr>
              <a:defRPr/>
            </a:lvl1pPr>
          </a:lstStyle>
          <a:p>
            <a:pPr>
              <a:defRPr/>
            </a:pPr>
            <a:fld id="{CF7F3C28-3F94-4A4D-AE23-3EB348BC7F1E}" type="datetime1">
              <a:rPr lang="zh-CN" altLang="en-US" smtClean="0"/>
              <a:t>2016/6/13</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2243FEE7-8ED5-4C1C-874D-39D89FB9EC99}" type="slidenum">
              <a:rPr lang="zh-CN" altLang="en-US"/>
              <a:pPr>
                <a:defRPr/>
              </a:pPr>
              <a:t>‹#›</a:t>
            </a:fld>
            <a:endParaRPr lang="zh-CN" altLang="en-US"/>
          </a:p>
        </p:txBody>
      </p:sp>
    </p:spTree>
    <p:extLst>
      <p:ext uri="{BB962C8B-B14F-4D97-AF65-F5344CB8AC3E}">
        <p14:creationId xmlns:p14="http://schemas.microsoft.com/office/powerpoint/2010/main" val="2232770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74FEAC43-AAF4-4CC7-84FD-116CA4417BEB}" type="datetime1">
              <a:rPr lang="zh-CN" altLang="en-US" smtClean="0"/>
              <a:t>2016/6/13</a:t>
            </a:fld>
            <a:endParaRPr lang="zh-CN"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2BF2EFE2-AE50-4F7C-9022-A5ABC804592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6" descr="bg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7463" y="-25400"/>
            <a:ext cx="9178926"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KSO_BT1"/>
          <p:cNvSpPr>
            <a:spLocks noGrp="1"/>
          </p:cNvSpPr>
          <p:nvPr>
            <p:ph type="title"/>
          </p:nvPr>
        </p:nvSpPr>
        <p:spPr bwMode="auto">
          <a:xfrm>
            <a:off x="419100" y="161925"/>
            <a:ext cx="82915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endParaRPr lang="en-US" altLang="zh-CN" smtClean="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rgbClr val="4B4D4F">
                    <a:tint val="75000"/>
                  </a:srgbClr>
                </a:solidFill>
                <a:latin typeface="Calibri"/>
                <a:ea typeface="幼圆"/>
              </a:defRPr>
            </a:lvl1pPr>
          </a:lstStyle>
          <a:p>
            <a:pPr>
              <a:defRPr/>
            </a:pPr>
            <a:fld id="{01184908-E114-45D1-9A93-F98868CFFFC5}" type="datetime1">
              <a:rPr lang="zh-CN" altLang="en-US" smtClean="0"/>
              <a:t>2016/6/13</a:t>
            </a:fld>
            <a:endParaRPr lang="zh-CN" altLang="en-US"/>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4B4D4F">
                    <a:tint val="75000"/>
                  </a:srgbClr>
                </a:solidFill>
                <a:latin typeface="Calibri"/>
                <a:ea typeface="幼圆"/>
              </a:defRPr>
            </a:lvl1pPr>
          </a:lstStyle>
          <a:p>
            <a:pPr>
              <a:defRPr/>
            </a:pPr>
            <a:endParaRPr lang="zh-CN" altLang="en-US"/>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rgbClr val="4B4D4F">
                    <a:tint val="75000"/>
                  </a:srgbClr>
                </a:solidFill>
                <a:latin typeface="Calibri"/>
                <a:ea typeface="幼圆"/>
              </a:defRPr>
            </a:lvl1pPr>
          </a:lstStyle>
          <a:p>
            <a:pPr>
              <a:defRPr/>
            </a:pPr>
            <a:fld id="{E20D8FCD-00CC-4EB1-9E93-4D44494904EA}" type="slidenum">
              <a:rPr lang="zh-CN" altLang="en-US"/>
              <a:pPr>
                <a:defRPr/>
              </a:pPr>
              <a:t>‹#›</a:t>
            </a:fld>
            <a:endParaRPr lang="zh-CN" altLang="en-US"/>
          </a:p>
        </p:txBody>
      </p:sp>
      <p:sp>
        <p:nvSpPr>
          <p:cNvPr id="2055" name="KSO_BC1"/>
          <p:cNvSpPr>
            <a:spLocks noGrp="1"/>
          </p:cNvSpPr>
          <p:nvPr>
            <p:ph type="body" idx="1"/>
          </p:nvPr>
        </p:nvSpPr>
        <p:spPr bwMode="auto">
          <a:xfrm>
            <a:off x="419100" y="1027113"/>
            <a:ext cx="8291513"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spTree>
  </p:cSld>
  <p:clrMap bg1="lt1" tx1="dk1" bg2="lt2" tx2="dk2" accent1="accent1" accent2="accent2" accent3="accent3" accent4="accent4" accent5="accent5" accent6="accent6" hlink="hlink" folHlink="folHlink"/>
  <p:sldLayoutIdLst>
    <p:sldLayoutId id="2147483696" r:id="rId1"/>
    <p:sldLayoutId id="2147483690" r:id="rId2"/>
    <p:sldLayoutId id="2147483691" r:id="rId3"/>
    <p:sldLayoutId id="2147483692" r:id="rId4"/>
    <p:sldLayoutId id="2147483693" r:id="rId5"/>
    <p:sldLayoutId id="2147483694" r:id="rId6"/>
    <p:sldLayoutId id="2147483697" r:id="rId7"/>
    <p:sldLayoutId id="2147483698" r:id="rId8"/>
    <p:sldLayoutId id="2147483699" r:id="rId9"/>
    <p:sldLayoutId id="2147483695" r:id="rId10"/>
    <p:sldLayoutId id="2147483700" r:id="rId11"/>
    <p:sldLayoutId id="2147483701" r:id="rId12"/>
  </p:sldLayoutIdLst>
  <p:hf hdr="0" ftr="0" dt="0"/>
  <p:txStyles>
    <p:titleStyle>
      <a:lvl1pPr algn="l" rtl="0" fontAlgn="base">
        <a:lnSpc>
          <a:spcPct val="90000"/>
        </a:lnSpc>
        <a:spcBef>
          <a:spcPct val="0"/>
        </a:spcBef>
        <a:spcAft>
          <a:spcPct val="0"/>
        </a:spcAft>
        <a:defRPr sz="3200" b="1" kern="1200">
          <a:solidFill>
            <a:srgbClr val="AC411D"/>
          </a:solidFill>
          <a:latin typeface="Arial Black" pitchFamily="34" charset="0"/>
          <a:ea typeface="微软雅黑" pitchFamily="34" charset="-122"/>
          <a:cs typeface="+mj-cs"/>
        </a:defRPr>
      </a:lvl1pPr>
      <a:lvl2pPr algn="l" rtl="0" fontAlgn="base">
        <a:lnSpc>
          <a:spcPct val="90000"/>
        </a:lnSpc>
        <a:spcBef>
          <a:spcPct val="0"/>
        </a:spcBef>
        <a:spcAft>
          <a:spcPct val="0"/>
        </a:spcAft>
        <a:defRPr sz="3200" b="1">
          <a:solidFill>
            <a:srgbClr val="AC411D"/>
          </a:solidFill>
          <a:latin typeface="Arial Black" panose="020B0A04020102020204" pitchFamily="34" charset="0"/>
          <a:ea typeface="微软雅黑" panose="020B0503020204020204" pitchFamily="34" charset="-122"/>
        </a:defRPr>
      </a:lvl2pPr>
      <a:lvl3pPr algn="l" rtl="0" fontAlgn="base">
        <a:lnSpc>
          <a:spcPct val="90000"/>
        </a:lnSpc>
        <a:spcBef>
          <a:spcPct val="0"/>
        </a:spcBef>
        <a:spcAft>
          <a:spcPct val="0"/>
        </a:spcAft>
        <a:defRPr sz="3200" b="1">
          <a:solidFill>
            <a:srgbClr val="AC411D"/>
          </a:solidFill>
          <a:latin typeface="Arial Black" panose="020B0A04020102020204" pitchFamily="34" charset="0"/>
          <a:ea typeface="微软雅黑" panose="020B0503020204020204" pitchFamily="34" charset="-122"/>
        </a:defRPr>
      </a:lvl3pPr>
      <a:lvl4pPr algn="l" rtl="0" fontAlgn="base">
        <a:lnSpc>
          <a:spcPct val="90000"/>
        </a:lnSpc>
        <a:spcBef>
          <a:spcPct val="0"/>
        </a:spcBef>
        <a:spcAft>
          <a:spcPct val="0"/>
        </a:spcAft>
        <a:defRPr sz="3200" b="1">
          <a:solidFill>
            <a:srgbClr val="AC411D"/>
          </a:solidFill>
          <a:latin typeface="Arial Black" panose="020B0A04020102020204" pitchFamily="34" charset="0"/>
          <a:ea typeface="微软雅黑" panose="020B0503020204020204" pitchFamily="34" charset="-122"/>
        </a:defRPr>
      </a:lvl4pPr>
      <a:lvl5pPr algn="l" rtl="0" fontAlgn="base">
        <a:lnSpc>
          <a:spcPct val="90000"/>
        </a:lnSpc>
        <a:spcBef>
          <a:spcPct val="0"/>
        </a:spcBef>
        <a:spcAft>
          <a:spcPct val="0"/>
        </a:spcAft>
        <a:defRPr sz="3200" b="1">
          <a:solidFill>
            <a:srgbClr val="AC411D"/>
          </a:solidFill>
          <a:latin typeface="Arial Black" panose="020B0A04020102020204" pitchFamily="34" charset="0"/>
          <a:ea typeface="微软雅黑" panose="020B0503020204020204" pitchFamily="34" charset="-122"/>
        </a:defRPr>
      </a:lvl5pPr>
      <a:lvl6pPr marL="457200" algn="l" rtl="0" fontAlgn="base">
        <a:lnSpc>
          <a:spcPct val="90000"/>
        </a:lnSpc>
        <a:spcBef>
          <a:spcPct val="0"/>
        </a:spcBef>
        <a:spcAft>
          <a:spcPct val="0"/>
        </a:spcAft>
        <a:defRPr sz="3200" b="1">
          <a:solidFill>
            <a:srgbClr val="AC411D"/>
          </a:solidFill>
          <a:latin typeface="Arial Black" panose="020B0A04020102020204" pitchFamily="34" charset="0"/>
          <a:ea typeface="微软雅黑" panose="020B0503020204020204" pitchFamily="34" charset="-122"/>
        </a:defRPr>
      </a:lvl6pPr>
      <a:lvl7pPr marL="914400" algn="l" rtl="0" fontAlgn="base">
        <a:lnSpc>
          <a:spcPct val="90000"/>
        </a:lnSpc>
        <a:spcBef>
          <a:spcPct val="0"/>
        </a:spcBef>
        <a:spcAft>
          <a:spcPct val="0"/>
        </a:spcAft>
        <a:defRPr sz="3200" b="1">
          <a:solidFill>
            <a:srgbClr val="AC411D"/>
          </a:solidFill>
          <a:latin typeface="Arial Black" panose="020B0A04020102020204" pitchFamily="34" charset="0"/>
          <a:ea typeface="微软雅黑" panose="020B0503020204020204" pitchFamily="34" charset="-122"/>
        </a:defRPr>
      </a:lvl7pPr>
      <a:lvl8pPr marL="1371600" algn="l" rtl="0" fontAlgn="base">
        <a:lnSpc>
          <a:spcPct val="90000"/>
        </a:lnSpc>
        <a:spcBef>
          <a:spcPct val="0"/>
        </a:spcBef>
        <a:spcAft>
          <a:spcPct val="0"/>
        </a:spcAft>
        <a:defRPr sz="3200" b="1">
          <a:solidFill>
            <a:srgbClr val="AC411D"/>
          </a:solidFill>
          <a:latin typeface="Arial Black" panose="020B0A04020102020204" pitchFamily="34" charset="0"/>
          <a:ea typeface="微软雅黑" panose="020B0503020204020204" pitchFamily="34" charset="-122"/>
        </a:defRPr>
      </a:lvl8pPr>
      <a:lvl9pPr marL="1828800" algn="l" rtl="0" fontAlgn="base">
        <a:lnSpc>
          <a:spcPct val="90000"/>
        </a:lnSpc>
        <a:spcBef>
          <a:spcPct val="0"/>
        </a:spcBef>
        <a:spcAft>
          <a:spcPct val="0"/>
        </a:spcAft>
        <a:defRPr sz="3200" b="1">
          <a:solidFill>
            <a:srgbClr val="AC411D"/>
          </a:solidFill>
          <a:latin typeface="Arial Black" panose="020B0A04020102020204" pitchFamily="34" charset="0"/>
          <a:ea typeface="微软雅黑" panose="020B0503020204020204" pitchFamily="34" charset="-122"/>
        </a:defRPr>
      </a:lvl9pPr>
    </p:titleStyle>
    <p:bodyStyle>
      <a:lvl1pPr marL="357188" indent="-357188" algn="just" rtl="0" fontAlgn="base">
        <a:lnSpc>
          <a:spcPct val="110000"/>
        </a:lnSpc>
        <a:spcBef>
          <a:spcPts val="1600"/>
        </a:spcBef>
        <a:spcAft>
          <a:spcPct val="0"/>
        </a:spcAft>
        <a:buClr>
          <a:schemeClr val="accent1"/>
        </a:buClr>
        <a:buSzPct val="70000"/>
        <a:buFont typeface="Wingdings 2" panose="05020102010507070707" pitchFamily="18" charset="2"/>
        <a:buChar char=""/>
        <a:defRPr sz="2000" kern="1200">
          <a:solidFill>
            <a:srgbClr val="BA7612"/>
          </a:solidFill>
          <a:latin typeface="Arial" pitchFamily="34" charset="0"/>
          <a:ea typeface="微软雅黑" pitchFamily="34" charset="-122"/>
          <a:cs typeface="+mn-cs"/>
        </a:defRPr>
      </a:lvl1pPr>
      <a:lvl2pPr marL="357188" indent="-357188" algn="just" rtl="0" fontAlgn="base">
        <a:lnSpc>
          <a:spcPct val="130000"/>
        </a:lnSpc>
        <a:spcBef>
          <a:spcPct val="0"/>
        </a:spcBef>
        <a:spcAft>
          <a:spcPts val="600"/>
        </a:spcAft>
        <a:buClr>
          <a:srgbClr val="F2C37D"/>
        </a:buClr>
        <a:buFont typeface="幼圆" panose="02010509060101010101" pitchFamily="49" charset="-122"/>
        <a:buChar char=" "/>
        <a:defRPr sz="1600" kern="1200">
          <a:solidFill>
            <a:srgbClr val="7D7D7D"/>
          </a:solidFill>
          <a:latin typeface="幼圆" panose="02010509060101010101" pitchFamily="49" charset="-122"/>
          <a:ea typeface="幼圆" panose="02010509060101010101" pitchFamily="49" charset="-122"/>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26.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slideLayout" Target="../slideLayouts/slideLayout19.xml"/><Relationship Id="rId4" Type="http://schemas.openxmlformats.org/officeDocument/2006/relationships/tags" Target="../tags/tag50.xml"/><Relationship Id="rId9" Type="http://schemas.openxmlformats.org/officeDocument/2006/relationships/tags" Target="../tags/tag55.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 Target="slide3.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57.xml"/><Relationship Id="rId1" Type="http://schemas.openxmlformats.org/officeDocument/2006/relationships/tags" Target="../tags/tag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slideLayout" Target="../slideLayouts/slideLayout21.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 Type="http://schemas.openxmlformats.org/officeDocument/2006/relationships/tags" Target="../tags/tag14.xml"/><Relationship Id="rId16" Type="http://schemas.openxmlformats.org/officeDocument/2006/relationships/tags" Target="../tags/tag28.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tags" Target="../tags/tag2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1.xml"/><Relationship Id="rId1" Type="http://schemas.openxmlformats.org/officeDocument/2006/relationships/tags" Target="../tags/tag30.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image" Target="../media/image9.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image" Target="../media/image8.png"/><Relationship Id="rId2" Type="http://schemas.openxmlformats.org/officeDocument/2006/relationships/tags" Target="../tags/tag32.xml"/><Relationship Id="rId16" Type="http://schemas.openxmlformats.org/officeDocument/2006/relationships/image" Target="../media/image7.jpe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slideLayout" Target="../slideLayouts/slideLayout17.xml"/><Relationship Id="rId10" Type="http://schemas.openxmlformats.org/officeDocument/2006/relationships/tags" Target="../tags/tag40.xml"/><Relationship Id="rId19" Type="http://schemas.openxmlformats.org/officeDocument/2006/relationships/image" Target="../media/image10.pn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7.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图片 1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
          <p:cNvSpPr txBox="1">
            <a:spLocks noChangeArrowheads="1"/>
          </p:cNvSpPr>
          <p:nvPr/>
        </p:nvSpPr>
        <p:spPr bwMode="auto">
          <a:xfrm>
            <a:off x="247650" y="4446588"/>
            <a:ext cx="8966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algn="ctr" eaLnBrk="1" hangingPunct="1">
              <a:lnSpc>
                <a:spcPct val="150000"/>
              </a:lnSpc>
            </a:pPr>
            <a:r>
              <a:rPr lang="zh-CN" altLang="en-US" sz="3200">
                <a:solidFill>
                  <a:srgbClr val="DA241A"/>
                </a:solidFill>
                <a:latin typeface="微软雅黑" panose="020B0503020204020204" pitchFamily="34" charset="-122"/>
                <a:ea typeface="微软雅黑" panose="020B0503020204020204" pitchFamily="34" charset="-122"/>
              </a:rPr>
              <a:t>宁夏信友监理咨询管理股份有限公司</a:t>
            </a:r>
            <a:endParaRPr lang="en-US" altLang="zh-CN" sz="3200">
              <a:solidFill>
                <a:srgbClr val="DA241A"/>
              </a:solidFill>
              <a:latin typeface="微软雅黑" panose="020B0503020204020204" pitchFamily="34" charset="-122"/>
              <a:ea typeface="微软雅黑" panose="020B0503020204020204" pitchFamily="34" charset="-122"/>
            </a:endParaRPr>
          </a:p>
        </p:txBody>
      </p:sp>
      <p:sp>
        <p:nvSpPr>
          <p:cNvPr id="14" name="TextBox 8"/>
          <p:cNvSpPr txBox="1"/>
          <p:nvPr/>
        </p:nvSpPr>
        <p:spPr>
          <a:xfrm>
            <a:off x="1406525" y="2254250"/>
            <a:ext cx="6542088" cy="1436688"/>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6600" b="1" dirty="0">
                <a:solidFill>
                  <a:srgbClr val="DA241A"/>
                </a:solidFill>
                <a:effectLst>
                  <a:outerShdw blurRad="38100" dist="38100" dir="2700000" algn="tl">
                    <a:srgbClr val="000000">
                      <a:alpha val="43137"/>
                    </a:srgbClr>
                  </a:outerShdw>
                </a:effectLst>
                <a:latin typeface="微软雅黑" pitchFamily="34" charset="-122"/>
                <a:ea typeface="微软雅黑" pitchFamily="34" charset="-122"/>
              </a:rPr>
              <a:t>路  演  报  告</a:t>
            </a:r>
            <a:endParaRPr lang="en-US" altLang="zh-CN" sz="6000" dirty="0">
              <a:solidFill>
                <a:srgbClr val="DA241A"/>
              </a:solidFill>
              <a:latin typeface="微软雅黑" pitchFamily="34" charset="-122"/>
              <a:ea typeface="微软雅黑" pitchFamily="34" charset="-122"/>
            </a:endParaRPr>
          </a:p>
        </p:txBody>
      </p:sp>
      <p:pic>
        <p:nvPicPr>
          <p:cNvPr id="10245" name="图片 1"/>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5600" y="314325"/>
            <a:ext cx="2100263"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1"/>
          <p:cNvSpPr txBox="1">
            <a:spLocks noChangeArrowheads="1"/>
          </p:cNvSpPr>
          <p:nvPr/>
        </p:nvSpPr>
        <p:spPr bwMode="auto">
          <a:xfrm>
            <a:off x="2455863" y="247650"/>
            <a:ext cx="288925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algn="ctr" eaLnBrk="1" hangingPunct="1">
              <a:lnSpc>
                <a:spcPct val="150000"/>
              </a:lnSpc>
            </a:pPr>
            <a:r>
              <a:rPr lang="zh-CN" altLang="en-US" sz="3200" b="1">
                <a:solidFill>
                  <a:srgbClr val="DA241A"/>
                </a:solidFill>
                <a:latin typeface="微软雅黑" panose="020B0503020204020204" pitchFamily="34" charset="-122"/>
                <a:ea typeface="微软雅黑" panose="020B0503020204020204" pitchFamily="34" charset="-122"/>
              </a:rPr>
              <a:t>信  友  咨  询</a:t>
            </a:r>
            <a:endParaRPr lang="en-US" altLang="zh-CN" sz="3200" b="1">
              <a:solidFill>
                <a:srgbClr val="DA241A"/>
              </a:solidFill>
              <a:latin typeface="微软雅黑" panose="020B0503020204020204" pitchFamily="34" charset="-122"/>
              <a:ea typeface="微软雅黑" panose="020B0503020204020204" pitchFamily="34" charset="-122"/>
            </a:endParaRPr>
          </a:p>
          <a:p>
            <a:pPr algn="ctr" eaLnBrk="1" hangingPunct="1">
              <a:lnSpc>
                <a:spcPct val="150000"/>
              </a:lnSpc>
            </a:pPr>
            <a:endParaRPr lang="en-US" altLang="zh-CN" sz="100" b="1">
              <a:solidFill>
                <a:srgbClr val="DA241A"/>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2400" b="1">
                <a:solidFill>
                  <a:srgbClr val="DA241A"/>
                </a:solidFill>
                <a:latin typeface="微软雅黑" panose="020B0503020204020204" pitchFamily="34" charset="-122"/>
                <a:ea typeface="微软雅黑" panose="020B0503020204020204" pitchFamily="34" charset="-122"/>
              </a:rPr>
              <a:t>股票代码：</a:t>
            </a:r>
            <a:r>
              <a:rPr lang="en-US" altLang="zh-CN" sz="2400" b="1">
                <a:solidFill>
                  <a:srgbClr val="DA241A"/>
                </a:solidFill>
                <a:latin typeface="微软雅黑" panose="020B0503020204020204" pitchFamily="34" charset="-122"/>
                <a:ea typeface="微软雅黑" panose="020B0503020204020204" pitchFamily="34" charset="-122"/>
              </a:rPr>
              <a:t>834531</a:t>
            </a:r>
          </a:p>
        </p:txBody>
      </p:sp>
      <p:sp>
        <p:nvSpPr>
          <p:cNvPr id="10247" name="TextBox 1"/>
          <p:cNvSpPr txBox="1">
            <a:spLocks noChangeArrowheads="1"/>
          </p:cNvSpPr>
          <p:nvPr/>
        </p:nvSpPr>
        <p:spPr bwMode="auto">
          <a:xfrm>
            <a:off x="1281113" y="5286375"/>
            <a:ext cx="6899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algn="ctr" eaLnBrk="1" hangingPunct="1">
              <a:lnSpc>
                <a:spcPct val="150000"/>
              </a:lnSpc>
            </a:pPr>
            <a:r>
              <a:rPr lang="en-US" altLang="zh-CN" sz="2400">
                <a:solidFill>
                  <a:srgbClr val="DA241A"/>
                </a:solidFill>
                <a:latin typeface="微软雅黑" panose="020B0503020204020204" pitchFamily="34" charset="-122"/>
                <a:ea typeface="微软雅黑" panose="020B0503020204020204" pitchFamily="34" charset="-122"/>
              </a:rPr>
              <a:t>2016</a:t>
            </a:r>
            <a:r>
              <a:rPr lang="zh-CN" altLang="en-US" sz="2400">
                <a:solidFill>
                  <a:srgbClr val="DA241A"/>
                </a:solidFill>
                <a:latin typeface="微软雅黑" panose="020B0503020204020204" pitchFamily="34" charset="-122"/>
                <a:ea typeface="微软雅黑" panose="020B0503020204020204" pitchFamily="34" charset="-122"/>
              </a:rPr>
              <a:t>年</a:t>
            </a:r>
            <a:r>
              <a:rPr lang="en-US" altLang="zh-CN" sz="2400">
                <a:solidFill>
                  <a:srgbClr val="DA241A"/>
                </a:solidFill>
                <a:latin typeface="微软雅黑" panose="020B0503020204020204" pitchFamily="34" charset="-122"/>
                <a:ea typeface="微软雅黑" panose="020B0503020204020204" pitchFamily="34" charset="-122"/>
              </a:rPr>
              <a:t>6</a:t>
            </a:r>
            <a:r>
              <a:rPr lang="zh-CN" altLang="en-US" sz="2400">
                <a:solidFill>
                  <a:srgbClr val="DA241A"/>
                </a:solidFill>
                <a:latin typeface="微软雅黑" panose="020B0503020204020204" pitchFamily="34" charset="-122"/>
                <a:ea typeface="微软雅黑" panose="020B0503020204020204" pitchFamily="34" charset="-122"/>
              </a:rPr>
              <a:t>月</a:t>
            </a:r>
            <a:endParaRPr lang="en-US" altLang="zh-CN" sz="2400">
              <a:solidFill>
                <a:srgbClr val="DA241A"/>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flipV="1">
            <a:off x="663575" y="1863725"/>
            <a:ext cx="7851775" cy="3175"/>
          </a:xfrm>
          <a:prstGeom prst="line">
            <a:avLst/>
          </a:prstGeom>
          <a:ln w="28575">
            <a:solidFill>
              <a:srgbClr val="DA241A"/>
            </a:solidFill>
          </a:ln>
        </p:spPr>
        <p:style>
          <a:lnRef idx="3">
            <a:schemeClr val="accent2"/>
          </a:lnRef>
          <a:fillRef idx="0">
            <a:schemeClr val="accent2"/>
          </a:fillRef>
          <a:effectRef idx="2">
            <a:schemeClr val="accent2"/>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4"/>
          <p:cNvSpPr txBox="1"/>
          <p:nvPr/>
        </p:nvSpPr>
        <p:spPr>
          <a:xfrm>
            <a:off x="525463" y="1069975"/>
            <a:ext cx="8351837" cy="5130800"/>
          </a:xfrm>
          <a:prstGeom prst="rect">
            <a:avLst/>
          </a:prstGeom>
        </p:spPr>
        <p:txBody>
          <a:bodyPr>
            <a:normAutofit fontScale="92500" lnSpcReduction="20000"/>
          </a:bodyPr>
          <a:lstStyle>
            <a:lvl1pPr marL="357505" indent="-357505" algn="just" defTabSz="914400" rtl="0" eaLnBrk="1" latinLnBrk="0" hangingPunct="1">
              <a:lnSpc>
                <a:spcPct val="110000"/>
              </a:lnSpc>
              <a:spcBef>
                <a:spcPts val="1600"/>
              </a:spcBef>
              <a:spcAft>
                <a:spcPts val="0"/>
              </a:spcAft>
              <a:buClr>
                <a:schemeClr val="accent1"/>
              </a:buClr>
              <a:buSzPct val="70000"/>
              <a:buFont typeface="Wingdings 2" panose="05020102010507070707" pitchFamily="18" charset="2"/>
              <a:buChar char=""/>
              <a:defRPr sz="2000" kern="1200" baseline="0">
                <a:solidFill>
                  <a:schemeClr val="accent2">
                    <a:lumMod val="75000"/>
                  </a:schemeClr>
                </a:solidFill>
                <a:latin typeface="Arial" pitchFamily="34" charset="0"/>
                <a:ea typeface="微软雅黑" pitchFamily="34" charset="-122"/>
                <a:cs typeface="+mn-cs"/>
              </a:defRPr>
            </a:lvl1pPr>
            <a:lvl2pPr marL="357505" indent="-357505"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7D7D7D"/>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fontAlgn="auto">
              <a:defRPr/>
            </a:pPr>
            <a:r>
              <a:rPr lang="zh-CN" altLang="zh-CN" b="1" dirty="0" smtClean="0">
                <a:solidFill>
                  <a:srgbClr val="DA241A"/>
                </a:solidFill>
                <a:effectLst>
                  <a:outerShdw blurRad="38100" dist="38100" dir="2700000" algn="tl">
                    <a:srgbClr val="000000">
                      <a:alpha val="43137"/>
                    </a:srgbClr>
                  </a:outerShdw>
                </a:effectLst>
              </a:rPr>
              <a:t>监理行业涉及领域广，需求刚性增长</a:t>
            </a:r>
          </a:p>
          <a:p>
            <a:pPr marL="0" indent="0" fontAlgn="auto">
              <a:buFont typeface="Wingdings 2" panose="05020102010507070707" pitchFamily="18" charset="2"/>
              <a:buNone/>
              <a:defRPr/>
            </a:pPr>
            <a:r>
              <a:rPr lang="en-US" altLang="zh-CN" sz="1500" dirty="0">
                <a:solidFill>
                  <a:schemeClr val="tx1"/>
                </a:solidFill>
              </a:rPr>
              <a:t>        </a:t>
            </a:r>
            <a:r>
              <a:rPr lang="zh-CN" altLang="zh-CN" sz="1500" dirty="0">
                <a:solidFill>
                  <a:schemeClr val="tx1"/>
                </a:solidFill>
              </a:rPr>
              <a:t>工程监理行业涉及面较广，包括建筑工程监理、电力工程监理、市政公用工程监理、铁路工程监理、通信监理等细分领域。</a:t>
            </a:r>
            <a:r>
              <a:rPr lang="en-US" altLang="zh-CN" sz="1500" dirty="0">
                <a:solidFill>
                  <a:schemeClr val="tx1"/>
                </a:solidFill>
              </a:rPr>
              <a:t>2014</a:t>
            </a:r>
            <a:r>
              <a:rPr lang="zh-CN" altLang="zh-CN" sz="1500" dirty="0">
                <a:solidFill>
                  <a:schemeClr val="tx1"/>
                </a:solidFill>
              </a:rPr>
              <a:t>年，我国工程监理市场规模到达</a:t>
            </a:r>
            <a:r>
              <a:rPr lang="en-US" altLang="zh-CN" sz="1600" b="1" dirty="0">
                <a:solidFill>
                  <a:srgbClr val="DA241A"/>
                </a:solidFill>
              </a:rPr>
              <a:t>963.59</a:t>
            </a:r>
            <a:r>
              <a:rPr lang="zh-CN" altLang="zh-CN" sz="1600" b="1" dirty="0">
                <a:solidFill>
                  <a:srgbClr val="DA241A"/>
                </a:solidFill>
              </a:rPr>
              <a:t>亿元</a:t>
            </a:r>
            <a:r>
              <a:rPr lang="zh-CN" altLang="zh-CN" sz="1500" dirty="0">
                <a:solidFill>
                  <a:schemeClr val="tx1"/>
                </a:solidFill>
              </a:rPr>
              <a:t>，同比</a:t>
            </a:r>
            <a:r>
              <a:rPr lang="en-US" altLang="zh-CN" sz="1500" dirty="0">
                <a:solidFill>
                  <a:schemeClr val="tx1"/>
                </a:solidFill>
              </a:rPr>
              <a:t>2010</a:t>
            </a:r>
            <a:r>
              <a:rPr lang="zh-CN" altLang="zh-CN" sz="1500" dirty="0">
                <a:solidFill>
                  <a:schemeClr val="tx1"/>
                </a:solidFill>
              </a:rPr>
              <a:t>年</a:t>
            </a:r>
            <a:r>
              <a:rPr lang="zh-CN" altLang="zh-CN" sz="1600" b="1" dirty="0">
                <a:solidFill>
                  <a:srgbClr val="DA241A"/>
                </a:solidFill>
              </a:rPr>
              <a:t>增长</a:t>
            </a:r>
            <a:r>
              <a:rPr lang="en-US" altLang="zh-CN" sz="1600" b="1" dirty="0">
                <a:solidFill>
                  <a:srgbClr val="DA241A"/>
                </a:solidFill>
              </a:rPr>
              <a:t>82.37%</a:t>
            </a:r>
            <a:r>
              <a:rPr lang="zh-CN" altLang="zh-CN" sz="1500" dirty="0">
                <a:solidFill>
                  <a:schemeClr val="tx1"/>
                </a:solidFill>
              </a:rPr>
              <a:t>。我国经济不断高速发展，同时工程监理行业在我国强制性推行也只有十几年，现处于全面推广阶段，外加人们对工程施工的</a:t>
            </a:r>
            <a:r>
              <a:rPr lang="zh-CN" altLang="zh-CN" sz="1600" b="1" dirty="0">
                <a:solidFill>
                  <a:srgbClr val="DA241A"/>
                </a:solidFill>
              </a:rPr>
              <a:t>安全</a:t>
            </a:r>
            <a:r>
              <a:rPr lang="zh-CN" altLang="en-US" sz="1600" b="1" dirty="0">
                <a:solidFill>
                  <a:srgbClr val="DA241A"/>
                </a:solidFill>
              </a:rPr>
              <a:t>、</a:t>
            </a:r>
            <a:r>
              <a:rPr lang="zh-CN" altLang="zh-CN" sz="1600" b="1" dirty="0">
                <a:solidFill>
                  <a:srgbClr val="DA241A"/>
                </a:solidFill>
              </a:rPr>
              <a:t>品质</a:t>
            </a:r>
            <a:r>
              <a:rPr lang="zh-CN" altLang="en-US" sz="1600" b="1" dirty="0">
                <a:solidFill>
                  <a:srgbClr val="DA241A"/>
                </a:solidFill>
              </a:rPr>
              <a:t>、进度</a:t>
            </a:r>
            <a:r>
              <a:rPr lang="zh-CN" altLang="zh-CN" sz="1500" dirty="0" smtClean="0">
                <a:solidFill>
                  <a:schemeClr val="tx1"/>
                </a:solidFill>
              </a:rPr>
              <a:t>的</a:t>
            </a:r>
            <a:r>
              <a:rPr lang="zh-CN" altLang="zh-CN" sz="1500" dirty="0">
                <a:solidFill>
                  <a:schemeClr val="tx1"/>
                </a:solidFill>
              </a:rPr>
              <a:t>要求提高，市场规模</a:t>
            </a:r>
            <a:r>
              <a:rPr lang="zh-CN" altLang="zh-CN" sz="1600" b="1" dirty="0" smtClean="0">
                <a:solidFill>
                  <a:srgbClr val="DA241A"/>
                </a:solidFill>
              </a:rPr>
              <a:t>未来仍将维持稳健增长</a:t>
            </a:r>
            <a:r>
              <a:rPr lang="zh-CN" altLang="en-US" sz="1600" b="1" dirty="0" smtClean="0">
                <a:solidFill>
                  <a:srgbClr val="DA241A"/>
                </a:solidFill>
              </a:rPr>
              <a:t>，需求刚性增长</a:t>
            </a:r>
            <a:r>
              <a:rPr lang="zh-CN" altLang="en-US" sz="1400" b="1" dirty="0" smtClean="0">
                <a:solidFill>
                  <a:srgbClr val="DA241A"/>
                </a:solidFill>
              </a:rPr>
              <a:t>。</a:t>
            </a:r>
            <a:r>
              <a:rPr lang="zh-CN" altLang="en-US" sz="1500" dirty="0">
                <a:solidFill>
                  <a:schemeClr val="tx1"/>
                </a:solidFill>
              </a:rPr>
              <a:t>我公司监理资质齐全，未来市场规模也将稳步增长。</a:t>
            </a:r>
          </a:p>
          <a:p>
            <a:pPr fontAlgn="auto">
              <a:defRPr/>
            </a:pPr>
            <a:r>
              <a:rPr lang="zh-CN" altLang="zh-CN" b="1" dirty="0" smtClean="0">
                <a:solidFill>
                  <a:srgbClr val="DA241A"/>
                </a:solidFill>
                <a:effectLst>
                  <a:outerShdw blurRad="38100" dist="38100" dir="2700000" algn="tl">
                    <a:srgbClr val="000000">
                      <a:alpha val="43137"/>
                    </a:srgbClr>
                  </a:outerShdw>
                </a:effectLst>
              </a:rPr>
              <a:t>信友咨询所在监理服务领域市场潜力大</a:t>
            </a:r>
          </a:p>
          <a:p>
            <a:pPr marL="0" indent="0" fontAlgn="auto">
              <a:buFont typeface="Wingdings 2" panose="05020102010507070707" pitchFamily="18" charset="2"/>
              <a:buNone/>
              <a:defRPr/>
            </a:pPr>
            <a:r>
              <a:rPr lang="en-US" altLang="zh-CN" sz="1500" dirty="0">
                <a:solidFill>
                  <a:schemeClr val="tx1"/>
                </a:solidFill>
              </a:rPr>
              <a:t>        </a:t>
            </a:r>
            <a:r>
              <a:rPr lang="zh-CN" altLang="zh-CN" sz="1500" dirty="0">
                <a:solidFill>
                  <a:schemeClr val="tx1"/>
                </a:solidFill>
              </a:rPr>
              <a:t>近</a:t>
            </a:r>
            <a:r>
              <a:rPr lang="zh-CN" altLang="en-US" sz="1500" dirty="0">
                <a:solidFill>
                  <a:schemeClr val="tx1"/>
                </a:solidFill>
              </a:rPr>
              <a:t>几年</a:t>
            </a:r>
            <a:r>
              <a:rPr lang="zh-CN" altLang="zh-CN" sz="1500" dirty="0">
                <a:solidFill>
                  <a:schemeClr val="tx1"/>
                </a:solidFill>
              </a:rPr>
              <a:t>，随着网络覆盖面的扩张，我国通信行业保持持续增长。通信建设工程服务行业的市场规模和增速与通信行业固定资产投资密切相关，</a:t>
            </a:r>
            <a:r>
              <a:rPr lang="en-US" altLang="zh-CN" sz="1500" dirty="0">
                <a:solidFill>
                  <a:schemeClr val="tx1"/>
                </a:solidFill>
              </a:rPr>
              <a:t>2014</a:t>
            </a:r>
            <a:r>
              <a:rPr lang="zh-CN" altLang="zh-CN" sz="1500" dirty="0">
                <a:solidFill>
                  <a:schemeClr val="tx1"/>
                </a:solidFill>
              </a:rPr>
              <a:t>年通信</a:t>
            </a:r>
            <a:r>
              <a:rPr lang="zh-CN" altLang="en-US" sz="1500" dirty="0">
                <a:solidFill>
                  <a:schemeClr val="tx1"/>
                </a:solidFill>
              </a:rPr>
              <a:t>业</a:t>
            </a:r>
            <a:r>
              <a:rPr lang="zh-CN" altLang="zh-CN" sz="1500" dirty="0">
                <a:solidFill>
                  <a:schemeClr val="tx1"/>
                </a:solidFill>
              </a:rPr>
              <a:t>固产投资额达到近</a:t>
            </a:r>
            <a:r>
              <a:rPr lang="en-US" altLang="zh-CN" sz="1600" b="1" dirty="0" smtClean="0">
                <a:solidFill>
                  <a:srgbClr val="DA241A"/>
                </a:solidFill>
              </a:rPr>
              <a:t>4000</a:t>
            </a:r>
            <a:r>
              <a:rPr lang="zh-CN" altLang="zh-CN" sz="1600" b="1" dirty="0" smtClean="0">
                <a:solidFill>
                  <a:srgbClr val="DA241A"/>
                </a:solidFill>
              </a:rPr>
              <a:t>亿元</a:t>
            </a:r>
            <a:r>
              <a:rPr lang="zh-CN" altLang="zh-CN" sz="1500" dirty="0">
                <a:solidFill>
                  <a:schemeClr val="tx1"/>
                </a:solidFill>
              </a:rPr>
              <a:t>，</a:t>
            </a:r>
            <a:r>
              <a:rPr lang="en-US" altLang="zh-CN" sz="1500" dirty="0">
                <a:solidFill>
                  <a:schemeClr val="tx1"/>
                </a:solidFill>
              </a:rPr>
              <a:t>5</a:t>
            </a:r>
            <a:r>
              <a:rPr lang="zh-CN" altLang="zh-CN" sz="1500" dirty="0">
                <a:solidFill>
                  <a:schemeClr val="tx1"/>
                </a:solidFill>
              </a:rPr>
              <a:t>年平均增长</a:t>
            </a:r>
            <a:r>
              <a:rPr lang="en-US" altLang="zh-CN" sz="1500" dirty="0">
                <a:solidFill>
                  <a:schemeClr val="tx1"/>
                </a:solidFill>
              </a:rPr>
              <a:t>7.25%</a:t>
            </a:r>
            <a:r>
              <a:rPr lang="zh-CN" altLang="zh-CN" sz="1500" dirty="0">
                <a:solidFill>
                  <a:schemeClr val="tx1"/>
                </a:solidFill>
              </a:rPr>
              <a:t>。我国</a:t>
            </a:r>
            <a:r>
              <a:rPr lang="zh-CN" altLang="en-US" sz="1500" dirty="0">
                <a:solidFill>
                  <a:schemeClr val="tx1"/>
                </a:solidFill>
              </a:rPr>
              <a:t>最近</a:t>
            </a:r>
            <a:r>
              <a:rPr lang="zh-CN" altLang="zh-CN" sz="1500" dirty="0">
                <a:solidFill>
                  <a:schemeClr val="tx1"/>
                </a:solidFill>
              </a:rPr>
              <a:t>颁布对通信行业颁布的各类利好消息，促使通信行业高速发展。基础电信企业加快了移动网络建设，</a:t>
            </a:r>
            <a:r>
              <a:rPr lang="en-US" altLang="zh-CN" sz="1500" dirty="0">
                <a:solidFill>
                  <a:schemeClr val="tx1"/>
                </a:solidFill>
              </a:rPr>
              <a:t>2014</a:t>
            </a:r>
            <a:r>
              <a:rPr lang="zh-CN" altLang="zh-CN" sz="1500" dirty="0">
                <a:solidFill>
                  <a:schemeClr val="tx1"/>
                </a:solidFill>
              </a:rPr>
              <a:t>年</a:t>
            </a:r>
            <a:r>
              <a:rPr lang="en-US" altLang="zh-CN" sz="1600" b="1" dirty="0">
                <a:solidFill>
                  <a:srgbClr val="DA241A"/>
                </a:solidFill>
              </a:rPr>
              <a:t>4G</a:t>
            </a:r>
            <a:r>
              <a:rPr lang="zh-CN" altLang="zh-CN" sz="1600" b="1" dirty="0">
                <a:solidFill>
                  <a:srgbClr val="DA241A"/>
                </a:solidFill>
              </a:rPr>
              <a:t>新增移动通信基站</a:t>
            </a:r>
            <a:r>
              <a:rPr lang="en-US" altLang="zh-CN" sz="1600" b="1" dirty="0">
                <a:solidFill>
                  <a:srgbClr val="DA241A"/>
                </a:solidFill>
              </a:rPr>
              <a:t>98.8 </a:t>
            </a:r>
            <a:r>
              <a:rPr lang="zh-CN" altLang="zh-CN" sz="1600" b="1" dirty="0">
                <a:solidFill>
                  <a:srgbClr val="DA241A"/>
                </a:solidFill>
              </a:rPr>
              <a:t>万</a:t>
            </a:r>
            <a:r>
              <a:rPr lang="zh-CN" altLang="zh-CN" sz="1500" dirty="0">
                <a:solidFill>
                  <a:schemeClr val="tx1"/>
                </a:solidFill>
              </a:rPr>
              <a:t>个，是上年同期净增数的</a:t>
            </a:r>
            <a:r>
              <a:rPr lang="en-US" altLang="zh-CN" sz="1600" b="1" dirty="0" smtClean="0">
                <a:solidFill>
                  <a:srgbClr val="DA241A"/>
                </a:solidFill>
              </a:rPr>
              <a:t>2.9 </a:t>
            </a:r>
            <a:r>
              <a:rPr lang="zh-CN" altLang="zh-CN" sz="1600" b="1" dirty="0" smtClean="0">
                <a:solidFill>
                  <a:srgbClr val="DA241A"/>
                </a:solidFill>
              </a:rPr>
              <a:t>倍</a:t>
            </a:r>
            <a:r>
              <a:rPr lang="zh-CN" altLang="zh-CN" sz="1400" dirty="0" smtClean="0">
                <a:solidFill>
                  <a:srgbClr val="DA241A"/>
                </a:solidFill>
              </a:rPr>
              <a:t>。</a:t>
            </a:r>
            <a:r>
              <a:rPr lang="zh-CN" altLang="en-US" sz="1500" dirty="0" smtClean="0">
                <a:solidFill>
                  <a:schemeClr val="tx1"/>
                </a:solidFill>
              </a:rPr>
              <a:t>工信部预测</a:t>
            </a:r>
            <a:r>
              <a:rPr lang="zh-CN" altLang="zh-CN" sz="1500" dirty="0" smtClean="0">
                <a:solidFill>
                  <a:schemeClr val="tx1"/>
                </a:solidFill>
              </a:rPr>
              <a:t>，</a:t>
            </a:r>
            <a:r>
              <a:rPr lang="zh-CN" altLang="zh-CN" sz="1500" dirty="0">
                <a:solidFill>
                  <a:schemeClr val="tx1"/>
                </a:solidFill>
              </a:rPr>
              <a:t>从</a:t>
            </a:r>
            <a:r>
              <a:rPr lang="en-US" altLang="zh-CN" sz="1500" dirty="0" smtClean="0">
                <a:solidFill>
                  <a:schemeClr val="tx1"/>
                </a:solidFill>
              </a:rPr>
              <a:t>2013-2020</a:t>
            </a:r>
            <a:r>
              <a:rPr lang="zh-CN" altLang="zh-CN" sz="1500" dirty="0" smtClean="0">
                <a:solidFill>
                  <a:schemeClr val="tx1"/>
                </a:solidFill>
              </a:rPr>
              <a:t>年</a:t>
            </a:r>
            <a:r>
              <a:rPr lang="zh-CN" altLang="zh-CN" sz="1500" dirty="0">
                <a:solidFill>
                  <a:schemeClr val="tx1"/>
                </a:solidFill>
              </a:rPr>
              <a:t>在固定宽带网络和移动宽带网络两方面的</a:t>
            </a:r>
            <a:r>
              <a:rPr lang="zh-CN" altLang="zh-CN" sz="1600" b="1" dirty="0">
                <a:solidFill>
                  <a:srgbClr val="DA241A"/>
                </a:solidFill>
              </a:rPr>
              <a:t>基础设施投资达到</a:t>
            </a:r>
            <a:r>
              <a:rPr lang="en-US" altLang="zh-CN" sz="1600" b="1" dirty="0">
                <a:solidFill>
                  <a:srgbClr val="DA241A"/>
                </a:solidFill>
              </a:rPr>
              <a:t>2</a:t>
            </a:r>
            <a:r>
              <a:rPr lang="zh-CN" altLang="zh-CN" sz="1600" b="1" dirty="0">
                <a:solidFill>
                  <a:srgbClr val="DA241A"/>
                </a:solidFill>
              </a:rPr>
              <a:t>万亿元左右</a:t>
            </a:r>
            <a:r>
              <a:rPr lang="zh-CN" altLang="zh-CN" sz="1500" dirty="0">
                <a:solidFill>
                  <a:schemeClr val="tx1"/>
                </a:solidFill>
              </a:rPr>
              <a:t>，预计到</a:t>
            </a:r>
            <a:r>
              <a:rPr lang="en-US" altLang="zh-CN" sz="1500" dirty="0">
                <a:solidFill>
                  <a:schemeClr val="tx1"/>
                </a:solidFill>
              </a:rPr>
              <a:t>2020</a:t>
            </a:r>
            <a:r>
              <a:rPr lang="zh-CN" altLang="zh-CN" sz="1500" dirty="0">
                <a:solidFill>
                  <a:schemeClr val="tx1"/>
                </a:solidFill>
              </a:rPr>
              <a:t>年通信网络建设前期的规划设计的投资额将会达到</a:t>
            </a:r>
            <a:r>
              <a:rPr lang="en-US" altLang="zh-CN" sz="1600" b="1" dirty="0" smtClean="0">
                <a:solidFill>
                  <a:srgbClr val="DA241A"/>
                </a:solidFill>
              </a:rPr>
              <a:t>600</a:t>
            </a:r>
            <a:r>
              <a:rPr lang="zh-CN" altLang="zh-CN" sz="1600" b="1" dirty="0" smtClean="0">
                <a:solidFill>
                  <a:srgbClr val="DA241A"/>
                </a:solidFill>
              </a:rPr>
              <a:t>亿元</a:t>
            </a:r>
            <a:r>
              <a:rPr lang="zh-CN" altLang="zh-CN" sz="1400" dirty="0" smtClean="0">
                <a:solidFill>
                  <a:srgbClr val="DA241A"/>
                </a:solidFill>
              </a:rPr>
              <a:t>。</a:t>
            </a:r>
            <a:r>
              <a:rPr lang="en-US" altLang="zh-CN" sz="1500" b="1" dirty="0" smtClean="0">
                <a:solidFill>
                  <a:srgbClr val="DA241A"/>
                </a:solidFill>
              </a:rPr>
              <a:t>2016</a:t>
            </a:r>
            <a:r>
              <a:rPr lang="zh-CN" altLang="zh-CN" sz="1500" b="1" dirty="0" smtClean="0">
                <a:solidFill>
                  <a:srgbClr val="DA241A"/>
                </a:solidFill>
              </a:rPr>
              <a:t>年，</a:t>
            </a:r>
            <a:r>
              <a:rPr lang="en-US" altLang="zh-CN" sz="1500" b="1" u="sng" dirty="0" smtClean="0">
                <a:solidFill>
                  <a:srgbClr val="DA241A"/>
                </a:solidFill>
              </a:rPr>
              <a:t>5G</a:t>
            </a:r>
            <a:r>
              <a:rPr lang="zh-CN" altLang="zh-CN" sz="1500" b="1" u="sng" dirty="0" smtClean="0">
                <a:solidFill>
                  <a:srgbClr val="DA241A"/>
                </a:solidFill>
              </a:rPr>
              <a:t>开始试运行</a:t>
            </a:r>
            <a:r>
              <a:rPr lang="zh-CN" altLang="zh-CN" sz="1500" b="1" dirty="0" smtClean="0">
                <a:solidFill>
                  <a:srgbClr val="DA241A"/>
                </a:solidFill>
              </a:rPr>
              <a:t>，</a:t>
            </a:r>
            <a:r>
              <a:rPr lang="zh-CN" altLang="zh-CN" sz="1500" b="1" u="sng" dirty="0" smtClean="0">
                <a:solidFill>
                  <a:srgbClr val="DA241A"/>
                </a:solidFill>
              </a:rPr>
              <a:t>互联网</a:t>
            </a:r>
            <a:r>
              <a:rPr lang="en-US" altLang="zh-CN" sz="1500" b="1" u="sng" dirty="0" smtClean="0">
                <a:solidFill>
                  <a:srgbClr val="DA241A"/>
                </a:solidFill>
              </a:rPr>
              <a:t>+</a:t>
            </a:r>
            <a:r>
              <a:rPr lang="zh-CN" altLang="zh-CN" sz="1500" b="1" dirty="0" smtClean="0">
                <a:solidFill>
                  <a:srgbClr val="DA241A"/>
                </a:solidFill>
              </a:rPr>
              <a:t>、</a:t>
            </a:r>
            <a:r>
              <a:rPr lang="zh-CN" altLang="zh-CN" sz="1500" b="1" u="sng" dirty="0" smtClean="0">
                <a:solidFill>
                  <a:srgbClr val="DA241A"/>
                </a:solidFill>
              </a:rPr>
              <a:t>云计算</a:t>
            </a:r>
            <a:r>
              <a:rPr lang="zh-CN" altLang="zh-CN" sz="1500" b="1" dirty="0" smtClean="0">
                <a:solidFill>
                  <a:srgbClr val="DA241A"/>
                </a:solidFill>
              </a:rPr>
              <a:t>、</a:t>
            </a:r>
            <a:r>
              <a:rPr lang="zh-CN" altLang="zh-CN" sz="1500" b="1" u="sng" dirty="0" smtClean="0">
                <a:solidFill>
                  <a:srgbClr val="DA241A"/>
                </a:solidFill>
              </a:rPr>
              <a:t>大数据业务</a:t>
            </a:r>
            <a:r>
              <a:rPr lang="zh-CN" altLang="zh-CN" sz="1500" b="1" dirty="0" smtClean="0">
                <a:solidFill>
                  <a:srgbClr val="DA241A"/>
                </a:solidFill>
              </a:rPr>
              <a:t>和</a:t>
            </a:r>
            <a:r>
              <a:rPr lang="zh-CN" altLang="zh-CN" sz="1500" b="1" u="sng" dirty="0" smtClean="0">
                <a:solidFill>
                  <a:srgbClr val="DA241A"/>
                </a:solidFill>
              </a:rPr>
              <a:t>光通信</a:t>
            </a:r>
            <a:r>
              <a:rPr lang="zh-CN" altLang="zh-CN" sz="1500" b="1" dirty="0" smtClean="0">
                <a:solidFill>
                  <a:srgbClr val="DA241A"/>
                </a:solidFill>
              </a:rPr>
              <a:t>的兴起，</a:t>
            </a:r>
            <a:r>
              <a:rPr lang="zh-CN" altLang="en-US" sz="1500" b="1" dirty="0" smtClean="0">
                <a:solidFill>
                  <a:srgbClr val="DA241A"/>
                </a:solidFill>
              </a:rPr>
              <a:t>通信类基础建设将成为各类数据传递的根基，</a:t>
            </a:r>
            <a:r>
              <a:rPr lang="zh-CN" altLang="en-US" sz="1500" dirty="0">
                <a:solidFill>
                  <a:schemeClr val="tx1"/>
                </a:solidFill>
              </a:rPr>
              <a:t>通信</a:t>
            </a:r>
            <a:r>
              <a:rPr lang="zh-CN" altLang="zh-CN" sz="1500" dirty="0">
                <a:solidFill>
                  <a:schemeClr val="tx1"/>
                </a:solidFill>
              </a:rPr>
              <a:t>监理行业</a:t>
            </a:r>
            <a:r>
              <a:rPr lang="zh-CN" altLang="en-US" sz="1500" dirty="0">
                <a:solidFill>
                  <a:schemeClr val="tx1"/>
                </a:solidFill>
              </a:rPr>
              <a:t>必将</a:t>
            </a:r>
            <a:r>
              <a:rPr lang="zh-CN" altLang="zh-CN" sz="1500" dirty="0">
                <a:solidFill>
                  <a:schemeClr val="tx1"/>
                </a:solidFill>
              </a:rPr>
              <a:t>迎来新一轮</a:t>
            </a:r>
            <a:r>
              <a:rPr lang="zh-CN" altLang="zh-CN" sz="1500" dirty="0" smtClean="0">
                <a:solidFill>
                  <a:schemeClr val="tx1"/>
                </a:solidFill>
              </a:rPr>
              <a:t>增长</a:t>
            </a:r>
            <a:r>
              <a:rPr lang="zh-CN" altLang="en-US" sz="1500" dirty="0" smtClean="0">
                <a:solidFill>
                  <a:schemeClr val="tx1"/>
                </a:solidFill>
              </a:rPr>
              <a:t>，我公司具备通信建设监理甲级资质，未来业务量也将呈现高速增长。</a:t>
            </a:r>
            <a:endParaRPr lang="zh-CN" altLang="zh-CN" sz="1500" dirty="0">
              <a:solidFill>
                <a:schemeClr val="tx1"/>
              </a:solidFill>
            </a:endParaRPr>
          </a:p>
          <a:p>
            <a:pPr marL="0" indent="0" fontAlgn="auto">
              <a:buNone/>
              <a:defRPr/>
            </a:pPr>
            <a:r>
              <a:rPr lang="en-US" altLang="zh-CN" sz="1500" dirty="0" smtClean="0">
                <a:solidFill>
                  <a:schemeClr val="tx1"/>
                </a:solidFill>
              </a:rPr>
              <a:t>        </a:t>
            </a:r>
            <a:r>
              <a:rPr lang="zh-CN" altLang="en-US" sz="1500" dirty="0" smtClean="0">
                <a:solidFill>
                  <a:schemeClr val="tx1"/>
                </a:solidFill>
              </a:rPr>
              <a:t>随着</a:t>
            </a:r>
            <a:r>
              <a:rPr lang="zh-CN" altLang="zh-CN" sz="1500" dirty="0" smtClean="0">
                <a:solidFill>
                  <a:schemeClr val="tx1"/>
                </a:solidFill>
              </a:rPr>
              <a:t>工程建筑业</a:t>
            </a:r>
            <a:r>
              <a:rPr lang="zh-CN" altLang="en-US" sz="1500" dirty="0" smtClean="0">
                <a:solidFill>
                  <a:schemeClr val="tx1"/>
                </a:solidFill>
              </a:rPr>
              <a:t>的</a:t>
            </a:r>
            <a:r>
              <a:rPr lang="zh-CN" altLang="zh-CN" sz="1500" dirty="0" smtClean="0">
                <a:solidFill>
                  <a:schemeClr val="tx1"/>
                </a:solidFill>
              </a:rPr>
              <a:t>发展，我国工程建筑业保持持续快速增长，</a:t>
            </a:r>
            <a:r>
              <a:rPr lang="zh-CN" altLang="en-US" sz="1500" dirty="0" smtClean="0">
                <a:solidFill>
                  <a:schemeClr val="tx1"/>
                </a:solidFill>
              </a:rPr>
              <a:t>促使</a:t>
            </a:r>
            <a:r>
              <a:rPr lang="zh-CN" altLang="zh-CN" sz="1500" dirty="0" smtClean="0">
                <a:solidFill>
                  <a:schemeClr val="tx1"/>
                </a:solidFill>
              </a:rPr>
              <a:t>工程监理业也同步发展。根据国家统计局数据，</a:t>
            </a:r>
            <a:r>
              <a:rPr lang="en-US" altLang="zh-CN" sz="1500" dirty="0" smtClean="0">
                <a:solidFill>
                  <a:schemeClr val="tx1"/>
                </a:solidFill>
              </a:rPr>
              <a:t>2005-2014</a:t>
            </a:r>
            <a:r>
              <a:rPr lang="zh-CN" altLang="zh-CN" sz="1500" dirty="0" smtClean="0">
                <a:solidFill>
                  <a:schemeClr val="tx1"/>
                </a:solidFill>
              </a:rPr>
              <a:t>年，我国工程建筑业总产值的年复合增长率为</a:t>
            </a:r>
            <a:r>
              <a:rPr lang="en-US" altLang="zh-CN" sz="1700" b="1" dirty="0">
                <a:solidFill>
                  <a:srgbClr val="DA241A"/>
                </a:solidFill>
              </a:rPr>
              <a:t>19.88%</a:t>
            </a:r>
            <a:r>
              <a:rPr lang="zh-CN" altLang="zh-CN" sz="1500" dirty="0" smtClean="0">
                <a:solidFill>
                  <a:schemeClr val="tx1"/>
                </a:solidFill>
              </a:rPr>
              <a:t>，工程监理业收入的年复合增长率为</a:t>
            </a:r>
            <a:r>
              <a:rPr lang="en-US" altLang="zh-CN" sz="1700" b="1" dirty="0">
                <a:solidFill>
                  <a:srgbClr val="DA241A"/>
                </a:solidFill>
              </a:rPr>
              <a:t>19.57%</a:t>
            </a:r>
            <a:r>
              <a:rPr lang="zh-CN" altLang="zh-CN" sz="1700" b="1" dirty="0">
                <a:solidFill>
                  <a:srgbClr val="DA241A"/>
                </a:solidFill>
              </a:rPr>
              <a:t>。</a:t>
            </a:r>
            <a:r>
              <a:rPr lang="zh-CN" altLang="zh-CN" sz="1500" dirty="0" smtClean="0">
                <a:solidFill>
                  <a:schemeClr val="tx1"/>
                </a:solidFill>
              </a:rPr>
              <a:t>特别是</a:t>
            </a:r>
            <a:r>
              <a:rPr lang="en-US" altLang="zh-CN" sz="1500" dirty="0" smtClean="0">
                <a:solidFill>
                  <a:schemeClr val="tx1"/>
                </a:solidFill>
              </a:rPr>
              <a:t>2010</a:t>
            </a:r>
            <a:r>
              <a:rPr lang="zh-CN" altLang="zh-CN" sz="1500" dirty="0" smtClean="0">
                <a:solidFill>
                  <a:schemeClr val="tx1"/>
                </a:solidFill>
              </a:rPr>
              <a:t>年</a:t>
            </a:r>
            <a:r>
              <a:rPr lang="zh-CN" altLang="en-US" sz="1500" dirty="0">
                <a:solidFill>
                  <a:schemeClr val="tx1"/>
                </a:solidFill>
              </a:rPr>
              <a:t>、</a:t>
            </a:r>
            <a:r>
              <a:rPr lang="en-US" altLang="zh-CN" sz="1500" dirty="0" smtClean="0">
                <a:solidFill>
                  <a:schemeClr val="tx1"/>
                </a:solidFill>
              </a:rPr>
              <a:t>2011</a:t>
            </a:r>
            <a:r>
              <a:rPr lang="zh-CN" altLang="zh-CN" sz="1500" dirty="0" smtClean="0">
                <a:solidFill>
                  <a:schemeClr val="tx1"/>
                </a:solidFill>
              </a:rPr>
              <a:t>年工程监理业务收入增幅</a:t>
            </a:r>
            <a:r>
              <a:rPr lang="zh-CN" altLang="en-US" sz="1500" dirty="0" smtClean="0">
                <a:solidFill>
                  <a:schemeClr val="tx1"/>
                </a:solidFill>
              </a:rPr>
              <a:t>分别为</a:t>
            </a:r>
            <a:r>
              <a:rPr lang="en-US" altLang="zh-CN" sz="1500" dirty="0" smtClean="0">
                <a:solidFill>
                  <a:schemeClr val="tx1"/>
                </a:solidFill>
              </a:rPr>
              <a:t> 30.73%</a:t>
            </a:r>
            <a:r>
              <a:rPr lang="zh-CN" altLang="zh-CN" sz="1500" dirty="0" smtClean="0">
                <a:solidFill>
                  <a:schemeClr val="tx1"/>
                </a:solidFill>
              </a:rPr>
              <a:t>和</a:t>
            </a:r>
            <a:r>
              <a:rPr lang="en-US" altLang="zh-CN" sz="1500" dirty="0" smtClean="0">
                <a:solidFill>
                  <a:schemeClr val="tx1"/>
                </a:solidFill>
              </a:rPr>
              <a:t> 26.10%</a:t>
            </a:r>
            <a:r>
              <a:rPr lang="zh-CN" altLang="zh-CN" sz="1500" dirty="0" smtClean="0">
                <a:solidFill>
                  <a:schemeClr val="tx1"/>
                </a:solidFill>
              </a:rPr>
              <a:t>，均高于建筑业总产值</a:t>
            </a:r>
            <a:r>
              <a:rPr lang="en-US" altLang="zh-CN" sz="1500" dirty="0" smtClean="0">
                <a:solidFill>
                  <a:schemeClr val="tx1"/>
                </a:solidFill>
              </a:rPr>
              <a:t> 25.03%</a:t>
            </a:r>
            <a:r>
              <a:rPr lang="zh-CN" altLang="zh-CN" sz="1500" dirty="0" smtClean="0">
                <a:solidFill>
                  <a:schemeClr val="tx1"/>
                </a:solidFill>
              </a:rPr>
              <a:t>和</a:t>
            </a:r>
            <a:r>
              <a:rPr lang="en-US" altLang="zh-CN" sz="1500" dirty="0" smtClean="0">
                <a:solidFill>
                  <a:schemeClr val="tx1"/>
                </a:solidFill>
              </a:rPr>
              <a:t> 21.28%</a:t>
            </a:r>
            <a:r>
              <a:rPr lang="zh-CN" altLang="zh-CN" sz="1500" dirty="0" smtClean="0">
                <a:solidFill>
                  <a:schemeClr val="tx1"/>
                </a:solidFill>
              </a:rPr>
              <a:t>的增速。</a:t>
            </a:r>
            <a:r>
              <a:rPr lang="en-US" altLang="zh-CN" sz="1500" dirty="0" smtClean="0">
                <a:solidFill>
                  <a:schemeClr val="tx1"/>
                </a:solidFill>
              </a:rPr>
              <a:t>2014 </a:t>
            </a:r>
            <a:r>
              <a:rPr lang="zh-CN" altLang="zh-CN" sz="1500" dirty="0" smtClean="0">
                <a:solidFill>
                  <a:schemeClr val="tx1"/>
                </a:solidFill>
              </a:rPr>
              <a:t>年，</a:t>
            </a:r>
            <a:r>
              <a:rPr lang="zh-CN" altLang="zh-CN" sz="1700" b="1" dirty="0" smtClean="0">
                <a:solidFill>
                  <a:srgbClr val="DA241A"/>
                </a:solidFill>
              </a:rPr>
              <a:t>我国工程监理业务收入增幅达</a:t>
            </a:r>
            <a:r>
              <a:rPr lang="en-US" altLang="zh-CN" sz="1700" b="1" dirty="0" smtClean="0">
                <a:solidFill>
                  <a:srgbClr val="DA241A"/>
                </a:solidFill>
              </a:rPr>
              <a:t> 8.77%</a:t>
            </a:r>
            <a:r>
              <a:rPr lang="zh-CN" altLang="zh-CN" sz="1700" b="1" dirty="0" smtClean="0">
                <a:solidFill>
                  <a:srgbClr val="DA241A"/>
                </a:solidFill>
              </a:rPr>
              <a:t>，呈增长</a:t>
            </a:r>
            <a:r>
              <a:rPr lang="zh-CN" altLang="zh-CN" sz="1700" b="1" dirty="0" smtClean="0">
                <a:solidFill>
                  <a:srgbClr val="DA241A"/>
                </a:solidFill>
              </a:rPr>
              <a:t>趋势</a:t>
            </a:r>
            <a:r>
              <a:rPr lang="zh-CN" altLang="en-US" sz="1500" dirty="0">
                <a:solidFill>
                  <a:schemeClr val="tx1"/>
                </a:solidFill>
              </a:rPr>
              <a:t>，我公司司</a:t>
            </a:r>
            <a:r>
              <a:rPr lang="zh-CN" altLang="en-US" sz="1500" dirty="0">
                <a:solidFill>
                  <a:schemeClr val="tx1"/>
                </a:solidFill>
              </a:rPr>
              <a:t>具备住建部颁发的工程监理</a:t>
            </a:r>
            <a:r>
              <a:rPr lang="zh-CN" altLang="en-US" sz="1500" dirty="0" smtClean="0">
                <a:solidFill>
                  <a:schemeClr val="tx1"/>
                </a:solidFill>
              </a:rPr>
              <a:t>资质，未来在工程监理领域市场潜力巨大。</a:t>
            </a:r>
            <a:endParaRPr lang="zh-CN" altLang="zh-CN" sz="1500" dirty="0">
              <a:solidFill>
                <a:schemeClr val="tx1"/>
              </a:solidFill>
            </a:endParaRPr>
          </a:p>
          <a:p>
            <a:pPr marL="0" indent="0" fontAlgn="auto">
              <a:buFont typeface="Wingdings 2" panose="05020102010507070707" pitchFamily="18" charset="2"/>
              <a:buNone/>
              <a:defRPr/>
            </a:pPr>
            <a:endParaRPr lang="zh-CN" altLang="zh-CN" sz="1400" dirty="0" smtClean="0"/>
          </a:p>
          <a:p>
            <a:pPr marL="0" indent="0" fontAlgn="auto">
              <a:buFont typeface="Wingdings 2" panose="05020102010507070707" pitchFamily="18" charset="2"/>
              <a:buNone/>
              <a:defRPr/>
            </a:pPr>
            <a:endParaRPr lang="zh-CN" altLang="en-US" sz="1400" dirty="0"/>
          </a:p>
        </p:txBody>
      </p:sp>
      <p:sp>
        <p:nvSpPr>
          <p:cNvPr id="19460" name="标题 4"/>
          <p:cNvSpPr txBox="1">
            <a:spLocks noChangeArrowheads="1"/>
          </p:cNvSpPr>
          <p:nvPr/>
        </p:nvSpPr>
        <p:spPr bwMode="auto">
          <a:xfrm>
            <a:off x="576263" y="-539750"/>
            <a:ext cx="7991475"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lnSpc>
                <a:spcPct val="90000"/>
              </a:lnSpc>
            </a:pPr>
            <a:r>
              <a:rPr lang="zh-CN" altLang="en-US" sz="3200" b="1">
                <a:solidFill>
                  <a:srgbClr val="DA241A"/>
                </a:solidFill>
                <a:latin typeface="微软雅黑" panose="020B0503020204020204" pitchFamily="34" charset="-122"/>
                <a:ea typeface="微软雅黑" panose="020B0503020204020204" pitchFamily="34" charset="-122"/>
              </a:rPr>
              <a:t>信友咨询亮点</a:t>
            </a:r>
            <a:endParaRPr lang="zh-CN" altLang="en-US" sz="3200" b="1">
              <a:solidFill>
                <a:srgbClr val="DA241A"/>
              </a:solidFill>
              <a:latin typeface="Arial Black" panose="020B0A04020102020204" pitchFamily="34" charset="0"/>
              <a:ea typeface="微软雅黑" panose="020B0503020204020204" pitchFamily="34" charset="-122"/>
            </a:endParaRPr>
          </a:p>
        </p:txBody>
      </p:sp>
      <p:cxnSp>
        <p:nvCxnSpPr>
          <p:cNvPr id="7" name="直接连接符 6"/>
          <p:cNvCxnSpPr/>
          <p:nvPr/>
        </p:nvCxnSpPr>
        <p:spPr>
          <a:xfrm flipV="1">
            <a:off x="646113" y="960438"/>
            <a:ext cx="7851775" cy="3175"/>
          </a:xfrm>
          <a:prstGeom prst="line">
            <a:avLst/>
          </a:prstGeom>
          <a:ln w="28575">
            <a:solidFill>
              <a:srgbClr val="DA241A"/>
            </a:solidFill>
          </a:ln>
        </p:spPr>
        <p:style>
          <a:lnRef idx="3">
            <a:schemeClr val="accent2"/>
          </a:lnRef>
          <a:fillRef idx="0">
            <a:schemeClr val="accent2"/>
          </a:fillRef>
          <a:effectRef idx="2">
            <a:schemeClr val="accent2"/>
          </a:effectRef>
          <a:fontRef idx="minor">
            <a:schemeClr val="tx1"/>
          </a:fontRef>
        </p:style>
      </p:cxnSp>
      <p:sp>
        <p:nvSpPr>
          <p:cNvPr id="3" name="灯片编号占位符 2"/>
          <p:cNvSpPr>
            <a:spLocks noGrp="1"/>
          </p:cNvSpPr>
          <p:nvPr>
            <p:ph type="sldNum" sz="quarter" idx="12"/>
          </p:nvPr>
        </p:nvSpPr>
        <p:spPr/>
        <p:txBody>
          <a:bodyPr/>
          <a:lstStyle/>
          <a:p>
            <a:pPr>
              <a:defRPr/>
            </a:pPr>
            <a:fld id="{EFB053DC-4DA2-49ED-841F-FBE8FB0EDEB3}" type="slidenum">
              <a:rPr lang="zh-CN" altLang="en-US" smtClean="0"/>
              <a:pPr>
                <a:defRPr/>
              </a:pPr>
              <a:t>10</a:t>
            </a:fld>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4"/>
          <p:cNvSpPr txBox="1"/>
          <p:nvPr/>
        </p:nvSpPr>
        <p:spPr>
          <a:xfrm>
            <a:off x="525463" y="1069975"/>
            <a:ext cx="8351837" cy="5130800"/>
          </a:xfrm>
          <a:prstGeom prst="rect">
            <a:avLst/>
          </a:prstGeom>
        </p:spPr>
        <p:txBody>
          <a:bodyPr>
            <a:normAutofit/>
          </a:bodyPr>
          <a:lstStyle>
            <a:lvl1pPr marL="357505" indent="-357505" algn="just" defTabSz="914400" rtl="0" eaLnBrk="1" latinLnBrk="0" hangingPunct="1">
              <a:lnSpc>
                <a:spcPct val="110000"/>
              </a:lnSpc>
              <a:spcBef>
                <a:spcPts val="1600"/>
              </a:spcBef>
              <a:spcAft>
                <a:spcPts val="0"/>
              </a:spcAft>
              <a:buClr>
                <a:schemeClr val="accent1"/>
              </a:buClr>
              <a:buSzPct val="70000"/>
              <a:buFont typeface="Wingdings 2" panose="05020102010507070707" pitchFamily="18" charset="2"/>
              <a:buChar char=""/>
              <a:defRPr sz="2000" kern="1200" baseline="0">
                <a:solidFill>
                  <a:schemeClr val="accent2">
                    <a:lumMod val="75000"/>
                  </a:schemeClr>
                </a:solidFill>
                <a:latin typeface="Arial" pitchFamily="34" charset="0"/>
                <a:ea typeface="微软雅黑" pitchFamily="34" charset="-122"/>
                <a:cs typeface="+mn-cs"/>
              </a:defRPr>
            </a:lvl1pPr>
            <a:lvl2pPr marL="357505" indent="-357505"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7D7D7D"/>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fontAlgn="auto">
              <a:defRPr/>
            </a:pPr>
            <a:r>
              <a:rPr lang="zh-CN" altLang="en-US" b="1" dirty="0" smtClean="0">
                <a:solidFill>
                  <a:srgbClr val="DA241A"/>
                </a:solidFill>
                <a:effectLst>
                  <a:outerShdw blurRad="38100" dist="38100" dir="2700000" algn="tl">
                    <a:srgbClr val="000000">
                      <a:alpha val="43137"/>
                    </a:srgbClr>
                  </a:outerShdw>
                </a:effectLst>
              </a:rPr>
              <a:t>信息系统监理</a:t>
            </a:r>
            <a:r>
              <a:rPr lang="zh-CN" altLang="en-US" b="1" dirty="0">
                <a:solidFill>
                  <a:srgbClr val="DA241A"/>
                </a:solidFill>
                <a:effectLst>
                  <a:outerShdw blurRad="38100" dist="38100" dir="2700000" algn="tl">
                    <a:srgbClr val="000000">
                      <a:alpha val="43137"/>
                    </a:srgbClr>
                  </a:outerShdw>
                </a:effectLst>
              </a:rPr>
              <a:t>服务领域市场潜力大</a:t>
            </a:r>
          </a:p>
          <a:p>
            <a:pPr marL="0" indent="0" fontAlgn="auto">
              <a:buNone/>
              <a:defRPr/>
            </a:pPr>
            <a:r>
              <a:rPr lang="zh-CN" altLang="en-US" sz="1400" dirty="0" smtClean="0">
                <a:solidFill>
                  <a:schemeClr val="tx1"/>
                </a:solidFill>
              </a:rPr>
              <a:t>        自</a:t>
            </a:r>
            <a:r>
              <a:rPr lang="en-US" altLang="zh-CN" sz="1400" dirty="0" smtClean="0">
                <a:solidFill>
                  <a:schemeClr val="tx1"/>
                </a:solidFill>
              </a:rPr>
              <a:t>2002</a:t>
            </a:r>
            <a:r>
              <a:rPr lang="zh-CN" altLang="en-US" sz="1400" dirty="0">
                <a:solidFill>
                  <a:schemeClr val="tx1"/>
                </a:solidFill>
              </a:rPr>
              <a:t>年原国家信息产业部发布</a:t>
            </a:r>
            <a:r>
              <a:rPr lang="en-US" altLang="zh-CN" sz="1400" dirty="0">
                <a:solidFill>
                  <a:schemeClr val="tx1"/>
                </a:solidFill>
              </a:rPr>
              <a:t>《</a:t>
            </a:r>
            <a:r>
              <a:rPr lang="zh-CN" altLang="en-US" sz="1400" dirty="0">
                <a:solidFill>
                  <a:schemeClr val="tx1"/>
                </a:solidFill>
              </a:rPr>
              <a:t>信息系统工程监理暂行规定</a:t>
            </a:r>
            <a:r>
              <a:rPr lang="en-US" altLang="zh-CN" sz="1400" dirty="0">
                <a:solidFill>
                  <a:schemeClr val="tx1"/>
                </a:solidFill>
              </a:rPr>
              <a:t>》</a:t>
            </a:r>
            <a:r>
              <a:rPr lang="zh-CN" altLang="en-US" sz="1400" dirty="0">
                <a:solidFill>
                  <a:schemeClr val="tx1"/>
                </a:solidFill>
              </a:rPr>
              <a:t>以来，信息系统工程监理</a:t>
            </a:r>
            <a:r>
              <a:rPr lang="zh-CN" altLang="en-US" sz="1400" dirty="0" smtClean="0">
                <a:solidFill>
                  <a:schemeClr val="tx1"/>
                </a:solidFill>
              </a:rPr>
              <a:t>行业仅经历了十多年</a:t>
            </a:r>
            <a:r>
              <a:rPr lang="zh-CN" altLang="en-US" sz="1400" dirty="0">
                <a:solidFill>
                  <a:schemeClr val="tx1"/>
                </a:solidFill>
              </a:rPr>
              <a:t>的发展</a:t>
            </a:r>
            <a:r>
              <a:rPr lang="zh-CN" altLang="en-US" sz="1400" dirty="0" smtClean="0">
                <a:solidFill>
                  <a:schemeClr val="tx1"/>
                </a:solidFill>
              </a:rPr>
              <a:t>历程，通过在</a:t>
            </a:r>
            <a:r>
              <a:rPr lang="zh-CN" altLang="en-US" sz="1400" dirty="0">
                <a:solidFill>
                  <a:schemeClr val="tx1"/>
                </a:solidFill>
              </a:rPr>
              <a:t>信息系统工程建设中不断发挥积极作用，已经得到社会各界的广泛认可</a:t>
            </a:r>
            <a:r>
              <a:rPr lang="zh-CN" altLang="en-US" sz="1400" dirty="0" smtClean="0">
                <a:solidFill>
                  <a:schemeClr val="tx1"/>
                </a:solidFill>
              </a:rPr>
              <a:t>，并</a:t>
            </a:r>
            <a:r>
              <a:rPr lang="zh-CN" altLang="en-US" sz="1400" dirty="0">
                <a:solidFill>
                  <a:schemeClr val="tx1"/>
                </a:solidFill>
              </a:rPr>
              <a:t>将在今后的信息系统工程建设中发挥更大的作用</a:t>
            </a:r>
            <a:r>
              <a:rPr lang="zh-CN" altLang="en-US" sz="1400" dirty="0" smtClean="0">
                <a:solidFill>
                  <a:schemeClr val="tx1"/>
                </a:solidFill>
              </a:rPr>
              <a:t>。多</a:t>
            </a:r>
            <a:r>
              <a:rPr lang="zh-CN" altLang="en-US" sz="1400" dirty="0">
                <a:solidFill>
                  <a:schemeClr val="tx1"/>
                </a:solidFill>
              </a:rPr>
              <a:t>家研究报告显示</a:t>
            </a:r>
            <a:r>
              <a:rPr lang="zh-CN" altLang="en-US" sz="1400" dirty="0" smtClean="0">
                <a:solidFill>
                  <a:schemeClr val="tx1"/>
                </a:solidFill>
              </a:rPr>
              <a:t>，我国</a:t>
            </a:r>
            <a:r>
              <a:rPr lang="zh-CN" altLang="en-US" sz="1400" dirty="0">
                <a:solidFill>
                  <a:schemeClr val="tx1"/>
                </a:solidFill>
              </a:rPr>
              <a:t>信息系统工程项目的投资规模以</a:t>
            </a:r>
            <a:r>
              <a:rPr lang="zh-CN" altLang="en-US" sz="1600" b="1" dirty="0">
                <a:solidFill>
                  <a:srgbClr val="DA241A"/>
                </a:solidFill>
              </a:rPr>
              <a:t>每年</a:t>
            </a:r>
            <a:r>
              <a:rPr lang="en-US" altLang="zh-CN" sz="1600" b="1" dirty="0">
                <a:solidFill>
                  <a:srgbClr val="DA241A"/>
                </a:solidFill>
              </a:rPr>
              <a:t>20-30%</a:t>
            </a:r>
            <a:r>
              <a:rPr lang="zh-CN" altLang="en-US" sz="1600" b="1" dirty="0">
                <a:solidFill>
                  <a:srgbClr val="DA241A"/>
                </a:solidFill>
              </a:rPr>
              <a:t>的速度递增</a:t>
            </a:r>
            <a:r>
              <a:rPr lang="zh-CN" altLang="en-US" sz="1400" dirty="0">
                <a:solidFill>
                  <a:schemeClr val="tx1"/>
                </a:solidFill>
              </a:rPr>
              <a:t>，尤其近几年更是呈现爆发性</a:t>
            </a:r>
            <a:r>
              <a:rPr lang="zh-CN" altLang="en-US" sz="1400" dirty="0" smtClean="0">
                <a:solidFill>
                  <a:schemeClr val="tx1"/>
                </a:solidFill>
              </a:rPr>
              <a:t>增长，投资</a:t>
            </a:r>
            <a:r>
              <a:rPr lang="zh-CN" altLang="en-US" sz="1400" dirty="0">
                <a:solidFill>
                  <a:schemeClr val="tx1"/>
                </a:solidFill>
              </a:rPr>
              <a:t>规模已经</a:t>
            </a:r>
            <a:r>
              <a:rPr lang="zh-CN" altLang="en-US" sz="1400" dirty="0" smtClean="0">
                <a:solidFill>
                  <a:schemeClr val="tx1"/>
                </a:solidFill>
              </a:rPr>
              <a:t>由</a:t>
            </a:r>
            <a:r>
              <a:rPr lang="en-US" altLang="zh-CN" sz="1600" b="1" dirty="0">
                <a:solidFill>
                  <a:srgbClr val="DA241A"/>
                </a:solidFill>
              </a:rPr>
              <a:t>5</a:t>
            </a:r>
            <a:r>
              <a:rPr lang="zh-CN" altLang="en-US" sz="1600" b="1" dirty="0">
                <a:solidFill>
                  <a:srgbClr val="DA241A"/>
                </a:solidFill>
              </a:rPr>
              <a:t>年前的</a:t>
            </a:r>
            <a:r>
              <a:rPr lang="en-US" altLang="zh-CN" sz="1600" b="1" dirty="0">
                <a:solidFill>
                  <a:srgbClr val="DA241A"/>
                </a:solidFill>
              </a:rPr>
              <a:t>400</a:t>
            </a:r>
            <a:r>
              <a:rPr lang="zh-CN" altLang="en-US" sz="1600" b="1" dirty="0">
                <a:solidFill>
                  <a:srgbClr val="DA241A"/>
                </a:solidFill>
              </a:rPr>
              <a:t>多亿元增加到数千亿</a:t>
            </a:r>
            <a:r>
              <a:rPr lang="zh-CN" altLang="en-US" sz="1600" b="1" dirty="0" smtClean="0">
                <a:solidFill>
                  <a:srgbClr val="DA241A"/>
                </a:solidFill>
              </a:rPr>
              <a:t>元。</a:t>
            </a:r>
            <a:r>
              <a:rPr lang="zh-CN" altLang="en-US" sz="1400" dirty="0" smtClean="0">
                <a:solidFill>
                  <a:schemeClr val="tx1"/>
                </a:solidFill>
              </a:rPr>
              <a:t>近年来，国家</a:t>
            </a:r>
            <a:r>
              <a:rPr lang="zh-CN" altLang="en-US" sz="1400" dirty="0">
                <a:solidFill>
                  <a:schemeClr val="tx1"/>
                </a:solidFill>
              </a:rPr>
              <a:t>对信息技术</a:t>
            </a:r>
            <a:r>
              <a:rPr lang="zh-CN" altLang="en-US" sz="1400" dirty="0" smtClean="0">
                <a:solidFill>
                  <a:schemeClr val="tx1"/>
                </a:solidFill>
              </a:rPr>
              <a:t>应用高度</a:t>
            </a:r>
            <a:r>
              <a:rPr lang="zh-CN" altLang="en-US" sz="1400" dirty="0">
                <a:solidFill>
                  <a:schemeClr val="tx1"/>
                </a:solidFill>
              </a:rPr>
              <a:t>重视，</a:t>
            </a:r>
            <a:r>
              <a:rPr lang="zh-CN" altLang="en-US" sz="1600" b="1" dirty="0">
                <a:solidFill>
                  <a:srgbClr val="DA241A"/>
                </a:solidFill>
              </a:rPr>
              <a:t>政务信息化、智慧城市、平安</a:t>
            </a:r>
            <a:r>
              <a:rPr lang="zh-CN" altLang="en-US" sz="1600" b="1" dirty="0" smtClean="0">
                <a:solidFill>
                  <a:srgbClr val="DA241A"/>
                </a:solidFill>
              </a:rPr>
              <a:t>校园、</a:t>
            </a:r>
            <a:r>
              <a:rPr lang="en-US" altLang="zh-CN" sz="1600" b="1" dirty="0" smtClean="0">
                <a:solidFill>
                  <a:srgbClr val="DA241A"/>
                </a:solidFill>
              </a:rPr>
              <a:t>IDC</a:t>
            </a:r>
            <a:r>
              <a:rPr lang="zh-CN" altLang="en-US" sz="1600" b="1" dirty="0">
                <a:solidFill>
                  <a:srgbClr val="DA241A"/>
                </a:solidFill>
              </a:rPr>
              <a:t>数据中心</a:t>
            </a:r>
            <a:r>
              <a:rPr lang="zh-CN" altLang="en-US" sz="1400" dirty="0" smtClean="0">
                <a:solidFill>
                  <a:schemeClr val="tx1"/>
                </a:solidFill>
              </a:rPr>
              <a:t>等信息系统的建设已</a:t>
            </a:r>
            <a:r>
              <a:rPr lang="zh-CN" altLang="en-US" sz="1400" dirty="0">
                <a:solidFill>
                  <a:schemeClr val="tx1"/>
                </a:solidFill>
              </a:rPr>
              <a:t>被</a:t>
            </a:r>
            <a:r>
              <a:rPr lang="zh-CN" altLang="en-US" sz="1400" dirty="0" smtClean="0">
                <a:solidFill>
                  <a:schemeClr val="tx1"/>
                </a:solidFill>
              </a:rPr>
              <a:t>国家列为社会</a:t>
            </a:r>
            <a:r>
              <a:rPr lang="zh-CN" altLang="en-US" sz="1400" dirty="0">
                <a:solidFill>
                  <a:schemeClr val="tx1"/>
                </a:solidFill>
              </a:rPr>
              <a:t>经济</a:t>
            </a:r>
            <a:r>
              <a:rPr lang="zh-CN" altLang="en-US" sz="1400" dirty="0" smtClean="0">
                <a:solidFill>
                  <a:schemeClr val="tx1"/>
                </a:solidFill>
              </a:rPr>
              <a:t>发展</a:t>
            </a:r>
            <a:r>
              <a:rPr lang="zh-CN" altLang="en-US" sz="1400" dirty="0">
                <a:solidFill>
                  <a:schemeClr val="tx1"/>
                </a:solidFill>
              </a:rPr>
              <a:t>的重点</a:t>
            </a:r>
            <a:r>
              <a:rPr lang="zh-CN" altLang="en-US" sz="1400" dirty="0" smtClean="0">
                <a:solidFill>
                  <a:schemeClr val="tx1"/>
                </a:solidFill>
              </a:rPr>
              <a:t>项目。随着信息技术</a:t>
            </a:r>
            <a:r>
              <a:rPr lang="zh-CN" altLang="en-US" sz="1400" dirty="0">
                <a:solidFill>
                  <a:schemeClr val="tx1"/>
                </a:solidFill>
              </a:rPr>
              <a:t>的飞速</a:t>
            </a:r>
            <a:r>
              <a:rPr lang="zh-CN" altLang="en-US" sz="1400" dirty="0" smtClean="0">
                <a:solidFill>
                  <a:schemeClr val="tx1"/>
                </a:solidFill>
              </a:rPr>
              <a:t>发展，可以预测未来</a:t>
            </a:r>
            <a:r>
              <a:rPr lang="en-US" altLang="zh-CN" sz="1400" dirty="0">
                <a:solidFill>
                  <a:schemeClr val="tx1"/>
                </a:solidFill>
              </a:rPr>
              <a:t>10-20</a:t>
            </a:r>
            <a:r>
              <a:rPr lang="zh-CN" altLang="en-US" sz="1400" dirty="0" smtClean="0">
                <a:solidFill>
                  <a:schemeClr val="tx1"/>
                </a:solidFill>
              </a:rPr>
              <a:t>年，</a:t>
            </a:r>
            <a:r>
              <a:rPr lang="zh-CN" altLang="en-US" sz="1400" dirty="0">
                <a:solidFill>
                  <a:schemeClr val="tx1"/>
                </a:solidFill>
              </a:rPr>
              <a:t>我国信息系统工程的投资</a:t>
            </a:r>
            <a:r>
              <a:rPr lang="zh-CN" altLang="en-US" sz="1400" dirty="0" smtClean="0">
                <a:solidFill>
                  <a:schemeClr val="tx1"/>
                </a:solidFill>
              </a:rPr>
              <a:t>规模将</a:t>
            </a:r>
            <a:r>
              <a:rPr lang="zh-CN" altLang="en-US" sz="1400" dirty="0">
                <a:solidFill>
                  <a:schemeClr val="tx1"/>
                </a:solidFill>
              </a:rPr>
              <a:t>保持</a:t>
            </a:r>
            <a:r>
              <a:rPr lang="zh-CN" altLang="en-US" sz="1600" b="1" dirty="0">
                <a:solidFill>
                  <a:srgbClr val="DA241A"/>
                </a:solidFill>
              </a:rPr>
              <a:t>高速增长趋势</a:t>
            </a:r>
            <a:r>
              <a:rPr lang="zh-CN" altLang="en-US" sz="1400" dirty="0">
                <a:solidFill>
                  <a:schemeClr val="tx1"/>
                </a:solidFill>
              </a:rPr>
              <a:t>。</a:t>
            </a:r>
          </a:p>
          <a:p>
            <a:pPr fontAlgn="auto">
              <a:defRPr/>
            </a:pPr>
            <a:r>
              <a:rPr lang="zh-CN" altLang="en-US" b="1" dirty="0" smtClean="0">
                <a:solidFill>
                  <a:srgbClr val="DA241A"/>
                </a:solidFill>
                <a:effectLst>
                  <a:outerShdw blurRad="38100" dist="38100" dir="2700000" algn="tl">
                    <a:srgbClr val="000000">
                      <a:alpha val="43137"/>
                    </a:srgbClr>
                  </a:outerShdw>
                </a:effectLst>
              </a:rPr>
              <a:t>招标</a:t>
            </a:r>
            <a:r>
              <a:rPr lang="zh-CN" altLang="en-US" b="1" dirty="0">
                <a:solidFill>
                  <a:srgbClr val="DA241A"/>
                </a:solidFill>
                <a:effectLst>
                  <a:outerShdw blurRad="38100" dist="38100" dir="2700000" algn="tl">
                    <a:srgbClr val="000000">
                      <a:alpha val="43137"/>
                    </a:srgbClr>
                  </a:outerShdw>
                </a:effectLst>
              </a:rPr>
              <a:t>带代理</a:t>
            </a:r>
            <a:r>
              <a:rPr lang="zh-CN" altLang="zh-CN" b="1" dirty="0">
                <a:solidFill>
                  <a:srgbClr val="DA241A"/>
                </a:solidFill>
                <a:effectLst>
                  <a:outerShdw blurRad="38100" dist="38100" dir="2700000" algn="tl">
                    <a:srgbClr val="000000">
                      <a:alpha val="43137"/>
                    </a:srgbClr>
                  </a:outerShdw>
                </a:effectLst>
              </a:rPr>
              <a:t>市场</a:t>
            </a:r>
            <a:r>
              <a:rPr lang="zh-CN" altLang="zh-CN" b="1" dirty="0" smtClean="0">
                <a:solidFill>
                  <a:srgbClr val="DA241A"/>
                </a:solidFill>
                <a:effectLst>
                  <a:outerShdw blurRad="38100" dist="38100" dir="2700000" algn="tl">
                    <a:srgbClr val="000000">
                      <a:alpha val="43137"/>
                    </a:srgbClr>
                  </a:outerShdw>
                </a:effectLst>
              </a:rPr>
              <a:t>潜力</a:t>
            </a:r>
            <a:r>
              <a:rPr lang="zh-CN" altLang="en-US" b="1" dirty="0" smtClean="0">
                <a:solidFill>
                  <a:srgbClr val="DA241A"/>
                </a:solidFill>
                <a:effectLst>
                  <a:outerShdw blurRad="38100" dist="38100" dir="2700000" algn="tl">
                    <a:srgbClr val="000000">
                      <a:alpha val="43137"/>
                    </a:srgbClr>
                  </a:outerShdw>
                </a:effectLst>
              </a:rPr>
              <a:t>巨</a:t>
            </a:r>
            <a:r>
              <a:rPr lang="zh-CN" altLang="zh-CN" b="1" dirty="0" smtClean="0">
                <a:solidFill>
                  <a:srgbClr val="DA241A"/>
                </a:solidFill>
                <a:effectLst>
                  <a:outerShdw blurRad="38100" dist="38100" dir="2700000" algn="tl">
                    <a:srgbClr val="000000">
                      <a:alpha val="43137"/>
                    </a:srgbClr>
                  </a:outerShdw>
                </a:effectLst>
              </a:rPr>
              <a:t>大</a:t>
            </a:r>
            <a:endParaRPr lang="zh-CN" altLang="zh-CN" b="1" dirty="0">
              <a:solidFill>
                <a:srgbClr val="DA241A"/>
              </a:solidFill>
              <a:effectLst>
                <a:outerShdw blurRad="38100" dist="38100" dir="2700000" algn="tl">
                  <a:srgbClr val="000000">
                    <a:alpha val="43137"/>
                  </a:srgbClr>
                </a:outerShdw>
              </a:effectLst>
            </a:endParaRPr>
          </a:p>
          <a:p>
            <a:pPr marL="0" indent="0" fontAlgn="auto">
              <a:buNone/>
              <a:defRPr/>
            </a:pPr>
            <a:r>
              <a:rPr lang="zh-CN" altLang="en-US" dirty="0"/>
              <a:t> </a:t>
            </a:r>
            <a:r>
              <a:rPr lang="zh-CN" altLang="en-US" dirty="0" smtClean="0"/>
              <a:t>     </a:t>
            </a:r>
            <a:r>
              <a:rPr lang="zh-CN" altLang="en-US" sz="1400" dirty="0" smtClean="0">
                <a:solidFill>
                  <a:schemeClr val="tx1"/>
                </a:solidFill>
              </a:rPr>
              <a:t>近年来，随着政府</a:t>
            </a:r>
            <a:r>
              <a:rPr lang="zh-CN" altLang="en-US" sz="1400" dirty="0">
                <a:solidFill>
                  <a:schemeClr val="tx1"/>
                </a:solidFill>
              </a:rPr>
              <a:t>职能转变和简政放权的大力推进</a:t>
            </a:r>
            <a:r>
              <a:rPr lang="zh-CN" altLang="en-US" sz="1400" dirty="0" smtClean="0">
                <a:solidFill>
                  <a:schemeClr val="tx1"/>
                </a:solidFill>
              </a:rPr>
              <a:t>，</a:t>
            </a:r>
            <a:r>
              <a:rPr lang="en-US" altLang="zh-CN" sz="1400" dirty="0" smtClean="0">
                <a:solidFill>
                  <a:schemeClr val="tx1"/>
                </a:solidFill>
              </a:rPr>
              <a:t>2015</a:t>
            </a:r>
            <a:r>
              <a:rPr lang="zh-CN" altLang="en-US" sz="1400" dirty="0">
                <a:solidFill>
                  <a:schemeClr val="tx1"/>
                </a:solidFill>
              </a:rPr>
              <a:t>年度，工程招标代理机构工程招标代理中标</a:t>
            </a:r>
            <a:r>
              <a:rPr lang="zh-CN" altLang="en-US" sz="1400" dirty="0" smtClean="0">
                <a:solidFill>
                  <a:schemeClr val="tx1"/>
                </a:solidFill>
              </a:rPr>
              <a:t>金额达</a:t>
            </a:r>
            <a:r>
              <a:rPr lang="en-US" altLang="zh-CN" sz="1400" dirty="0" smtClean="0">
                <a:solidFill>
                  <a:schemeClr val="tx1"/>
                </a:solidFill>
              </a:rPr>
              <a:t>82684.65</a:t>
            </a:r>
            <a:r>
              <a:rPr lang="zh-CN" altLang="en-US" sz="1400" dirty="0">
                <a:solidFill>
                  <a:schemeClr val="tx1"/>
                </a:solidFill>
              </a:rPr>
              <a:t>亿元，招标人为</a:t>
            </a:r>
            <a:r>
              <a:rPr lang="zh-CN" altLang="en-US" sz="1600" b="1" dirty="0">
                <a:solidFill>
                  <a:srgbClr val="DA241A"/>
                </a:solidFill>
              </a:rPr>
              <a:t>政府和国有企事业单位</a:t>
            </a:r>
            <a:r>
              <a:rPr lang="zh-CN" altLang="en-US" sz="1400" dirty="0">
                <a:solidFill>
                  <a:schemeClr val="tx1"/>
                </a:solidFill>
              </a:rPr>
              <a:t>工程招标代理中标金额</a:t>
            </a:r>
            <a:r>
              <a:rPr lang="en-US" altLang="zh-CN" sz="1400" dirty="0">
                <a:solidFill>
                  <a:schemeClr val="tx1"/>
                </a:solidFill>
              </a:rPr>
              <a:t>58634.30</a:t>
            </a:r>
            <a:r>
              <a:rPr lang="zh-CN" altLang="en-US" sz="1400" dirty="0">
                <a:solidFill>
                  <a:schemeClr val="tx1"/>
                </a:solidFill>
              </a:rPr>
              <a:t>亿元，占工程招标代理中标金额的</a:t>
            </a:r>
            <a:r>
              <a:rPr lang="en-US" altLang="zh-CN" sz="1600" b="1" dirty="0">
                <a:solidFill>
                  <a:srgbClr val="DA241A"/>
                </a:solidFill>
              </a:rPr>
              <a:t>70.91%</a:t>
            </a:r>
            <a:r>
              <a:rPr lang="zh-CN" altLang="en-US" sz="1400" dirty="0" smtClean="0">
                <a:solidFill>
                  <a:schemeClr val="tx1"/>
                </a:solidFill>
              </a:rPr>
              <a:t>，我公司被</a:t>
            </a:r>
            <a:r>
              <a:rPr lang="zh-CN" altLang="en-US" sz="1600" b="1" dirty="0" smtClean="0">
                <a:solidFill>
                  <a:srgbClr val="DA241A"/>
                </a:solidFill>
              </a:rPr>
              <a:t>财政部</a:t>
            </a:r>
            <a:r>
              <a:rPr lang="zh-CN" altLang="en-US" sz="1600" b="1" dirty="0">
                <a:solidFill>
                  <a:srgbClr val="DA241A"/>
                </a:solidFill>
              </a:rPr>
              <a:t>认定的政府采购代理机构</a:t>
            </a:r>
            <a:r>
              <a:rPr lang="zh-CN" altLang="en-US" sz="1600" b="1" dirty="0" smtClean="0">
                <a:solidFill>
                  <a:srgbClr val="DA241A"/>
                </a:solidFill>
              </a:rPr>
              <a:t>资格</a:t>
            </a:r>
            <a:r>
              <a:rPr lang="zh-CN" altLang="en-US" sz="1400" dirty="0">
                <a:solidFill>
                  <a:schemeClr val="tx1"/>
                </a:solidFill>
              </a:rPr>
              <a:t>将</a:t>
            </a:r>
            <a:r>
              <a:rPr lang="zh-CN" altLang="en-US" sz="1400" dirty="0" smtClean="0">
                <a:solidFill>
                  <a:schemeClr val="tx1"/>
                </a:solidFill>
              </a:rPr>
              <a:t>为</a:t>
            </a:r>
            <a:r>
              <a:rPr lang="zh-CN" altLang="en-US" sz="1400" dirty="0">
                <a:solidFill>
                  <a:schemeClr val="tx1"/>
                </a:solidFill>
              </a:rPr>
              <a:t>公司</a:t>
            </a:r>
            <a:r>
              <a:rPr lang="zh-CN" altLang="en-US" sz="1400" dirty="0" smtClean="0">
                <a:solidFill>
                  <a:schemeClr val="tx1"/>
                </a:solidFill>
              </a:rPr>
              <a:t>带来</a:t>
            </a:r>
            <a:r>
              <a:rPr lang="zh-CN" altLang="en-US" sz="1400" dirty="0">
                <a:solidFill>
                  <a:schemeClr val="tx1"/>
                </a:solidFill>
              </a:rPr>
              <a:t>巨大</a:t>
            </a:r>
            <a:r>
              <a:rPr lang="zh-CN" altLang="en-US" sz="1400" dirty="0" smtClean="0">
                <a:solidFill>
                  <a:schemeClr val="tx1"/>
                </a:solidFill>
              </a:rPr>
              <a:t>的</a:t>
            </a:r>
            <a:r>
              <a:rPr lang="zh-CN" altLang="en-US" sz="1400" dirty="0">
                <a:solidFill>
                  <a:schemeClr val="tx1"/>
                </a:solidFill>
              </a:rPr>
              <a:t>市场</a:t>
            </a:r>
            <a:r>
              <a:rPr lang="zh-CN" altLang="en-US" sz="1400" dirty="0" smtClean="0">
                <a:solidFill>
                  <a:schemeClr val="tx1"/>
                </a:solidFill>
              </a:rPr>
              <a:t>潜力。</a:t>
            </a:r>
            <a:endParaRPr lang="en-US" altLang="zh-CN" sz="1400" dirty="0" smtClean="0">
              <a:solidFill>
                <a:schemeClr val="tx1"/>
              </a:solidFill>
            </a:endParaRPr>
          </a:p>
          <a:p>
            <a:pPr marL="0" indent="0" fontAlgn="auto">
              <a:spcBef>
                <a:spcPts val="0"/>
              </a:spcBef>
              <a:buNone/>
              <a:defRPr/>
            </a:pPr>
            <a:r>
              <a:rPr lang="en-US" altLang="zh-CN" sz="1400" dirty="0" smtClean="0">
                <a:solidFill>
                  <a:schemeClr val="tx1"/>
                </a:solidFill>
              </a:rPr>
              <a:t>        </a:t>
            </a:r>
            <a:r>
              <a:rPr lang="zh-CN" altLang="en-US" sz="1400" dirty="0" smtClean="0">
                <a:solidFill>
                  <a:schemeClr val="tx1"/>
                </a:solidFill>
              </a:rPr>
              <a:t>同时随着电子信息技术的迅猛发展，</a:t>
            </a:r>
            <a:r>
              <a:rPr lang="en-US" altLang="zh-CN" sz="1400" dirty="0" smtClean="0">
                <a:solidFill>
                  <a:schemeClr val="tx1"/>
                </a:solidFill>
              </a:rPr>
              <a:t>2015</a:t>
            </a:r>
            <a:r>
              <a:rPr lang="zh-CN" altLang="en-US" sz="1400" dirty="0" smtClean="0">
                <a:solidFill>
                  <a:schemeClr val="tx1"/>
                </a:solidFill>
              </a:rPr>
              <a:t>年工程招标</a:t>
            </a:r>
            <a:r>
              <a:rPr lang="zh-CN" altLang="en-US" sz="1400" dirty="0">
                <a:solidFill>
                  <a:schemeClr val="tx1"/>
                </a:solidFill>
              </a:rPr>
              <a:t>代理机构的</a:t>
            </a:r>
            <a:r>
              <a:rPr lang="zh-CN" altLang="en-US" sz="1600" b="1" dirty="0">
                <a:solidFill>
                  <a:srgbClr val="DA241A"/>
                </a:solidFill>
              </a:rPr>
              <a:t>营业收入总额为</a:t>
            </a:r>
            <a:r>
              <a:rPr lang="en-US" altLang="zh-CN" sz="1600" b="1" dirty="0">
                <a:solidFill>
                  <a:srgbClr val="DA241A"/>
                </a:solidFill>
              </a:rPr>
              <a:t>2562.74</a:t>
            </a:r>
            <a:r>
              <a:rPr lang="zh-CN" altLang="en-US" sz="1600" b="1" dirty="0">
                <a:solidFill>
                  <a:srgbClr val="DA241A"/>
                </a:solidFill>
              </a:rPr>
              <a:t>亿元</a:t>
            </a:r>
            <a:r>
              <a:rPr lang="zh-CN" altLang="en-US" sz="1400" dirty="0">
                <a:solidFill>
                  <a:schemeClr val="tx1"/>
                </a:solidFill>
              </a:rPr>
              <a:t>，比上年</a:t>
            </a:r>
            <a:r>
              <a:rPr lang="zh-CN" altLang="en-US" sz="1600" b="1" dirty="0">
                <a:solidFill>
                  <a:srgbClr val="DA241A"/>
                </a:solidFill>
              </a:rPr>
              <a:t>增长</a:t>
            </a:r>
            <a:r>
              <a:rPr lang="en-US" altLang="zh-CN" sz="1600" b="1" dirty="0">
                <a:solidFill>
                  <a:srgbClr val="DA241A"/>
                </a:solidFill>
              </a:rPr>
              <a:t>1.27</a:t>
            </a:r>
            <a:r>
              <a:rPr lang="en-US" altLang="zh-CN" sz="1600" b="1" dirty="0" smtClean="0">
                <a:solidFill>
                  <a:srgbClr val="DA241A"/>
                </a:solidFill>
              </a:rPr>
              <a:t>%</a:t>
            </a:r>
            <a:r>
              <a:rPr lang="zh-CN" altLang="en-US" sz="1600" b="1" dirty="0" smtClean="0">
                <a:solidFill>
                  <a:srgbClr val="DA241A"/>
                </a:solidFill>
              </a:rPr>
              <a:t>，</a:t>
            </a:r>
            <a:r>
              <a:rPr lang="zh-CN" altLang="en-US" sz="1400" dirty="0" smtClean="0">
                <a:solidFill>
                  <a:schemeClr val="tx1"/>
                </a:solidFill>
              </a:rPr>
              <a:t>工招标</a:t>
            </a:r>
            <a:r>
              <a:rPr lang="zh-CN" altLang="en-US" sz="1400" dirty="0">
                <a:solidFill>
                  <a:schemeClr val="tx1"/>
                </a:solidFill>
              </a:rPr>
              <a:t>代理机构在工程招标、工程专业技术咨询、规范招标行为、提高招标质量等</a:t>
            </a:r>
            <a:r>
              <a:rPr lang="zh-CN" altLang="en-US" sz="1400" dirty="0" smtClean="0">
                <a:solidFill>
                  <a:schemeClr val="tx1"/>
                </a:solidFill>
              </a:rPr>
              <a:t>方面的作用显著增加，我公司的</a:t>
            </a:r>
            <a:r>
              <a:rPr lang="zh-CN" altLang="en-US" sz="1600" b="1" dirty="0">
                <a:solidFill>
                  <a:srgbClr val="DA241A"/>
                </a:solidFill>
              </a:rPr>
              <a:t>通信招标代理业务</a:t>
            </a:r>
            <a:r>
              <a:rPr lang="zh-CN" altLang="en-US" sz="1400" dirty="0" smtClean="0">
                <a:solidFill>
                  <a:schemeClr val="tx1"/>
                </a:solidFill>
              </a:rPr>
              <a:t>也</a:t>
            </a:r>
            <a:r>
              <a:rPr lang="zh-CN" altLang="en-US" sz="1400" dirty="0">
                <a:solidFill>
                  <a:schemeClr val="tx1"/>
                </a:solidFill>
              </a:rPr>
              <a:t>将迎来</a:t>
            </a:r>
            <a:r>
              <a:rPr lang="zh-CN" altLang="en-US" sz="1400" dirty="0" smtClean="0">
                <a:solidFill>
                  <a:schemeClr val="tx1"/>
                </a:solidFill>
              </a:rPr>
              <a:t>新的机遇和更广阔的市场空间。</a:t>
            </a:r>
            <a:endParaRPr lang="en-US" altLang="zh-CN" sz="1400" dirty="0">
              <a:solidFill>
                <a:schemeClr val="tx1"/>
              </a:solidFill>
            </a:endParaRPr>
          </a:p>
          <a:p>
            <a:pPr marL="0" indent="0" fontAlgn="auto">
              <a:buFont typeface="Wingdings 2" panose="05020102010507070707" pitchFamily="18" charset="2"/>
              <a:buNone/>
              <a:defRPr/>
            </a:pPr>
            <a:endParaRPr lang="zh-CN" altLang="zh-CN" sz="1400" dirty="0" smtClean="0"/>
          </a:p>
          <a:p>
            <a:pPr marL="0" indent="0" fontAlgn="auto">
              <a:buFont typeface="Wingdings 2" panose="05020102010507070707" pitchFamily="18" charset="2"/>
              <a:buNone/>
              <a:defRPr/>
            </a:pPr>
            <a:endParaRPr lang="zh-CN" altLang="en-US" sz="1400" dirty="0"/>
          </a:p>
        </p:txBody>
      </p:sp>
      <p:sp>
        <p:nvSpPr>
          <p:cNvPr id="19460" name="标题 4"/>
          <p:cNvSpPr txBox="1">
            <a:spLocks noChangeArrowheads="1"/>
          </p:cNvSpPr>
          <p:nvPr/>
        </p:nvSpPr>
        <p:spPr bwMode="auto">
          <a:xfrm>
            <a:off x="576263" y="-539750"/>
            <a:ext cx="7991475"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lnSpc>
                <a:spcPct val="90000"/>
              </a:lnSpc>
            </a:pPr>
            <a:r>
              <a:rPr lang="zh-CN" altLang="en-US" sz="3200" b="1">
                <a:solidFill>
                  <a:srgbClr val="DA241A"/>
                </a:solidFill>
                <a:latin typeface="微软雅黑" panose="020B0503020204020204" pitchFamily="34" charset="-122"/>
                <a:ea typeface="微软雅黑" panose="020B0503020204020204" pitchFamily="34" charset="-122"/>
              </a:rPr>
              <a:t>信友咨询亮点</a:t>
            </a:r>
            <a:endParaRPr lang="zh-CN" altLang="en-US" sz="3200" b="1">
              <a:solidFill>
                <a:srgbClr val="DA241A"/>
              </a:solidFill>
              <a:latin typeface="Arial Black" panose="020B0A04020102020204" pitchFamily="34" charset="0"/>
              <a:ea typeface="微软雅黑" panose="020B0503020204020204" pitchFamily="34" charset="-122"/>
            </a:endParaRPr>
          </a:p>
        </p:txBody>
      </p:sp>
      <p:cxnSp>
        <p:nvCxnSpPr>
          <p:cNvPr id="7" name="直接连接符 6"/>
          <p:cNvCxnSpPr/>
          <p:nvPr/>
        </p:nvCxnSpPr>
        <p:spPr>
          <a:xfrm flipV="1">
            <a:off x="646113" y="960438"/>
            <a:ext cx="7851775" cy="3175"/>
          </a:xfrm>
          <a:prstGeom prst="line">
            <a:avLst/>
          </a:prstGeom>
          <a:ln w="28575">
            <a:solidFill>
              <a:srgbClr val="DA241A"/>
            </a:solidFill>
          </a:ln>
        </p:spPr>
        <p:style>
          <a:lnRef idx="3">
            <a:schemeClr val="accent2"/>
          </a:lnRef>
          <a:fillRef idx="0">
            <a:schemeClr val="accent2"/>
          </a:fillRef>
          <a:effectRef idx="2">
            <a:schemeClr val="accent2"/>
          </a:effectRef>
          <a:fontRef idx="minor">
            <a:schemeClr val="tx1"/>
          </a:fontRef>
        </p:style>
      </p:cxnSp>
      <p:sp>
        <p:nvSpPr>
          <p:cNvPr id="3" name="灯片编号占位符 2"/>
          <p:cNvSpPr>
            <a:spLocks noGrp="1"/>
          </p:cNvSpPr>
          <p:nvPr>
            <p:ph type="sldNum" sz="quarter" idx="12"/>
          </p:nvPr>
        </p:nvSpPr>
        <p:spPr/>
        <p:txBody>
          <a:bodyPr/>
          <a:lstStyle/>
          <a:p>
            <a:pPr>
              <a:defRPr/>
            </a:pPr>
            <a:fld id="{EFB053DC-4DA2-49ED-841F-FBE8FB0EDEB3}" type="slidenum">
              <a:rPr lang="zh-CN" altLang="en-US" smtClean="0"/>
              <a:pPr>
                <a:defRPr/>
              </a:pPr>
              <a:t>11</a:t>
            </a:fld>
            <a:endParaRPr lang="zh-CN" altLang="en-US"/>
          </a:p>
        </p:txBody>
      </p:sp>
    </p:spTree>
    <p:extLst>
      <p:ext uri="{BB962C8B-B14F-4D97-AF65-F5344CB8AC3E}">
        <p14:creationId xmlns:p14="http://schemas.microsoft.com/office/powerpoint/2010/main" val="207433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a:spLocks noGrp="1"/>
          </p:cNvSpPr>
          <p:nvPr>
            <p:ph idx="1"/>
          </p:nvPr>
        </p:nvSpPr>
        <p:spPr>
          <a:xfrm>
            <a:off x="395288" y="981075"/>
            <a:ext cx="8353425" cy="5308600"/>
          </a:xfrm>
        </p:spPr>
        <p:txBody>
          <a:bodyPr rtlCol="0">
            <a:normAutofit fontScale="92500" lnSpcReduction="10000"/>
          </a:bodyPr>
          <a:lstStyle/>
          <a:p>
            <a:pPr marL="0" indent="0" fontAlgn="auto">
              <a:spcBef>
                <a:spcPts val="800"/>
              </a:spcBef>
              <a:spcAft>
                <a:spcPts val="0"/>
              </a:spcAft>
              <a:buFont typeface="Wingdings 2" panose="05020102010507070707" pitchFamily="18" charset="2"/>
              <a:buNone/>
              <a:defRPr/>
            </a:pPr>
            <a:r>
              <a:rPr lang="en-US" altLang="zh-CN" b="1" dirty="0" smtClean="0">
                <a:solidFill>
                  <a:srgbClr val="DA241A"/>
                </a:solidFill>
              </a:rPr>
              <a:t>1</a:t>
            </a:r>
            <a:r>
              <a:rPr lang="zh-CN" altLang="en-US" b="1" dirty="0" smtClean="0">
                <a:solidFill>
                  <a:srgbClr val="DA241A"/>
                </a:solidFill>
              </a:rPr>
              <a:t>、</a:t>
            </a:r>
            <a:r>
              <a:rPr lang="zh-CN" altLang="en-US" sz="1700" b="1" dirty="0" smtClean="0">
                <a:solidFill>
                  <a:srgbClr val="DA241A"/>
                </a:solidFill>
              </a:rPr>
              <a:t>市场巨大</a:t>
            </a:r>
          </a:p>
          <a:p>
            <a:pPr marL="0" indent="0" fontAlgn="auto">
              <a:spcBef>
                <a:spcPts val="800"/>
              </a:spcBef>
              <a:spcAft>
                <a:spcPts val="0"/>
              </a:spcAft>
              <a:buFont typeface="Wingdings 2" panose="05020102010507070707" pitchFamily="18" charset="2"/>
              <a:buNone/>
              <a:defRPr/>
            </a:pPr>
            <a:r>
              <a:rPr lang="zh-CN" altLang="en-US" sz="1600" dirty="0">
                <a:solidFill>
                  <a:schemeClr val="tx1"/>
                </a:solidFill>
              </a:rPr>
              <a:t>        </a:t>
            </a:r>
            <a:r>
              <a:rPr lang="zh-CN" altLang="en-US" sz="1600" dirty="0" smtClean="0">
                <a:solidFill>
                  <a:schemeClr val="tx1"/>
                </a:solidFill>
              </a:rPr>
              <a:t>工程行业</a:t>
            </a:r>
            <a:r>
              <a:rPr lang="zh-CN" altLang="en-US" sz="1600" dirty="0">
                <a:solidFill>
                  <a:schemeClr val="tx1"/>
                </a:solidFill>
              </a:rPr>
              <a:t>投资大，工程服务行业市场</a:t>
            </a:r>
            <a:r>
              <a:rPr lang="zh-CN" altLang="en-US" sz="1700" b="1" dirty="0">
                <a:solidFill>
                  <a:srgbClr val="DA241A"/>
                </a:solidFill>
              </a:rPr>
              <a:t>市场容量大</a:t>
            </a:r>
            <a:r>
              <a:rPr lang="zh-CN" altLang="en-US" sz="1600" dirty="0" smtClean="0">
                <a:solidFill>
                  <a:schemeClr val="tx1"/>
                </a:solidFill>
              </a:rPr>
              <a:t>，得益于</a:t>
            </a:r>
            <a:r>
              <a:rPr lang="zh-CN" altLang="en-US" sz="1600" dirty="0">
                <a:solidFill>
                  <a:schemeClr val="tx1"/>
                </a:solidFill>
              </a:rPr>
              <a:t>通信技术不断发展、宽带中国和大数据行业的发展，通信建设工程投入将保持较高速度。</a:t>
            </a:r>
          </a:p>
          <a:p>
            <a:pPr marL="0" indent="0" fontAlgn="auto">
              <a:spcBef>
                <a:spcPts val="800"/>
              </a:spcBef>
              <a:spcAft>
                <a:spcPts val="0"/>
              </a:spcAft>
              <a:buFont typeface="Wingdings 2" panose="05020102010507070707" pitchFamily="18" charset="2"/>
              <a:buNone/>
              <a:defRPr/>
            </a:pPr>
            <a:r>
              <a:rPr lang="en-US" altLang="zh-CN" b="1" dirty="0" smtClean="0">
                <a:solidFill>
                  <a:srgbClr val="DA241A"/>
                </a:solidFill>
              </a:rPr>
              <a:t>2</a:t>
            </a:r>
            <a:r>
              <a:rPr lang="zh-CN" altLang="en-US" b="1" dirty="0" smtClean="0">
                <a:solidFill>
                  <a:srgbClr val="DA241A"/>
                </a:solidFill>
              </a:rPr>
              <a:t>、</a:t>
            </a:r>
            <a:r>
              <a:rPr lang="zh-CN" altLang="en-US" sz="1700" b="1" dirty="0">
                <a:solidFill>
                  <a:srgbClr val="DA241A"/>
                </a:solidFill>
              </a:rPr>
              <a:t>业务资质齐备</a:t>
            </a:r>
          </a:p>
          <a:p>
            <a:pPr marL="0" indent="0" fontAlgn="auto">
              <a:spcBef>
                <a:spcPts val="800"/>
              </a:spcBef>
              <a:spcAft>
                <a:spcPts val="0"/>
              </a:spcAft>
              <a:buNone/>
              <a:defRPr/>
            </a:pPr>
            <a:r>
              <a:rPr lang="zh-CN" altLang="en-US" sz="1600" dirty="0" smtClean="0">
                <a:solidFill>
                  <a:schemeClr val="tx1"/>
                </a:solidFill>
              </a:rPr>
              <a:t>        我国</a:t>
            </a:r>
            <a:r>
              <a:rPr lang="zh-CN" altLang="en-US" sz="1600" dirty="0">
                <a:solidFill>
                  <a:schemeClr val="tx1"/>
                </a:solidFill>
              </a:rPr>
              <a:t>工程监理行业企业数量众多、普遍规模偏小。截至 </a:t>
            </a:r>
            <a:r>
              <a:rPr lang="en-US" altLang="zh-CN" sz="1600" dirty="0">
                <a:solidFill>
                  <a:schemeClr val="tx1"/>
                </a:solidFill>
              </a:rPr>
              <a:t>2015</a:t>
            </a:r>
            <a:r>
              <a:rPr lang="zh-CN" altLang="en-US" sz="1600" dirty="0">
                <a:solidFill>
                  <a:schemeClr val="tx1"/>
                </a:solidFill>
              </a:rPr>
              <a:t>年末，</a:t>
            </a:r>
            <a:r>
              <a:rPr lang="zh-CN" altLang="en-US" sz="1700" b="1" dirty="0">
                <a:solidFill>
                  <a:srgbClr val="DA241A"/>
                </a:solidFill>
              </a:rPr>
              <a:t>全国共有 </a:t>
            </a:r>
            <a:r>
              <a:rPr lang="en-US" altLang="zh-CN" sz="1700" b="1" dirty="0">
                <a:solidFill>
                  <a:srgbClr val="DA241A"/>
                </a:solidFill>
              </a:rPr>
              <a:t>154 </a:t>
            </a:r>
            <a:r>
              <a:rPr lang="zh-CN" altLang="en-US" sz="1700" b="1" dirty="0">
                <a:solidFill>
                  <a:srgbClr val="DA241A"/>
                </a:solidFill>
              </a:rPr>
              <a:t>家</a:t>
            </a:r>
            <a:r>
              <a:rPr lang="zh-CN" altLang="en-US" sz="1600" dirty="0">
                <a:solidFill>
                  <a:schemeClr val="tx1"/>
                </a:solidFill>
              </a:rPr>
              <a:t>通信监理企业获得了通信建设</a:t>
            </a:r>
            <a:r>
              <a:rPr lang="zh-CN" altLang="en-US" sz="1600" dirty="0" smtClean="0">
                <a:solidFill>
                  <a:schemeClr val="tx1"/>
                </a:solidFill>
              </a:rPr>
              <a:t>监理资质，其中</a:t>
            </a:r>
            <a:r>
              <a:rPr lang="zh-CN" altLang="en-US" sz="1600" dirty="0">
                <a:solidFill>
                  <a:schemeClr val="tx1"/>
                </a:solidFill>
              </a:rPr>
              <a:t>具备通信铁塔专业监理甲级资质的</a:t>
            </a:r>
            <a:r>
              <a:rPr lang="en-US" altLang="zh-CN" sz="1600" dirty="0">
                <a:solidFill>
                  <a:schemeClr val="tx1"/>
                </a:solidFill>
              </a:rPr>
              <a:t>53</a:t>
            </a:r>
            <a:r>
              <a:rPr lang="zh-CN" altLang="en-US" sz="1600" dirty="0">
                <a:solidFill>
                  <a:schemeClr val="tx1"/>
                </a:solidFill>
              </a:rPr>
              <a:t>家，电信工程专业甲级资质的企业有 </a:t>
            </a:r>
            <a:r>
              <a:rPr lang="en-US" altLang="zh-CN" sz="1600" dirty="0">
                <a:solidFill>
                  <a:schemeClr val="tx1"/>
                </a:solidFill>
              </a:rPr>
              <a:t>65 </a:t>
            </a:r>
            <a:r>
              <a:rPr lang="zh-CN" altLang="en-US" sz="1600" dirty="0">
                <a:solidFill>
                  <a:schemeClr val="tx1"/>
                </a:solidFill>
              </a:rPr>
              <a:t>家，</a:t>
            </a:r>
            <a:r>
              <a:rPr lang="zh-CN" altLang="en-US" sz="1700" b="1" dirty="0">
                <a:solidFill>
                  <a:srgbClr val="DA241A"/>
                </a:solidFill>
              </a:rPr>
              <a:t>两项专业同时具备的仅有</a:t>
            </a:r>
            <a:r>
              <a:rPr lang="en-US" altLang="zh-CN" sz="1700" b="1" dirty="0">
                <a:solidFill>
                  <a:srgbClr val="DA241A"/>
                </a:solidFill>
              </a:rPr>
              <a:t>49</a:t>
            </a:r>
            <a:r>
              <a:rPr lang="zh-CN" altLang="en-US" sz="1700" b="1" dirty="0">
                <a:solidFill>
                  <a:srgbClr val="DA241A"/>
                </a:solidFill>
              </a:rPr>
              <a:t>家</a:t>
            </a:r>
            <a:r>
              <a:rPr lang="zh-CN" altLang="en-US" sz="1600" dirty="0">
                <a:solidFill>
                  <a:schemeClr val="tx1"/>
                </a:solidFill>
              </a:rPr>
              <a:t>（数据来源：中国通信企业协会</a:t>
            </a:r>
            <a:r>
              <a:rPr lang="zh-CN" altLang="en-US" sz="1600" dirty="0" smtClean="0">
                <a:solidFill>
                  <a:schemeClr val="tx1"/>
                </a:solidFill>
              </a:rPr>
              <a:t>），信友咨询作为</a:t>
            </a:r>
            <a:r>
              <a:rPr lang="zh-CN" altLang="en-US" sz="1600" dirty="0">
                <a:solidFill>
                  <a:schemeClr val="tx1"/>
                </a:solidFill>
              </a:rPr>
              <a:t>中国通信企业协会会员单位</a:t>
            </a:r>
            <a:r>
              <a:rPr lang="zh-CN" altLang="en-US" sz="1600" dirty="0" smtClean="0">
                <a:solidFill>
                  <a:schemeClr val="tx1"/>
                </a:solidFill>
              </a:rPr>
              <a:t>，不仅具有</a:t>
            </a:r>
            <a:r>
              <a:rPr lang="zh-CN" altLang="en-US" sz="1600" dirty="0">
                <a:solidFill>
                  <a:schemeClr val="tx1"/>
                </a:solidFill>
              </a:rPr>
              <a:t>国家甲级通信建设</a:t>
            </a:r>
            <a:r>
              <a:rPr lang="zh-CN" altLang="en-US" sz="1600" dirty="0" smtClean="0">
                <a:solidFill>
                  <a:schemeClr val="tx1"/>
                </a:solidFill>
              </a:rPr>
              <a:t>监理</a:t>
            </a:r>
            <a:r>
              <a:rPr lang="zh-CN" altLang="en-US" sz="1700" b="1" dirty="0">
                <a:solidFill>
                  <a:srgbClr val="DA241A"/>
                </a:solidFill>
              </a:rPr>
              <a:t>双专业资质</a:t>
            </a:r>
            <a:r>
              <a:rPr lang="zh-CN" altLang="en-US" sz="1600" dirty="0" smtClean="0">
                <a:solidFill>
                  <a:schemeClr val="tx1"/>
                </a:solidFill>
              </a:rPr>
              <a:t>还具有国家甲级通信招标</a:t>
            </a:r>
            <a:r>
              <a:rPr lang="zh-CN" altLang="en-US" sz="1600" dirty="0">
                <a:solidFill>
                  <a:schemeClr val="tx1"/>
                </a:solidFill>
              </a:rPr>
              <a:t>代理</a:t>
            </a:r>
            <a:r>
              <a:rPr lang="zh-CN" altLang="en-US" sz="1600" dirty="0" smtClean="0">
                <a:solidFill>
                  <a:schemeClr val="tx1"/>
                </a:solidFill>
              </a:rPr>
              <a:t>资质、政府</a:t>
            </a:r>
            <a:r>
              <a:rPr lang="zh-CN" altLang="en-US" sz="1600" dirty="0">
                <a:solidFill>
                  <a:schemeClr val="tx1"/>
                </a:solidFill>
              </a:rPr>
              <a:t>采购代理机构资格、</a:t>
            </a:r>
            <a:r>
              <a:rPr lang="zh-CN" altLang="en-US" sz="1600" dirty="0" smtClean="0">
                <a:solidFill>
                  <a:schemeClr val="tx1"/>
                </a:solidFill>
              </a:rPr>
              <a:t>以及</a:t>
            </a:r>
            <a:r>
              <a:rPr lang="zh-CN" altLang="en-US" sz="1600" dirty="0">
                <a:solidFill>
                  <a:schemeClr val="tx1"/>
                </a:solidFill>
              </a:rPr>
              <a:t>信息系统监理乙级、工程建设监理等资质，在全国具有一定的影响力</a:t>
            </a:r>
            <a:r>
              <a:rPr lang="zh-CN" altLang="en-US" sz="1500" dirty="0">
                <a:solidFill>
                  <a:schemeClr val="tx1"/>
                </a:solidFill>
              </a:rPr>
              <a:t>。</a:t>
            </a:r>
            <a:endParaRPr lang="zh-CN" altLang="en-US" sz="1500" dirty="0" smtClean="0">
              <a:solidFill>
                <a:schemeClr val="tx1"/>
              </a:solidFill>
            </a:endParaRPr>
          </a:p>
          <a:p>
            <a:pPr marL="0" indent="0" fontAlgn="auto">
              <a:spcBef>
                <a:spcPts val="800"/>
              </a:spcBef>
              <a:spcAft>
                <a:spcPts val="0"/>
              </a:spcAft>
              <a:buFont typeface="Wingdings 2" panose="05020102010507070707" pitchFamily="18" charset="2"/>
              <a:buNone/>
              <a:defRPr/>
            </a:pPr>
            <a:r>
              <a:rPr lang="en-US" altLang="zh-CN" b="1" dirty="0" smtClean="0">
                <a:solidFill>
                  <a:srgbClr val="DA241A"/>
                </a:solidFill>
              </a:rPr>
              <a:t>3</a:t>
            </a:r>
            <a:r>
              <a:rPr lang="zh-CN" altLang="en-US" b="1" dirty="0" smtClean="0">
                <a:solidFill>
                  <a:srgbClr val="DA241A"/>
                </a:solidFill>
              </a:rPr>
              <a:t>、</a:t>
            </a:r>
            <a:r>
              <a:rPr lang="zh-CN" altLang="en-US" sz="1700" b="1" dirty="0">
                <a:solidFill>
                  <a:srgbClr val="DA241A"/>
                </a:solidFill>
              </a:rPr>
              <a:t>高效运营能力</a:t>
            </a:r>
          </a:p>
          <a:p>
            <a:pPr marL="0" indent="0" fontAlgn="auto">
              <a:spcBef>
                <a:spcPts val="800"/>
              </a:spcBef>
              <a:spcAft>
                <a:spcPts val="0"/>
              </a:spcAft>
              <a:buFont typeface="Wingdings 2" panose="05020102010507070707" pitchFamily="18" charset="2"/>
              <a:buNone/>
              <a:defRPr/>
            </a:pPr>
            <a:r>
              <a:rPr lang="zh-CN" altLang="en-US" sz="1500" dirty="0" smtClean="0">
                <a:solidFill>
                  <a:schemeClr val="tx1"/>
                </a:solidFill>
              </a:rPr>
              <a:t>        </a:t>
            </a:r>
            <a:r>
              <a:rPr lang="zh-CN" altLang="en-US" sz="1600" dirty="0">
                <a:solidFill>
                  <a:schemeClr val="tx1"/>
                </a:solidFill>
              </a:rPr>
              <a:t>公司</a:t>
            </a:r>
            <a:r>
              <a:rPr lang="en-US" altLang="zh-CN" sz="1600" dirty="0">
                <a:solidFill>
                  <a:schemeClr val="tx1"/>
                </a:solidFill>
              </a:rPr>
              <a:t>2013</a:t>
            </a:r>
            <a:r>
              <a:rPr lang="zh-CN" altLang="en-US" sz="1600" dirty="0">
                <a:solidFill>
                  <a:schemeClr val="tx1"/>
                </a:solidFill>
              </a:rPr>
              <a:t>、</a:t>
            </a:r>
            <a:r>
              <a:rPr lang="en-US" altLang="zh-CN" sz="1600" dirty="0">
                <a:solidFill>
                  <a:schemeClr val="tx1"/>
                </a:solidFill>
              </a:rPr>
              <a:t>2014</a:t>
            </a:r>
            <a:r>
              <a:rPr lang="zh-CN" altLang="en-US" sz="1600" dirty="0">
                <a:solidFill>
                  <a:schemeClr val="tx1"/>
                </a:solidFill>
              </a:rPr>
              <a:t>年毛利率分别为</a:t>
            </a:r>
            <a:r>
              <a:rPr lang="en-US" altLang="zh-CN" sz="1600" dirty="0">
                <a:solidFill>
                  <a:schemeClr val="tx1"/>
                </a:solidFill>
              </a:rPr>
              <a:t>43.64%</a:t>
            </a:r>
            <a:r>
              <a:rPr lang="zh-CN" altLang="en-US" sz="1600" dirty="0">
                <a:solidFill>
                  <a:schemeClr val="tx1"/>
                </a:solidFill>
              </a:rPr>
              <a:t>和</a:t>
            </a:r>
            <a:r>
              <a:rPr lang="en-US" altLang="zh-CN" sz="1600" dirty="0">
                <a:solidFill>
                  <a:schemeClr val="tx1"/>
                </a:solidFill>
              </a:rPr>
              <a:t>42.91%</a:t>
            </a:r>
            <a:r>
              <a:rPr lang="zh-CN" altLang="en-US" sz="1600" dirty="0">
                <a:solidFill>
                  <a:schemeClr val="tx1"/>
                </a:solidFill>
              </a:rPr>
              <a:t>，比</a:t>
            </a:r>
            <a:r>
              <a:rPr lang="zh-CN" altLang="en-US" sz="1600" dirty="0" smtClean="0">
                <a:solidFill>
                  <a:schemeClr val="tx1"/>
                </a:solidFill>
              </a:rPr>
              <a:t>同年同行业</a:t>
            </a:r>
            <a:r>
              <a:rPr lang="zh-CN" altLang="en-US" sz="1600" dirty="0">
                <a:solidFill>
                  <a:schemeClr val="tx1"/>
                </a:solidFill>
              </a:rPr>
              <a:t>公司</a:t>
            </a:r>
            <a:r>
              <a:rPr lang="zh-CN" altLang="en-US" sz="1700" b="1" dirty="0">
                <a:solidFill>
                  <a:srgbClr val="DA241A"/>
                </a:solidFill>
              </a:rPr>
              <a:t>毛利率高</a:t>
            </a:r>
            <a:r>
              <a:rPr lang="zh-CN" altLang="en-US" sz="1700" b="1" dirty="0" smtClean="0">
                <a:solidFill>
                  <a:srgbClr val="DA241A"/>
                </a:solidFill>
              </a:rPr>
              <a:t>出</a:t>
            </a:r>
            <a:r>
              <a:rPr lang="en-US" altLang="zh-CN" sz="1700" b="1" dirty="0" smtClean="0">
                <a:solidFill>
                  <a:srgbClr val="DA241A"/>
                </a:solidFill>
              </a:rPr>
              <a:t>8.40%</a:t>
            </a:r>
            <a:r>
              <a:rPr lang="zh-CN" altLang="en-US" sz="1700" b="1" dirty="0" smtClean="0">
                <a:solidFill>
                  <a:srgbClr val="DA241A"/>
                </a:solidFill>
              </a:rPr>
              <a:t>和</a:t>
            </a:r>
            <a:r>
              <a:rPr lang="en-US" altLang="zh-CN" sz="1700" b="1" dirty="0" smtClean="0">
                <a:solidFill>
                  <a:srgbClr val="DA241A"/>
                </a:solidFill>
              </a:rPr>
              <a:t>6.82%</a:t>
            </a:r>
            <a:r>
              <a:rPr lang="zh-CN" altLang="en-US" sz="1400" dirty="0" smtClean="0">
                <a:solidFill>
                  <a:srgbClr val="DA241A"/>
                </a:solidFill>
              </a:rPr>
              <a:t>。</a:t>
            </a:r>
            <a:r>
              <a:rPr lang="zh-CN" altLang="en-US" sz="1600" dirty="0">
                <a:solidFill>
                  <a:schemeClr val="tx1"/>
                </a:solidFill>
              </a:rPr>
              <a:t>公司</a:t>
            </a:r>
            <a:r>
              <a:rPr lang="en-US" altLang="zh-CN" sz="1600" dirty="0">
                <a:solidFill>
                  <a:schemeClr val="tx1"/>
                </a:solidFill>
              </a:rPr>
              <a:t>2015</a:t>
            </a:r>
            <a:r>
              <a:rPr lang="zh-CN" altLang="en-US" sz="1600" dirty="0">
                <a:solidFill>
                  <a:schemeClr val="tx1"/>
                </a:solidFill>
              </a:rPr>
              <a:t>年毛利率为</a:t>
            </a:r>
            <a:r>
              <a:rPr lang="en-US" altLang="zh-CN" sz="1600" dirty="0">
                <a:solidFill>
                  <a:schemeClr val="tx1"/>
                </a:solidFill>
              </a:rPr>
              <a:t>45.24%</a:t>
            </a:r>
            <a:r>
              <a:rPr lang="zh-CN" altLang="en-US" sz="1600" dirty="0">
                <a:solidFill>
                  <a:schemeClr val="tx1"/>
                </a:solidFill>
              </a:rPr>
              <a:t>，较</a:t>
            </a:r>
            <a:r>
              <a:rPr lang="en-US" altLang="zh-CN" sz="1600" dirty="0">
                <a:solidFill>
                  <a:schemeClr val="tx1"/>
                </a:solidFill>
              </a:rPr>
              <a:t>2013</a:t>
            </a:r>
            <a:r>
              <a:rPr lang="zh-CN" altLang="en-US" sz="1600" dirty="0">
                <a:solidFill>
                  <a:schemeClr val="tx1"/>
                </a:solidFill>
              </a:rPr>
              <a:t>、</a:t>
            </a:r>
            <a:r>
              <a:rPr lang="en-US" altLang="zh-CN" sz="1600" dirty="0">
                <a:solidFill>
                  <a:schemeClr val="tx1"/>
                </a:solidFill>
              </a:rPr>
              <a:t>2014</a:t>
            </a:r>
            <a:r>
              <a:rPr lang="zh-CN" altLang="en-US" sz="1600" dirty="0">
                <a:solidFill>
                  <a:schemeClr val="tx1"/>
                </a:solidFill>
              </a:rPr>
              <a:t>年</a:t>
            </a:r>
            <a:r>
              <a:rPr lang="zh-CN" altLang="en-US" sz="1700" b="1" dirty="0" smtClean="0">
                <a:solidFill>
                  <a:srgbClr val="DA241A"/>
                </a:solidFill>
              </a:rPr>
              <a:t>有所增长</a:t>
            </a:r>
            <a:r>
              <a:rPr lang="zh-CN" altLang="en-US" sz="1400" dirty="0" smtClean="0">
                <a:solidFill>
                  <a:schemeClr val="tx1"/>
                </a:solidFill>
              </a:rPr>
              <a:t>。</a:t>
            </a:r>
          </a:p>
          <a:p>
            <a:pPr marL="0" indent="0" fontAlgn="auto">
              <a:spcBef>
                <a:spcPts val="800"/>
              </a:spcBef>
              <a:spcAft>
                <a:spcPts val="0"/>
              </a:spcAft>
              <a:buFont typeface="Wingdings 2" panose="05020102010507070707" pitchFamily="18" charset="2"/>
              <a:buNone/>
              <a:defRPr/>
            </a:pPr>
            <a:r>
              <a:rPr lang="en-US" altLang="zh-CN" b="1" dirty="0" smtClean="0">
                <a:solidFill>
                  <a:srgbClr val="DA241A"/>
                </a:solidFill>
              </a:rPr>
              <a:t>4</a:t>
            </a:r>
            <a:r>
              <a:rPr lang="zh-CN" altLang="en-US" b="1" dirty="0" smtClean="0">
                <a:solidFill>
                  <a:srgbClr val="DA241A"/>
                </a:solidFill>
              </a:rPr>
              <a:t>、</a:t>
            </a:r>
            <a:r>
              <a:rPr lang="zh-CN" altLang="en-US" sz="1700" b="1" dirty="0">
                <a:solidFill>
                  <a:srgbClr val="DA241A"/>
                </a:solidFill>
              </a:rPr>
              <a:t>客户认可度高、业务发展快</a:t>
            </a:r>
          </a:p>
          <a:p>
            <a:pPr marL="0" indent="0" fontAlgn="auto">
              <a:spcBef>
                <a:spcPts val="800"/>
              </a:spcBef>
              <a:spcAft>
                <a:spcPts val="0"/>
              </a:spcAft>
              <a:buNone/>
              <a:defRPr/>
            </a:pPr>
            <a:r>
              <a:rPr lang="zh-CN" altLang="en-US" sz="1600" dirty="0">
                <a:solidFill>
                  <a:schemeClr val="tx1"/>
                </a:solidFill>
              </a:rPr>
              <a:t>        公司</a:t>
            </a:r>
            <a:r>
              <a:rPr lang="zh-CN" altLang="en-US" sz="1600" dirty="0" smtClean="0">
                <a:solidFill>
                  <a:schemeClr val="tx1"/>
                </a:solidFill>
              </a:rPr>
              <a:t>与移动、联通、电信、铁塔建立</a:t>
            </a:r>
            <a:r>
              <a:rPr lang="zh-CN" altLang="en-US" sz="1600" dirty="0">
                <a:solidFill>
                  <a:schemeClr val="tx1"/>
                </a:solidFill>
              </a:rPr>
              <a:t>了长期稳定的合作关系，并熟悉运营商的各类业务流程。公司</a:t>
            </a:r>
            <a:r>
              <a:rPr lang="en-US" altLang="zh-CN" sz="1600" dirty="0" smtClean="0">
                <a:solidFill>
                  <a:schemeClr val="tx1"/>
                </a:solidFill>
              </a:rPr>
              <a:t>2016-2017</a:t>
            </a:r>
            <a:r>
              <a:rPr lang="zh-CN" altLang="en-US" sz="1600" dirty="0">
                <a:solidFill>
                  <a:schemeClr val="tx1"/>
                </a:solidFill>
              </a:rPr>
              <a:t>年已中标</a:t>
            </a:r>
            <a:r>
              <a:rPr lang="en-US" altLang="zh-CN" sz="1600" dirty="0">
                <a:solidFill>
                  <a:schemeClr val="tx1"/>
                </a:solidFill>
              </a:rPr>
              <a:t>14</a:t>
            </a:r>
            <a:r>
              <a:rPr lang="zh-CN" altLang="en-US" sz="1600" dirty="0">
                <a:solidFill>
                  <a:schemeClr val="tx1"/>
                </a:solidFill>
              </a:rPr>
              <a:t>个省份，</a:t>
            </a:r>
            <a:r>
              <a:rPr lang="zh-CN" altLang="en-US" sz="1700" b="1" dirty="0">
                <a:solidFill>
                  <a:srgbClr val="DA241A"/>
                </a:solidFill>
              </a:rPr>
              <a:t>较去年增加</a:t>
            </a:r>
            <a:r>
              <a:rPr lang="en-US" altLang="zh-CN" sz="1700" b="1" dirty="0">
                <a:solidFill>
                  <a:srgbClr val="DA241A"/>
                </a:solidFill>
              </a:rPr>
              <a:t>10</a:t>
            </a:r>
            <a:r>
              <a:rPr lang="zh-CN" altLang="en-US" sz="1700" b="1" dirty="0">
                <a:solidFill>
                  <a:srgbClr val="DA241A"/>
                </a:solidFill>
              </a:rPr>
              <a:t>个省份</a:t>
            </a:r>
            <a:r>
              <a:rPr lang="zh-CN" altLang="en-US" sz="1500" dirty="0">
                <a:solidFill>
                  <a:schemeClr val="tx1"/>
                </a:solidFill>
              </a:rPr>
              <a:t>；</a:t>
            </a:r>
            <a:r>
              <a:rPr lang="zh-CN" altLang="en-US" sz="1600" dirty="0">
                <a:solidFill>
                  <a:schemeClr val="tx1"/>
                </a:solidFill>
              </a:rPr>
              <a:t>得益于此，</a:t>
            </a:r>
            <a:r>
              <a:rPr lang="en-US" altLang="zh-CN" sz="1600" dirty="0">
                <a:solidFill>
                  <a:schemeClr val="tx1"/>
                </a:solidFill>
              </a:rPr>
              <a:t>2013</a:t>
            </a:r>
            <a:r>
              <a:rPr lang="zh-CN" altLang="en-US" sz="1600" dirty="0">
                <a:solidFill>
                  <a:schemeClr val="tx1"/>
                </a:solidFill>
              </a:rPr>
              <a:t>年至</a:t>
            </a:r>
            <a:r>
              <a:rPr lang="en-US" altLang="zh-CN" sz="1600" dirty="0">
                <a:solidFill>
                  <a:schemeClr val="tx1"/>
                </a:solidFill>
              </a:rPr>
              <a:t>2017</a:t>
            </a:r>
            <a:r>
              <a:rPr lang="zh-CN" altLang="en-US" sz="1600" dirty="0">
                <a:solidFill>
                  <a:schemeClr val="tx1"/>
                </a:solidFill>
              </a:rPr>
              <a:t>年，公司营业收入</a:t>
            </a:r>
            <a:r>
              <a:rPr lang="zh-CN" altLang="en-US" sz="1700" b="1" dirty="0">
                <a:solidFill>
                  <a:srgbClr val="DA241A"/>
                </a:solidFill>
              </a:rPr>
              <a:t>平均增长率</a:t>
            </a:r>
            <a:r>
              <a:rPr lang="zh-CN" altLang="en-US" sz="1600" dirty="0">
                <a:solidFill>
                  <a:schemeClr val="tx1"/>
                </a:solidFill>
              </a:rPr>
              <a:t>保持在约</a:t>
            </a:r>
            <a:r>
              <a:rPr lang="en-US" altLang="zh-CN" sz="1600" dirty="0">
                <a:solidFill>
                  <a:schemeClr val="tx1"/>
                </a:solidFill>
              </a:rPr>
              <a:t>80%</a:t>
            </a:r>
            <a:r>
              <a:rPr lang="zh-CN" altLang="en-US" sz="1600" dirty="0">
                <a:solidFill>
                  <a:schemeClr val="tx1"/>
                </a:solidFill>
              </a:rPr>
              <a:t>；已中标合同金额可充分保障未来业绩。</a:t>
            </a:r>
          </a:p>
          <a:p>
            <a:pPr marL="0" indent="0" fontAlgn="auto">
              <a:spcAft>
                <a:spcPts val="0"/>
              </a:spcAft>
              <a:buFont typeface="Wingdings 2" panose="05020102010507070707" pitchFamily="18" charset="2"/>
              <a:buNone/>
              <a:defRPr/>
            </a:pPr>
            <a:endParaRPr lang="en-US" altLang="zh-CN" sz="1400" dirty="0">
              <a:solidFill>
                <a:schemeClr val="accent2">
                  <a:lumMod val="75000"/>
                </a:schemeClr>
              </a:solidFill>
            </a:endParaRPr>
          </a:p>
          <a:p>
            <a:pPr marL="0" indent="0" fontAlgn="auto">
              <a:spcAft>
                <a:spcPts val="0"/>
              </a:spcAft>
              <a:buFont typeface="Wingdings 2" panose="05020102010507070707" pitchFamily="18" charset="2"/>
              <a:buNone/>
              <a:defRPr/>
            </a:pPr>
            <a:endParaRPr lang="en-US" altLang="zh-CN" dirty="0" smtClean="0">
              <a:solidFill>
                <a:schemeClr val="accent2">
                  <a:lumMod val="75000"/>
                </a:schemeClr>
              </a:solidFill>
            </a:endParaRPr>
          </a:p>
          <a:p>
            <a:pPr marL="0" indent="0" fontAlgn="auto">
              <a:spcAft>
                <a:spcPts val="0"/>
              </a:spcAft>
              <a:buFont typeface="Wingdings 2" panose="05020102010507070707" pitchFamily="18" charset="2"/>
              <a:buNone/>
              <a:defRPr/>
            </a:pPr>
            <a:endParaRPr lang="en-US" altLang="zh-CN" dirty="0" smtClean="0">
              <a:solidFill>
                <a:schemeClr val="accent2">
                  <a:lumMod val="75000"/>
                </a:schemeClr>
              </a:solidFill>
            </a:endParaRPr>
          </a:p>
          <a:p>
            <a:pPr marL="0" indent="0" fontAlgn="auto">
              <a:spcAft>
                <a:spcPts val="0"/>
              </a:spcAft>
              <a:buFont typeface="Wingdings 2" panose="05020102010507070707" pitchFamily="18" charset="2"/>
              <a:buNone/>
              <a:defRPr/>
            </a:pPr>
            <a:endParaRPr lang="en-US" altLang="zh-CN" dirty="0" smtClean="0">
              <a:solidFill>
                <a:schemeClr val="accent2">
                  <a:lumMod val="75000"/>
                </a:schemeClr>
              </a:solidFill>
            </a:endParaRPr>
          </a:p>
        </p:txBody>
      </p:sp>
      <p:sp>
        <p:nvSpPr>
          <p:cNvPr id="20484" name="标题 4"/>
          <p:cNvSpPr txBox="1">
            <a:spLocks noChangeArrowheads="1"/>
          </p:cNvSpPr>
          <p:nvPr/>
        </p:nvSpPr>
        <p:spPr bwMode="auto">
          <a:xfrm>
            <a:off x="576263" y="-604838"/>
            <a:ext cx="7991475" cy="145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lnSpc>
                <a:spcPct val="90000"/>
              </a:lnSpc>
            </a:pPr>
            <a:r>
              <a:rPr lang="zh-CN" altLang="en-US" sz="3200" b="1">
                <a:solidFill>
                  <a:srgbClr val="DA241A"/>
                </a:solidFill>
                <a:latin typeface="微软雅黑" panose="020B0503020204020204" pitchFamily="34" charset="-122"/>
                <a:ea typeface="微软雅黑" panose="020B0503020204020204" pitchFamily="34" charset="-122"/>
              </a:rPr>
              <a:t>信友咨询</a:t>
            </a:r>
            <a:r>
              <a:rPr lang="zh-CN" altLang="zh-CN" sz="3200" b="1">
                <a:solidFill>
                  <a:srgbClr val="DA241A"/>
                </a:solidFill>
                <a:latin typeface="微软雅黑" panose="020B0503020204020204" pitchFamily="34" charset="-122"/>
                <a:ea typeface="微软雅黑" panose="020B0503020204020204" pitchFamily="34" charset="-122"/>
              </a:rPr>
              <a:t>核心竞争力</a:t>
            </a:r>
            <a:endParaRPr lang="en-US" altLang="zh-CN" sz="3200" b="1">
              <a:solidFill>
                <a:srgbClr val="DA241A"/>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646113" y="912813"/>
            <a:ext cx="7851775" cy="3175"/>
          </a:xfrm>
          <a:prstGeom prst="line">
            <a:avLst/>
          </a:prstGeom>
          <a:ln w="28575">
            <a:solidFill>
              <a:srgbClr val="DA241A"/>
            </a:solidFill>
          </a:ln>
        </p:spPr>
        <p:style>
          <a:lnRef idx="3">
            <a:schemeClr val="accent2"/>
          </a:lnRef>
          <a:fillRef idx="0">
            <a:schemeClr val="accent2"/>
          </a:fillRef>
          <a:effectRef idx="2">
            <a:schemeClr val="accent2"/>
          </a:effectRef>
          <a:fontRef idx="minor">
            <a:schemeClr val="tx1"/>
          </a:fontRef>
        </p:style>
      </p:cxnSp>
      <p:sp>
        <p:nvSpPr>
          <p:cNvPr id="3" name="灯片编号占位符 2"/>
          <p:cNvSpPr>
            <a:spLocks noGrp="1"/>
          </p:cNvSpPr>
          <p:nvPr>
            <p:ph type="sldNum" sz="quarter" idx="12"/>
          </p:nvPr>
        </p:nvSpPr>
        <p:spPr/>
        <p:txBody>
          <a:bodyPr/>
          <a:lstStyle/>
          <a:p>
            <a:pPr>
              <a:defRPr/>
            </a:pPr>
            <a:fld id="{EFB053DC-4DA2-49ED-841F-FBE8FB0EDEB3}" type="slidenum">
              <a:rPr lang="zh-CN" altLang="en-US" smtClean="0"/>
              <a:pPr>
                <a:defRPr/>
              </a:pPr>
              <a:t>12</a:t>
            </a:fld>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内容占位符 2"/>
          <p:cNvSpPr>
            <a:spLocks noGrp="1"/>
          </p:cNvSpPr>
          <p:nvPr>
            <p:ph idx="1"/>
          </p:nvPr>
        </p:nvSpPr>
        <p:spPr>
          <a:xfrm>
            <a:off x="517525" y="1346200"/>
            <a:ext cx="7920038" cy="5192713"/>
          </a:xfrm>
        </p:spPr>
        <p:txBody>
          <a:bodyPr/>
          <a:lstStyle/>
          <a:p>
            <a:pPr marL="0" indent="0">
              <a:lnSpc>
                <a:spcPct val="130000"/>
              </a:lnSpc>
              <a:buFont typeface="Wingdings 2" panose="05020102010507070707" pitchFamily="18" charset="2"/>
              <a:buNone/>
            </a:pPr>
            <a:r>
              <a:rPr lang="en-US" altLang="zh-CN" b="1" dirty="0" smtClean="0">
                <a:solidFill>
                  <a:srgbClr val="DA241A"/>
                </a:solidFill>
              </a:rPr>
              <a:t>5</a:t>
            </a:r>
            <a:r>
              <a:rPr lang="zh-CN" altLang="en-US" b="1" dirty="0" smtClean="0">
                <a:solidFill>
                  <a:srgbClr val="DA241A"/>
                </a:solidFill>
              </a:rPr>
              <a:t>、</a:t>
            </a:r>
            <a:r>
              <a:rPr lang="zh-CN" altLang="en-US" sz="1700" b="1" dirty="0" smtClean="0">
                <a:solidFill>
                  <a:srgbClr val="DA241A"/>
                </a:solidFill>
              </a:rPr>
              <a:t>转板预期</a:t>
            </a:r>
          </a:p>
          <a:p>
            <a:pPr marL="0" indent="0">
              <a:buFont typeface="Wingdings 2" panose="05020102010507070707" pitchFamily="18" charset="2"/>
              <a:buNone/>
            </a:pPr>
            <a:r>
              <a:rPr lang="zh-CN" altLang="en-US" sz="1500" dirty="0" smtClean="0">
                <a:solidFill>
                  <a:schemeClr val="tx1"/>
                </a:solidFill>
              </a:rPr>
              <a:t>公司各项指标将</a:t>
            </a:r>
            <a:r>
              <a:rPr lang="zh-CN" altLang="en-US" sz="1700" b="1" dirty="0" smtClean="0">
                <a:solidFill>
                  <a:srgbClr val="DA241A"/>
                </a:solidFill>
              </a:rPr>
              <a:t>符合创新层分层标准</a:t>
            </a:r>
            <a:r>
              <a:rPr lang="zh-CN" altLang="en-US" sz="1500" dirty="0">
                <a:solidFill>
                  <a:schemeClr val="tx1"/>
                </a:solidFill>
              </a:rPr>
              <a:t>；公司</a:t>
            </a:r>
            <a:r>
              <a:rPr lang="zh-CN" altLang="en-US" sz="1500" dirty="0" smtClean="0">
                <a:solidFill>
                  <a:schemeClr val="tx1"/>
                </a:solidFill>
              </a:rPr>
              <a:t>业绩快速增长，营收和利润指标可满足</a:t>
            </a:r>
            <a:r>
              <a:rPr lang="zh-CN" altLang="en-US" sz="1700" b="1" dirty="0" smtClean="0">
                <a:solidFill>
                  <a:srgbClr val="DA241A"/>
                </a:solidFill>
              </a:rPr>
              <a:t>创业板上市标准</a:t>
            </a:r>
            <a:r>
              <a:rPr lang="zh-CN" altLang="en-US" sz="1400" dirty="0" smtClean="0">
                <a:solidFill>
                  <a:srgbClr val="DA241A"/>
                </a:solidFill>
              </a:rPr>
              <a:t>。</a:t>
            </a:r>
          </a:p>
          <a:p>
            <a:pPr marL="0" indent="0">
              <a:lnSpc>
                <a:spcPct val="130000"/>
              </a:lnSpc>
              <a:buFont typeface="Wingdings 2" panose="05020102010507070707" pitchFamily="18" charset="2"/>
              <a:buNone/>
            </a:pPr>
            <a:r>
              <a:rPr lang="en-US" altLang="zh-CN" b="1" dirty="0" smtClean="0">
                <a:solidFill>
                  <a:srgbClr val="DA241A"/>
                </a:solidFill>
              </a:rPr>
              <a:t>6</a:t>
            </a:r>
            <a:r>
              <a:rPr lang="zh-CN" altLang="en-US" b="1" dirty="0" smtClean="0">
                <a:solidFill>
                  <a:srgbClr val="DA241A"/>
                </a:solidFill>
              </a:rPr>
              <a:t>、</a:t>
            </a:r>
            <a:r>
              <a:rPr lang="zh-CN" altLang="en-US" sz="1700" b="1" dirty="0" smtClean="0">
                <a:solidFill>
                  <a:srgbClr val="DA241A"/>
                </a:solidFill>
              </a:rPr>
              <a:t>优秀的管理团队高效运营能力</a:t>
            </a:r>
          </a:p>
          <a:p>
            <a:pPr marL="0" indent="0">
              <a:buNone/>
            </a:pPr>
            <a:r>
              <a:rPr lang="zh-CN" altLang="en-US" sz="1500" dirty="0" smtClean="0">
                <a:solidFill>
                  <a:schemeClr val="tx1"/>
                </a:solidFill>
              </a:rPr>
              <a:t>公司管理层和骨干团队</a:t>
            </a:r>
            <a:r>
              <a:rPr lang="zh-CN" altLang="en-US" sz="1700" b="1" dirty="0" smtClean="0">
                <a:solidFill>
                  <a:srgbClr val="DA241A"/>
                </a:solidFill>
              </a:rPr>
              <a:t>经验丰富、稳定团结</a:t>
            </a:r>
            <a:r>
              <a:rPr lang="zh-CN" altLang="en-US" sz="1500" dirty="0" smtClean="0">
                <a:solidFill>
                  <a:schemeClr val="tx1"/>
                </a:solidFill>
              </a:rPr>
              <a:t>，公司制定的</a:t>
            </a:r>
            <a:r>
              <a:rPr lang="zh-CN" altLang="en-US" sz="1700" b="1" dirty="0" smtClean="0">
                <a:solidFill>
                  <a:srgbClr val="DA241A"/>
                </a:solidFill>
              </a:rPr>
              <a:t>发展战略明确</a:t>
            </a:r>
            <a:r>
              <a:rPr lang="zh-CN" altLang="en-US" sz="1500" dirty="0" smtClean="0">
                <a:solidFill>
                  <a:srgbClr val="DA241A"/>
                </a:solidFill>
              </a:rPr>
              <a:t>、</a:t>
            </a:r>
            <a:r>
              <a:rPr lang="zh-CN" altLang="en-US" sz="1700" b="1" dirty="0" smtClean="0">
                <a:solidFill>
                  <a:srgbClr val="DA241A"/>
                </a:solidFill>
              </a:rPr>
              <a:t>可行性强</a:t>
            </a:r>
            <a:r>
              <a:rPr lang="zh-CN" altLang="en-US" sz="1500" dirty="0" smtClean="0">
                <a:solidFill>
                  <a:schemeClr val="tx1"/>
                </a:solidFill>
              </a:rPr>
              <a:t>并能按预期</a:t>
            </a:r>
            <a:r>
              <a:rPr lang="zh-CN" altLang="en-US" sz="1700" b="1" dirty="0" smtClean="0">
                <a:solidFill>
                  <a:srgbClr val="DA241A"/>
                </a:solidFill>
              </a:rPr>
              <a:t>落实</a:t>
            </a:r>
            <a:r>
              <a:rPr lang="zh-CN" altLang="en-US" sz="1400" dirty="0" smtClean="0">
                <a:solidFill>
                  <a:schemeClr val="tx1"/>
                </a:solidFill>
              </a:rPr>
              <a:t>到实际工作</a:t>
            </a:r>
            <a:r>
              <a:rPr lang="zh-CN" altLang="en-US" sz="1400" dirty="0">
                <a:solidFill>
                  <a:schemeClr val="tx1"/>
                </a:solidFill>
              </a:rPr>
              <a:t>中。</a:t>
            </a:r>
          </a:p>
          <a:p>
            <a:pPr marL="0" indent="0">
              <a:lnSpc>
                <a:spcPct val="120000"/>
              </a:lnSpc>
              <a:buFont typeface="Wingdings 2" panose="05020102010507070707" pitchFamily="18" charset="2"/>
              <a:buNone/>
            </a:pPr>
            <a:r>
              <a:rPr lang="en-US" altLang="zh-CN" b="1" dirty="0" smtClean="0">
                <a:solidFill>
                  <a:srgbClr val="DA241A"/>
                </a:solidFill>
              </a:rPr>
              <a:t>7</a:t>
            </a:r>
            <a:r>
              <a:rPr lang="zh-CN" altLang="en-US" b="1" dirty="0" smtClean="0">
                <a:solidFill>
                  <a:srgbClr val="DA241A"/>
                </a:solidFill>
              </a:rPr>
              <a:t>、</a:t>
            </a:r>
            <a:r>
              <a:rPr lang="zh-CN" altLang="en-US" sz="1700" b="1" dirty="0" smtClean="0">
                <a:solidFill>
                  <a:srgbClr val="DA241A"/>
                </a:solidFill>
              </a:rPr>
              <a:t>地理优势</a:t>
            </a:r>
          </a:p>
          <a:p>
            <a:pPr marL="0" indent="0">
              <a:buNone/>
            </a:pPr>
            <a:r>
              <a:rPr lang="zh-CN" altLang="zh-CN" sz="1500" dirty="0" smtClean="0">
                <a:solidFill>
                  <a:schemeClr val="tx1"/>
                </a:solidFill>
              </a:rPr>
              <a:t>公司地处我国西北宁夏回族自治区，自古为丝绸之路的必经之地，也是国家</a:t>
            </a:r>
            <a:r>
              <a:rPr lang="zh-CN" altLang="zh-CN" sz="1700" b="1" dirty="0" smtClean="0">
                <a:solidFill>
                  <a:srgbClr val="DA241A"/>
                </a:solidFill>
              </a:rPr>
              <a:t>“一带一路”战略的重要节点</a:t>
            </a:r>
            <a:r>
              <a:rPr lang="zh-CN" altLang="zh-CN" sz="1400" dirty="0" smtClean="0">
                <a:solidFill>
                  <a:srgbClr val="DA241A"/>
                </a:solidFill>
              </a:rPr>
              <a:t>。</a:t>
            </a:r>
            <a:r>
              <a:rPr lang="en-US" altLang="zh-CN" sz="1500" dirty="0" smtClean="0">
                <a:solidFill>
                  <a:schemeClr val="tx1"/>
                </a:solidFill>
              </a:rPr>
              <a:t>2013</a:t>
            </a:r>
            <a:r>
              <a:rPr lang="zh-CN" altLang="zh-CN" sz="1500" dirty="0" smtClean="0">
                <a:solidFill>
                  <a:schemeClr val="tx1"/>
                </a:solidFill>
              </a:rPr>
              <a:t>年，银川市被住建部确定为</a:t>
            </a:r>
            <a:r>
              <a:rPr lang="zh-CN" altLang="zh-CN" sz="1700" b="1" dirty="0">
                <a:solidFill>
                  <a:srgbClr val="DA241A"/>
                </a:solidFill>
              </a:rPr>
              <a:t>国家</a:t>
            </a:r>
            <a:r>
              <a:rPr lang="zh-CN" altLang="zh-CN" sz="1700" b="1" dirty="0" smtClean="0">
                <a:solidFill>
                  <a:srgbClr val="DA241A"/>
                </a:solidFill>
              </a:rPr>
              <a:t>智慧</a:t>
            </a:r>
            <a:r>
              <a:rPr lang="zh-CN" altLang="zh-CN" sz="1800" b="1" dirty="0">
                <a:solidFill>
                  <a:srgbClr val="DA241A"/>
                </a:solidFill>
              </a:rPr>
              <a:t>城市</a:t>
            </a:r>
            <a:r>
              <a:rPr lang="zh-CN" altLang="zh-CN" sz="1700" b="1" dirty="0" smtClean="0">
                <a:solidFill>
                  <a:srgbClr val="DA241A"/>
                </a:solidFill>
              </a:rPr>
              <a:t>试点</a:t>
            </a:r>
            <a:r>
              <a:rPr lang="zh-CN" altLang="zh-CN" sz="1500" dirty="0" smtClean="0">
                <a:solidFill>
                  <a:srgbClr val="DA241A"/>
                </a:solidFill>
              </a:rPr>
              <a:t>。</a:t>
            </a:r>
            <a:r>
              <a:rPr lang="zh-CN" altLang="en-US" sz="1500" dirty="0" smtClean="0">
                <a:solidFill>
                  <a:schemeClr val="tx1"/>
                </a:solidFill>
              </a:rPr>
              <a:t>公</a:t>
            </a:r>
            <a:r>
              <a:rPr lang="zh-CN" altLang="zh-CN" sz="1500" dirty="0" smtClean="0">
                <a:solidFill>
                  <a:schemeClr val="tx1"/>
                </a:solidFill>
              </a:rPr>
              <a:t>司</a:t>
            </a:r>
            <a:r>
              <a:rPr lang="zh-CN" altLang="en-US" sz="1500" dirty="0">
                <a:solidFill>
                  <a:schemeClr val="tx1"/>
                </a:solidFill>
              </a:rPr>
              <a:t>曾</a:t>
            </a:r>
            <a:r>
              <a:rPr lang="zh-CN" altLang="zh-CN" sz="1500" dirty="0" smtClean="0">
                <a:solidFill>
                  <a:schemeClr val="tx1"/>
                </a:solidFill>
              </a:rPr>
              <a:t>为银川市“平安城市”、“智慧政务”等信息系统工程提供监理服务，获得业主的</a:t>
            </a:r>
            <a:r>
              <a:rPr lang="zh-CN" altLang="en-US" sz="1500" dirty="0" smtClean="0">
                <a:solidFill>
                  <a:schemeClr val="tx1"/>
                </a:solidFill>
              </a:rPr>
              <a:t>一致</a:t>
            </a:r>
            <a:r>
              <a:rPr lang="zh-CN" altLang="zh-CN" sz="1500" dirty="0" smtClean="0">
                <a:solidFill>
                  <a:schemeClr val="tx1"/>
                </a:solidFill>
              </a:rPr>
              <a:t>好评</a:t>
            </a:r>
            <a:r>
              <a:rPr lang="zh-CN" altLang="en-US" sz="1500" dirty="0" smtClean="0">
                <a:solidFill>
                  <a:schemeClr val="tx1"/>
                </a:solidFill>
              </a:rPr>
              <a:t>。通过高效</a:t>
            </a:r>
            <a:r>
              <a:rPr lang="zh-CN" altLang="en-US" sz="1500" dirty="0">
                <a:solidFill>
                  <a:schemeClr val="tx1"/>
                </a:solidFill>
              </a:rPr>
              <a:t>完成</a:t>
            </a:r>
            <a:r>
              <a:rPr lang="zh-CN" altLang="zh-CN" sz="1500" dirty="0" smtClean="0">
                <a:solidFill>
                  <a:schemeClr val="tx1"/>
                </a:solidFill>
              </a:rPr>
              <a:t>智慧城市</a:t>
            </a:r>
            <a:r>
              <a:rPr lang="zh-CN" altLang="en-US" sz="1500" dirty="0" smtClean="0">
                <a:solidFill>
                  <a:schemeClr val="tx1"/>
                </a:solidFill>
              </a:rPr>
              <a:t>的</a:t>
            </a:r>
            <a:r>
              <a:rPr lang="zh-CN" altLang="zh-CN" sz="1500" dirty="0" smtClean="0">
                <a:solidFill>
                  <a:schemeClr val="tx1"/>
                </a:solidFill>
              </a:rPr>
              <a:t>建设</a:t>
            </a:r>
            <a:r>
              <a:rPr lang="zh-CN" altLang="en-US" sz="1500" dirty="0" smtClean="0">
                <a:solidFill>
                  <a:schemeClr val="tx1"/>
                </a:solidFill>
              </a:rPr>
              <a:t>监理任务</a:t>
            </a:r>
            <a:r>
              <a:rPr lang="zh-CN" altLang="zh-CN" sz="1500" dirty="0" smtClean="0">
                <a:solidFill>
                  <a:schemeClr val="tx1"/>
                </a:solidFill>
              </a:rPr>
              <a:t>，为公司的业务发展提供良好的</a:t>
            </a:r>
            <a:r>
              <a:rPr lang="zh-CN" altLang="zh-CN" sz="1700" b="1" dirty="0">
                <a:solidFill>
                  <a:srgbClr val="DA241A"/>
                </a:solidFill>
              </a:rPr>
              <a:t>示范效果</a:t>
            </a:r>
            <a:r>
              <a:rPr lang="zh-CN" altLang="zh-CN" sz="1500" dirty="0" smtClean="0">
                <a:solidFill>
                  <a:schemeClr val="tx1"/>
                </a:solidFill>
              </a:rPr>
              <a:t>。</a:t>
            </a:r>
          </a:p>
          <a:p>
            <a:pPr marL="0" indent="0">
              <a:buFont typeface="Wingdings 2" panose="05020102010507070707" pitchFamily="18" charset="2"/>
              <a:buNone/>
            </a:pPr>
            <a:endParaRPr lang="en-US" altLang="zh-CN" sz="1400" dirty="0" smtClean="0"/>
          </a:p>
          <a:p>
            <a:pPr marL="0" indent="0">
              <a:buFont typeface="Wingdings 2" panose="05020102010507070707" pitchFamily="18" charset="2"/>
              <a:buNone/>
            </a:pPr>
            <a:endParaRPr lang="en-US" altLang="zh-CN" dirty="0" smtClean="0"/>
          </a:p>
          <a:p>
            <a:pPr marL="0" indent="0">
              <a:buFont typeface="Wingdings 2" panose="05020102010507070707" pitchFamily="18" charset="2"/>
              <a:buNone/>
            </a:pPr>
            <a:endParaRPr lang="en-US" altLang="zh-CN" dirty="0" smtClean="0"/>
          </a:p>
          <a:p>
            <a:pPr marL="0" indent="0">
              <a:buFont typeface="Wingdings 2" panose="05020102010507070707" pitchFamily="18" charset="2"/>
              <a:buNone/>
            </a:pPr>
            <a:endParaRPr lang="en-US" altLang="zh-CN" dirty="0" smtClean="0"/>
          </a:p>
        </p:txBody>
      </p:sp>
      <p:sp>
        <p:nvSpPr>
          <p:cNvPr id="7" name="标题 4"/>
          <p:cNvSpPr txBox="1"/>
          <p:nvPr/>
        </p:nvSpPr>
        <p:spPr>
          <a:xfrm>
            <a:off x="447675" y="-355600"/>
            <a:ext cx="7989888" cy="1455738"/>
          </a:xfrm>
          <a:prstGeom prst="rect">
            <a:avLst/>
          </a:prstGeom>
        </p:spPr>
        <p:txBody>
          <a:bodyPr anchor="b">
            <a:normAutofit/>
          </a:bodyPr>
          <a:lstStyle>
            <a:lvl1pPr algn="l" defTabSz="914400" rtl="0" eaLnBrk="1" latinLnBrk="0" hangingPunct="1">
              <a:lnSpc>
                <a:spcPct val="90000"/>
              </a:lnSpc>
              <a:spcBef>
                <a:spcPct val="0"/>
              </a:spcBef>
              <a:buNone/>
              <a:defRPr sz="3200" b="1" i="0" kern="1200" baseline="0">
                <a:solidFill>
                  <a:schemeClr val="accent1">
                    <a:lumMod val="75000"/>
                  </a:schemeClr>
                </a:solidFill>
                <a:effectLst/>
                <a:latin typeface="Arial Black" pitchFamily="34" charset="0"/>
                <a:ea typeface="微软雅黑" pitchFamily="34" charset="-122"/>
                <a:cs typeface="+mj-cs"/>
              </a:defRPr>
            </a:lvl1pPr>
          </a:lstStyle>
          <a:p>
            <a:pPr fontAlgn="auto">
              <a:spcAft>
                <a:spcPts val="0"/>
              </a:spcAft>
              <a:defRPr/>
            </a:pPr>
            <a:r>
              <a:rPr lang="zh-CN" altLang="en-US" dirty="0" smtClean="0">
                <a:solidFill>
                  <a:srgbClr val="DA241A"/>
                </a:solidFill>
                <a:latin typeface="微软雅黑" pitchFamily="34" charset="-122"/>
              </a:rPr>
              <a:t>信友咨询</a:t>
            </a:r>
            <a:r>
              <a:rPr lang="zh-CN" altLang="zh-CN" dirty="0">
                <a:solidFill>
                  <a:srgbClr val="DA241A"/>
                </a:solidFill>
                <a:effectLst>
                  <a:outerShdw blurRad="38100" dist="38100" dir="2700000" algn="tl">
                    <a:srgbClr val="000000">
                      <a:alpha val="43137"/>
                    </a:srgbClr>
                  </a:outerShdw>
                </a:effectLst>
              </a:rPr>
              <a:t>核心竞争力</a:t>
            </a:r>
            <a:endParaRPr lang="en-US" altLang="zh-CN" dirty="0">
              <a:solidFill>
                <a:srgbClr val="DA241A"/>
              </a:solidFill>
              <a:effectLst>
                <a:outerShdw blurRad="38100" dist="38100" dir="2700000" algn="tl">
                  <a:srgbClr val="000000">
                    <a:alpha val="43137"/>
                  </a:srgbClr>
                </a:outerShdw>
              </a:effectLst>
            </a:endParaRPr>
          </a:p>
        </p:txBody>
      </p:sp>
      <p:cxnSp>
        <p:nvCxnSpPr>
          <p:cNvPr id="8" name="直接连接符 7"/>
          <p:cNvCxnSpPr/>
          <p:nvPr/>
        </p:nvCxnSpPr>
        <p:spPr>
          <a:xfrm flipV="1">
            <a:off x="517525" y="1163638"/>
            <a:ext cx="7850188" cy="3175"/>
          </a:xfrm>
          <a:prstGeom prst="line">
            <a:avLst/>
          </a:prstGeom>
          <a:ln w="28575">
            <a:solidFill>
              <a:srgbClr val="DA241A"/>
            </a:solidFill>
          </a:ln>
        </p:spPr>
        <p:style>
          <a:lnRef idx="3">
            <a:schemeClr val="accent2"/>
          </a:lnRef>
          <a:fillRef idx="0">
            <a:schemeClr val="accent2"/>
          </a:fillRef>
          <a:effectRef idx="2">
            <a:schemeClr val="accent2"/>
          </a:effectRef>
          <a:fontRef idx="minor">
            <a:schemeClr val="tx1"/>
          </a:fontRef>
        </p:style>
      </p:cxnSp>
      <p:sp>
        <p:nvSpPr>
          <p:cNvPr id="3" name="灯片编号占位符 2"/>
          <p:cNvSpPr>
            <a:spLocks noGrp="1"/>
          </p:cNvSpPr>
          <p:nvPr>
            <p:ph type="sldNum" sz="quarter" idx="12"/>
          </p:nvPr>
        </p:nvSpPr>
        <p:spPr/>
        <p:txBody>
          <a:bodyPr/>
          <a:lstStyle/>
          <a:p>
            <a:pPr>
              <a:defRPr/>
            </a:pPr>
            <a:fld id="{EFB053DC-4DA2-49ED-841F-FBE8FB0EDEB3}" type="slidenum">
              <a:rPr lang="zh-CN" altLang="en-US" smtClean="0"/>
              <a:pPr>
                <a:defRPr/>
              </a:pPr>
              <a:t>13</a:t>
            </a:fld>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663575" y="1150938"/>
            <a:ext cx="7851775" cy="3175"/>
          </a:xfrm>
          <a:prstGeom prst="line">
            <a:avLst/>
          </a:prstGeom>
          <a:ln w="28575">
            <a:solidFill>
              <a:srgbClr val="DA241A"/>
            </a:solidFill>
          </a:ln>
        </p:spPr>
        <p:style>
          <a:lnRef idx="3">
            <a:schemeClr val="accent2"/>
          </a:lnRef>
          <a:fillRef idx="0">
            <a:schemeClr val="accent2"/>
          </a:fillRef>
          <a:effectRef idx="2">
            <a:schemeClr val="accent2"/>
          </a:effectRef>
          <a:fontRef idx="minor">
            <a:schemeClr val="tx1"/>
          </a:fontRef>
        </p:style>
      </p:cxnSp>
      <p:sp>
        <p:nvSpPr>
          <p:cNvPr id="4" name="TextBox 7"/>
          <p:cNvSpPr txBox="1"/>
          <p:nvPr/>
        </p:nvSpPr>
        <p:spPr>
          <a:xfrm>
            <a:off x="663575" y="476250"/>
            <a:ext cx="5991225" cy="534988"/>
          </a:xfrm>
          <a:prstGeom prst="rect">
            <a:avLst/>
          </a:prstGeom>
          <a:noFill/>
        </p:spPr>
        <p:txBody>
          <a:bodyPr>
            <a:spAutoFit/>
          </a:bodyPr>
          <a:lstStyle/>
          <a:p>
            <a:pPr eaLnBrk="1" fontAlgn="auto" hangingPunct="1">
              <a:lnSpc>
                <a:spcPct val="90000"/>
              </a:lnSpc>
              <a:spcAft>
                <a:spcPts val="0"/>
              </a:spcAft>
              <a:defRPr/>
            </a:pPr>
            <a:r>
              <a:rPr lang="zh-CN" altLang="en-US" sz="3200" b="1" dirty="0">
                <a:solidFill>
                  <a:srgbClr val="DA2419"/>
                </a:solidFill>
                <a:latin typeface="Arial Black" pitchFamily="34" charset="0"/>
                <a:ea typeface="微软雅黑" pitchFamily="34" charset="-122"/>
                <a:cs typeface="+mj-cs"/>
              </a:rPr>
              <a:t>财务状况</a:t>
            </a:r>
          </a:p>
        </p:txBody>
      </p:sp>
      <p:graphicFrame>
        <p:nvGraphicFramePr>
          <p:cNvPr id="9" name="表格 8"/>
          <p:cNvGraphicFramePr>
            <a:graphicFrameLocks noGrp="1"/>
          </p:cNvGraphicFramePr>
          <p:nvPr/>
        </p:nvGraphicFramePr>
        <p:xfrm>
          <a:off x="663575" y="1581150"/>
          <a:ext cx="7851775" cy="4267200"/>
        </p:xfrm>
        <a:graphic>
          <a:graphicData uri="http://schemas.openxmlformats.org/drawingml/2006/table">
            <a:tbl>
              <a:tblPr firstRow="1" firstCol="1" bandRow="1">
                <a:tableStyleId>{5C22544A-7EE6-4342-B048-85BDC9FD1C3A}</a:tableStyleId>
              </a:tblPr>
              <a:tblGrid>
                <a:gridCol w="2317662">
                  <a:extLst>
                    <a:ext uri="{9D8B030D-6E8A-4147-A177-3AD203B41FA5}">
                      <a16:colId xmlns:a16="http://schemas.microsoft.com/office/drawing/2014/main" val="20000"/>
                    </a:ext>
                  </a:extLst>
                </a:gridCol>
                <a:gridCol w="1913792">
                  <a:extLst>
                    <a:ext uri="{9D8B030D-6E8A-4147-A177-3AD203B41FA5}">
                      <a16:colId xmlns:a16="http://schemas.microsoft.com/office/drawing/2014/main" val="20001"/>
                    </a:ext>
                  </a:extLst>
                </a:gridCol>
                <a:gridCol w="1765281">
                  <a:extLst>
                    <a:ext uri="{9D8B030D-6E8A-4147-A177-3AD203B41FA5}">
                      <a16:colId xmlns:a16="http://schemas.microsoft.com/office/drawing/2014/main" val="20002"/>
                    </a:ext>
                  </a:extLst>
                </a:gridCol>
                <a:gridCol w="1855040">
                  <a:extLst>
                    <a:ext uri="{9D8B030D-6E8A-4147-A177-3AD203B41FA5}">
                      <a16:colId xmlns:a16="http://schemas.microsoft.com/office/drawing/2014/main" val="20003"/>
                    </a:ext>
                  </a:extLst>
                </a:gridCol>
              </a:tblGrid>
              <a:tr h="690576">
                <a:tc>
                  <a:txBody>
                    <a:bodyPr/>
                    <a:lstStyle/>
                    <a:p>
                      <a:pPr algn="ctr">
                        <a:spcAft>
                          <a:spcPts val="0"/>
                        </a:spcAft>
                      </a:pPr>
                      <a:r>
                        <a:rPr lang="zh-CN" sz="2400" kern="0" dirty="0">
                          <a:effectLst/>
                        </a:rPr>
                        <a:t>项目</a:t>
                      </a:r>
                      <a:endParaRPr lang="zh-CN" sz="2400" kern="100" dirty="0">
                        <a:effectLst/>
                        <a:latin typeface="Calibri" pitchFamily="34" charset="0"/>
                        <a:ea typeface="宋体" pitchFamily="2" charset="-122"/>
                        <a:cs typeface="Times New Roman" pitchFamily="18" charset="0"/>
                      </a:endParaRPr>
                    </a:p>
                  </a:txBody>
                  <a:tcPr marL="68587" marR="68587" marT="0" marB="0" anchor="ctr"/>
                </a:tc>
                <a:tc>
                  <a:txBody>
                    <a:bodyPr/>
                    <a:lstStyle/>
                    <a:p>
                      <a:pPr algn="ctr">
                        <a:spcAft>
                          <a:spcPts val="0"/>
                        </a:spcAft>
                      </a:pPr>
                      <a:r>
                        <a:rPr lang="en-US" sz="2400" kern="0" dirty="0">
                          <a:effectLst/>
                        </a:rPr>
                        <a:t>2013</a:t>
                      </a:r>
                      <a:r>
                        <a:rPr lang="zh-CN" sz="2400" kern="0" dirty="0">
                          <a:effectLst/>
                        </a:rPr>
                        <a:t>年</a:t>
                      </a:r>
                      <a:endParaRPr lang="zh-CN" sz="2400" kern="100" dirty="0">
                        <a:effectLst/>
                        <a:latin typeface="Calibri" pitchFamily="34" charset="0"/>
                        <a:ea typeface="宋体" pitchFamily="2" charset="-122"/>
                        <a:cs typeface="Times New Roman" pitchFamily="18" charset="0"/>
                      </a:endParaRPr>
                    </a:p>
                  </a:txBody>
                  <a:tcPr marL="68587" marR="68587" marT="0" marB="0" anchor="ctr"/>
                </a:tc>
                <a:tc>
                  <a:txBody>
                    <a:bodyPr/>
                    <a:lstStyle/>
                    <a:p>
                      <a:pPr algn="ctr">
                        <a:spcAft>
                          <a:spcPts val="0"/>
                        </a:spcAft>
                      </a:pPr>
                      <a:r>
                        <a:rPr lang="en-US" sz="2400" kern="0" dirty="0">
                          <a:effectLst/>
                        </a:rPr>
                        <a:t>2014</a:t>
                      </a:r>
                      <a:r>
                        <a:rPr lang="zh-CN" sz="2400" kern="0" dirty="0">
                          <a:effectLst/>
                        </a:rPr>
                        <a:t>年</a:t>
                      </a:r>
                      <a:endParaRPr lang="zh-CN" sz="2400" kern="100" dirty="0">
                        <a:effectLst/>
                        <a:latin typeface="Calibri" pitchFamily="34" charset="0"/>
                        <a:ea typeface="宋体" pitchFamily="2" charset="-122"/>
                        <a:cs typeface="Times New Roman" pitchFamily="18" charset="0"/>
                      </a:endParaRPr>
                    </a:p>
                  </a:txBody>
                  <a:tcPr marL="68587" marR="68587" marT="0" marB="0" anchor="ctr"/>
                </a:tc>
                <a:tc>
                  <a:txBody>
                    <a:bodyPr/>
                    <a:lstStyle/>
                    <a:p>
                      <a:pPr algn="ctr">
                        <a:spcAft>
                          <a:spcPts val="0"/>
                        </a:spcAft>
                      </a:pPr>
                      <a:r>
                        <a:rPr lang="en-US" sz="2400" kern="0" dirty="0" smtClean="0">
                          <a:effectLst/>
                        </a:rPr>
                        <a:t>2015</a:t>
                      </a:r>
                      <a:r>
                        <a:rPr lang="zh-CN" sz="2400" kern="0" dirty="0" smtClean="0">
                          <a:effectLst/>
                        </a:rPr>
                        <a:t>年</a:t>
                      </a:r>
                      <a:endParaRPr lang="zh-CN" sz="2400" kern="100" dirty="0">
                        <a:effectLst/>
                        <a:latin typeface="Calibri" pitchFamily="34" charset="0"/>
                        <a:ea typeface="宋体" pitchFamily="2" charset="-122"/>
                        <a:cs typeface="Times New Roman" pitchFamily="18" charset="0"/>
                      </a:endParaRPr>
                    </a:p>
                  </a:txBody>
                  <a:tcPr marL="68587" marR="68587" marT="0" marB="0" anchor="ctr"/>
                </a:tc>
                <a:extLst>
                  <a:ext uri="{0D108BD9-81ED-4DB2-BD59-A6C34878D82A}">
                    <a16:rowId xmlns:a16="http://schemas.microsoft.com/office/drawing/2014/main" val="10000"/>
                  </a:ext>
                </a:extLst>
              </a:tr>
              <a:tr h="731824">
                <a:tc>
                  <a:txBody>
                    <a:bodyPr/>
                    <a:lstStyle/>
                    <a:p>
                      <a:pPr algn="ctr">
                        <a:spcAft>
                          <a:spcPts val="0"/>
                        </a:spcAft>
                      </a:pPr>
                      <a:r>
                        <a:rPr lang="zh-CN" sz="2400" kern="0" dirty="0">
                          <a:effectLst/>
                        </a:rPr>
                        <a:t>营业收入</a:t>
                      </a:r>
                      <a:endParaRPr lang="zh-CN" sz="2400" kern="100" dirty="0">
                        <a:effectLst/>
                        <a:latin typeface="Calibri" pitchFamily="34" charset="0"/>
                        <a:ea typeface="宋体" pitchFamily="2" charset="-122"/>
                        <a:cs typeface="Times New Roman" pitchFamily="18" charset="0"/>
                      </a:endParaRPr>
                    </a:p>
                  </a:txBody>
                  <a:tcPr marL="68587" marR="68587" marT="0" marB="0" anchor="ctr"/>
                </a:tc>
                <a:tc>
                  <a:txBody>
                    <a:bodyPr/>
                    <a:lstStyle/>
                    <a:p>
                      <a:pPr algn="ctr">
                        <a:spcAft>
                          <a:spcPts val="0"/>
                        </a:spcAft>
                      </a:pPr>
                      <a:r>
                        <a:rPr lang="en-US" sz="2400" kern="0" dirty="0" smtClean="0">
                          <a:effectLst/>
                        </a:rPr>
                        <a:t>1422.13</a:t>
                      </a:r>
                      <a:endParaRPr lang="zh-CN" sz="2400" kern="100" dirty="0">
                        <a:effectLst/>
                        <a:latin typeface="Calibri" pitchFamily="34" charset="0"/>
                        <a:ea typeface="宋体" pitchFamily="2" charset="-122"/>
                        <a:cs typeface="Times New Roman" pitchFamily="18" charset="0"/>
                      </a:endParaRPr>
                    </a:p>
                  </a:txBody>
                  <a:tcPr marL="68587" marR="68587" marT="0" marB="0" anchor="ctr"/>
                </a:tc>
                <a:tc>
                  <a:txBody>
                    <a:bodyPr/>
                    <a:lstStyle/>
                    <a:p>
                      <a:pPr algn="ctr">
                        <a:spcAft>
                          <a:spcPts val="0"/>
                        </a:spcAft>
                      </a:pPr>
                      <a:r>
                        <a:rPr lang="en-US" sz="2400" kern="0" dirty="0" smtClean="0">
                          <a:effectLst/>
                        </a:rPr>
                        <a:t>1855.01</a:t>
                      </a:r>
                      <a:endParaRPr lang="zh-CN" sz="2400" kern="100" dirty="0">
                        <a:effectLst/>
                        <a:latin typeface="Calibri" pitchFamily="34" charset="0"/>
                        <a:ea typeface="宋体" pitchFamily="2" charset="-122"/>
                        <a:cs typeface="Times New Roman" pitchFamily="18" charset="0"/>
                      </a:endParaRPr>
                    </a:p>
                  </a:txBody>
                  <a:tcPr marL="68587" marR="68587" marT="0" marB="0" anchor="ctr"/>
                </a:tc>
                <a:tc>
                  <a:txBody>
                    <a:bodyPr/>
                    <a:lstStyle/>
                    <a:p>
                      <a:pPr algn="ctr">
                        <a:spcAft>
                          <a:spcPts val="0"/>
                        </a:spcAft>
                      </a:pPr>
                      <a:r>
                        <a:rPr lang="en-US" altLang="zh-CN" sz="2400" kern="100" dirty="0" smtClean="0">
                          <a:effectLst/>
                          <a:latin typeface="Calibri" pitchFamily="34" charset="0"/>
                          <a:ea typeface="宋体" pitchFamily="2" charset="-122"/>
                          <a:cs typeface="Times New Roman" pitchFamily="18" charset="0"/>
                        </a:rPr>
                        <a:t>3444.96</a:t>
                      </a:r>
                      <a:endParaRPr lang="zh-CN" sz="2400" kern="100" dirty="0">
                        <a:effectLst/>
                        <a:latin typeface="Calibri" pitchFamily="34" charset="0"/>
                        <a:ea typeface="宋体" pitchFamily="2" charset="-122"/>
                        <a:cs typeface="Times New Roman" pitchFamily="18" charset="0"/>
                      </a:endParaRPr>
                    </a:p>
                  </a:txBody>
                  <a:tcPr marL="68587" marR="68587" marT="0" marB="0" anchor="ctr"/>
                </a:tc>
                <a:extLst>
                  <a:ext uri="{0D108BD9-81ED-4DB2-BD59-A6C34878D82A}">
                    <a16:rowId xmlns:a16="http://schemas.microsoft.com/office/drawing/2014/main" val="10001"/>
                  </a:ext>
                </a:extLst>
              </a:tr>
              <a:tr h="731824">
                <a:tc>
                  <a:txBody>
                    <a:bodyPr/>
                    <a:lstStyle/>
                    <a:p>
                      <a:pPr marL="0" algn="ctr" defTabSz="914400" rtl="0" eaLnBrk="1" latinLnBrk="0" hangingPunct="1">
                        <a:spcAft>
                          <a:spcPts val="0"/>
                        </a:spcAft>
                      </a:pPr>
                      <a:r>
                        <a:rPr lang="zh-CN" sz="2400" b="1" kern="0" dirty="0">
                          <a:solidFill>
                            <a:schemeClr val="lt1"/>
                          </a:solidFill>
                          <a:effectLst/>
                          <a:latin typeface="+mn-lt"/>
                          <a:ea typeface="+mn-ea"/>
                          <a:cs typeface="+mn-cs"/>
                        </a:rPr>
                        <a:t>毛利率</a:t>
                      </a:r>
                    </a:p>
                  </a:txBody>
                  <a:tcPr marL="68587" marR="68587" marT="0" marB="0" anchor="ctr"/>
                </a:tc>
                <a:tc>
                  <a:txBody>
                    <a:bodyPr/>
                    <a:lstStyle/>
                    <a:p>
                      <a:pPr algn="ctr">
                        <a:spcAft>
                          <a:spcPts val="0"/>
                        </a:spcAft>
                      </a:pPr>
                      <a:r>
                        <a:rPr lang="en-US" sz="2400" kern="0" dirty="0">
                          <a:effectLst/>
                        </a:rPr>
                        <a:t>38.80</a:t>
                      </a:r>
                      <a:endParaRPr lang="zh-CN" sz="2400" kern="100" dirty="0">
                        <a:effectLst/>
                        <a:latin typeface="Calibri" pitchFamily="34" charset="0"/>
                        <a:ea typeface="宋体" pitchFamily="2" charset="-122"/>
                        <a:cs typeface="Times New Roman" pitchFamily="18" charset="0"/>
                      </a:endParaRPr>
                    </a:p>
                  </a:txBody>
                  <a:tcPr marL="68587" marR="68587" marT="0" marB="0" anchor="ctr"/>
                </a:tc>
                <a:tc>
                  <a:txBody>
                    <a:bodyPr/>
                    <a:lstStyle/>
                    <a:p>
                      <a:pPr algn="ctr">
                        <a:spcAft>
                          <a:spcPts val="0"/>
                        </a:spcAft>
                      </a:pPr>
                      <a:r>
                        <a:rPr lang="en-US" sz="2400" kern="0" dirty="0">
                          <a:effectLst/>
                        </a:rPr>
                        <a:t>231.73</a:t>
                      </a:r>
                      <a:endParaRPr lang="zh-CN" sz="2400" kern="100" dirty="0">
                        <a:effectLst/>
                        <a:latin typeface="Calibri" pitchFamily="34" charset="0"/>
                        <a:ea typeface="宋体" pitchFamily="2" charset="-122"/>
                        <a:cs typeface="Times New Roman" pitchFamily="18" charset="0"/>
                      </a:endParaRPr>
                    </a:p>
                  </a:txBody>
                  <a:tcPr marL="68587" marR="68587" marT="0" marB="0" anchor="ctr"/>
                </a:tc>
                <a:tc>
                  <a:txBody>
                    <a:bodyPr/>
                    <a:lstStyle/>
                    <a:p>
                      <a:pPr algn="ctr">
                        <a:spcAft>
                          <a:spcPts val="0"/>
                        </a:spcAft>
                      </a:pPr>
                      <a:r>
                        <a:rPr lang="en-US" altLang="zh-CN" sz="2400" kern="100" dirty="0" smtClean="0">
                          <a:effectLst/>
                          <a:latin typeface="Calibri" pitchFamily="34" charset="0"/>
                          <a:ea typeface="宋体" pitchFamily="2" charset="-122"/>
                          <a:cs typeface="Times New Roman" pitchFamily="18" charset="0"/>
                        </a:rPr>
                        <a:t>818.28</a:t>
                      </a:r>
                      <a:endParaRPr lang="zh-CN" sz="2400" kern="100" dirty="0">
                        <a:effectLst/>
                        <a:latin typeface="Calibri" pitchFamily="34" charset="0"/>
                        <a:ea typeface="宋体" pitchFamily="2" charset="-122"/>
                        <a:cs typeface="Times New Roman" pitchFamily="18" charset="0"/>
                      </a:endParaRPr>
                    </a:p>
                  </a:txBody>
                  <a:tcPr marL="68587" marR="68587" marT="0" marB="0" anchor="ctr"/>
                </a:tc>
                <a:extLst>
                  <a:ext uri="{0D108BD9-81ED-4DB2-BD59-A6C34878D82A}">
                    <a16:rowId xmlns:a16="http://schemas.microsoft.com/office/drawing/2014/main" val="10002"/>
                  </a:ext>
                </a:extLst>
              </a:tr>
              <a:tr h="690576">
                <a:tc>
                  <a:txBody>
                    <a:bodyPr/>
                    <a:lstStyle/>
                    <a:p>
                      <a:pPr algn="ctr">
                        <a:spcAft>
                          <a:spcPts val="0"/>
                        </a:spcAft>
                      </a:pPr>
                      <a:r>
                        <a:rPr lang="zh-CN" sz="2400" kern="0" dirty="0">
                          <a:effectLst/>
                        </a:rPr>
                        <a:t>净利润</a:t>
                      </a:r>
                      <a:endParaRPr lang="zh-CN" sz="2400" kern="100" dirty="0">
                        <a:effectLst/>
                        <a:latin typeface="Calibri" pitchFamily="34" charset="0"/>
                        <a:ea typeface="宋体" pitchFamily="2" charset="-122"/>
                        <a:cs typeface="Times New Roman" pitchFamily="18" charset="0"/>
                      </a:endParaRPr>
                    </a:p>
                  </a:txBody>
                  <a:tcPr marL="68587" marR="68587" marT="0" marB="0" anchor="ctr"/>
                </a:tc>
                <a:tc>
                  <a:txBody>
                    <a:bodyPr/>
                    <a:lstStyle/>
                    <a:p>
                      <a:pPr algn="ctr">
                        <a:spcAft>
                          <a:spcPts val="0"/>
                        </a:spcAft>
                      </a:pPr>
                      <a:r>
                        <a:rPr lang="en-US" altLang="zh-CN" sz="2400" kern="0" dirty="0" smtClean="0">
                          <a:effectLst/>
                        </a:rPr>
                        <a:t>43.64</a:t>
                      </a:r>
                      <a:endParaRPr lang="zh-CN" sz="2400" kern="100" dirty="0">
                        <a:effectLst/>
                        <a:latin typeface="Calibri" pitchFamily="34" charset="0"/>
                        <a:ea typeface="宋体" pitchFamily="2" charset="-122"/>
                        <a:cs typeface="Times New Roman" pitchFamily="18" charset="0"/>
                      </a:endParaRPr>
                    </a:p>
                  </a:txBody>
                  <a:tcPr marL="68587" marR="68587" marT="0" marB="0" anchor="ctr"/>
                </a:tc>
                <a:tc>
                  <a:txBody>
                    <a:bodyPr/>
                    <a:lstStyle/>
                    <a:p>
                      <a:pPr algn="ctr">
                        <a:spcAft>
                          <a:spcPts val="0"/>
                        </a:spcAft>
                      </a:pPr>
                      <a:r>
                        <a:rPr lang="en-US" altLang="zh-CN" sz="2400" kern="0" dirty="0" smtClean="0">
                          <a:effectLst/>
                        </a:rPr>
                        <a:t>42.91</a:t>
                      </a:r>
                      <a:endParaRPr lang="zh-CN" sz="2400" kern="100" dirty="0">
                        <a:effectLst/>
                        <a:latin typeface="Calibri" pitchFamily="34" charset="0"/>
                        <a:ea typeface="宋体" pitchFamily="2" charset="-122"/>
                        <a:cs typeface="Times New Roman" pitchFamily="18" charset="0"/>
                      </a:endParaRPr>
                    </a:p>
                  </a:txBody>
                  <a:tcPr marL="68587" marR="68587" marT="0" marB="0" anchor="ctr"/>
                </a:tc>
                <a:tc>
                  <a:txBody>
                    <a:bodyPr/>
                    <a:lstStyle/>
                    <a:p>
                      <a:pPr algn="ctr">
                        <a:spcAft>
                          <a:spcPts val="0"/>
                        </a:spcAft>
                      </a:pPr>
                      <a:r>
                        <a:rPr lang="en-US" altLang="zh-CN" sz="2400" kern="100" dirty="0" smtClean="0">
                          <a:effectLst/>
                          <a:latin typeface="Calibri" pitchFamily="34" charset="0"/>
                          <a:ea typeface="宋体" pitchFamily="2" charset="-122"/>
                          <a:cs typeface="Times New Roman" pitchFamily="18" charset="0"/>
                        </a:rPr>
                        <a:t>45.24</a:t>
                      </a:r>
                      <a:endParaRPr lang="zh-CN" altLang="zh-CN" sz="2400" kern="100" dirty="0">
                        <a:effectLst/>
                        <a:latin typeface="Calibri" pitchFamily="34" charset="0"/>
                        <a:ea typeface="宋体" pitchFamily="2" charset="-122"/>
                        <a:cs typeface="Times New Roman" pitchFamily="18" charset="0"/>
                      </a:endParaRPr>
                    </a:p>
                  </a:txBody>
                  <a:tcPr marL="68587" marR="68587" marT="0" marB="0" anchor="ctr"/>
                </a:tc>
                <a:extLst>
                  <a:ext uri="{0D108BD9-81ED-4DB2-BD59-A6C34878D82A}">
                    <a16:rowId xmlns:a16="http://schemas.microsoft.com/office/drawing/2014/main" val="10003"/>
                  </a:ext>
                </a:extLst>
              </a:tr>
              <a:tr h="731824">
                <a:tc>
                  <a:txBody>
                    <a:bodyPr/>
                    <a:lstStyle/>
                    <a:p>
                      <a:pPr algn="ctr">
                        <a:spcAft>
                          <a:spcPts val="0"/>
                        </a:spcAft>
                      </a:pPr>
                      <a:r>
                        <a:rPr lang="zh-CN" altLang="en-US" sz="2400" kern="100" dirty="0" smtClean="0">
                          <a:effectLst/>
                          <a:latin typeface="Calibri" pitchFamily="34" charset="0"/>
                          <a:ea typeface="宋体" pitchFamily="2" charset="-122"/>
                          <a:cs typeface="Times New Roman" pitchFamily="18" charset="0"/>
                        </a:rPr>
                        <a:t>每股收益</a:t>
                      </a:r>
                      <a:endParaRPr lang="zh-CN" sz="2400" kern="100" dirty="0">
                        <a:effectLst/>
                        <a:latin typeface="Calibri" pitchFamily="34" charset="0"/>
                        <a:ea typeface="宋体" pitchFamily="2" charset="-122"/>
                        <a:cs typeface="Times New Roman" pitchFamily="18" charset="0"/>
                      </a:endParaRPr>
                    </a:p>
                  </a:txBody>
                  <a:tcPr marL="68587" marR="68587" marT="0" marB="0" anchor="ctr"/>
                </a:tc>
                <a:tc>
                  <a:txBody>
                    <a:bodyPr/>
                    <a:lstStyle/>
                    <a:p>
                      <a:pPr algn="ctr">
                        <a:spcAft>
                          <a:spcPts val="0"/>
                        </a:spcAft>
                      </a:pPr>
                      <a:r>
                        <a:rPr lang="en-US" altLang="zh-CN" sz="2400" kern="100" dirty="0" smtClean="0">
                          <a:effectLst/>
                          <a:latin typeface="Calibri" pitchFamily="34" charset="0"/>
                          <a:ea typeface="宋体" pitchFamily="2" charset="-122"/>
                          <a:cs typeface="Times New Roman" pitchFamily="18" charset="0"/>
                        </a:rPr>
                        <a:t>0.04</a:t>
                      </a:r>
                      <a:endParaRPr lang="zh-CN" sz="2400" kern="100" dirty="0">
                        <a:effectLst/>
                        <a:latin typeface="Calibri" pitchFamily="34" charset="0"/>
                        <a:ea typeface="宋体" pitchFamily="2" charset="-122"/>
                        <a:cs typeface="Times New Roman" pitchFamily="18" charset="0"/>
                      </a:endParaRPr>
                    </a:p>
                  </a:txBody>
                  <a:tcPr marL="68587" marR="68587" marT="0" marB="0" anchor="ctr"/>
                </a:tc>
                <a:tc>
                  <a:txBody>
                    <a:bodyPr/>
                    <a:lstStyle/>
                    <a:p>
                      <a:pPr algn="ctr">
                        <a:spcAft>
                          <a:spcPts val="0"/>
                        </a:spcAft>
                      </a:pPr>
                      <a:r>
                        <a:rPr lang="en-US" altLang="zh-CN" sz="2400" kern="100" dirty="0" smtClean="0">
                          <a:effectLst/>
                          <a:latin typeface="Calibri" pitchFamily="34" charset="0"/>
                          <a:ea typeface="宋体" pitchFamily="2" charset="-122"/>
                          <a:cs typeface="Times New Roman" pitchFamily="18" charset="0"/>
                        </a:rPr>
                        <a:t>0.14</a:t>
                      </a:r>
                      <a:endParaRPr lang="zh-CN" sz="2400" kern="100" dirty="0">
                        <a:effectLst/>
                        <a:latin typeface="Calibri" pitchFamily="34" charset="0"/>
                        <a:ea typeface="宋体" pitchFamily="2" charset="-122"/>
                        <a:cs typeface="Times New Roman" pitchFamily="18" charset="0"/>
                      </a:endParaRPr>
                    </a:p>
                  </a:txBody>
                  <a:tcPr marL="68587" marR="68587" marT="0" marB="0" anchor="ctr"/>
                </a:tc>
                <a:tc>
                  <a:txBody>
                    <a:bodyPr/>
                    <a:lstStyle/>
                    <a:p>
                      <a:pPr algn="ctr">
                        <a:spcAft>
                          <a:spcPts val="0"/>
                        </a:spcAft>
                      </a:pPr>
                      <a:r>
                        <a:rPr lang="en-US" altLang="zh-CN" sz="2400" kern="100" dirty="0" smtClean="0">
                          <a:effectLst/>
                          <a:latin typeface="Calibri" pitchFamily="34" charset="0"/>
                          <a:ea typeface="宋体" pitchFamily="2" charset="-122"/>
                          <a:cs typeface="Times New Roman" pitchFamily="18" charset="0"/>
                        </a:rPr>
                        <a:t>0.34</a:t>
                      </a:r>
                      <a:endParaRPr lang="zh-CN" sz="2400" kern="100" dirty="0">
                        <a:effectLst/>
                        <a:latin typeface="Calibri" pitchFamily="34" charset="0"/>
                        <a:ea typeface="宋体" pitchFamily="2" charset="-122"/>
                        <a:cs typeface="Times New Roman" pitchFamily="18" charset="0"/>
                      </a:endParaRPr>
                    </a:p>
                  </a:txBody>
                  <a:tcPr marL="68587" marR="68587" marT="0" marB="0" anchor="ctr"/>
                </a:tc>
                <a:extLst>
                  <a:ext uri="{0D108BD9-81ED-4DB2-BD59-A6C34878D82A}">
                    <a16:rowId xmlns:a16="http://schemas.microsoft.com/office/drawing/2014/main" val="10004"/>
                  </a:ext>
                </a:extLst>
              </a:tr>
              <a:tr h="690576">
                <a:tc>
                  <a:txBody>
                    <a:bodyPr/>
                    <a:lstStyle/>
                    <a:p>
                      <a:pPr algn="ctr">
                        <a:spcAft>
                          <a:spcPts val="0"/>
                        </a:spcAft>
                      </a:pPr>
                      <a:r>
                        <a:rPr lang="zh-CN" altLang="en-US" sz="2400" kern="0" dirty="0" smtClean="0">
                          <a:effectLst/>
                          <a:latin typeface="+mn-lt"/>
                          <a:ea typeface="+mn-ea"/>
                          <a:cs typeface="+mn-cs"/>
                        </a:rPr>
                        <a:t>总股本</a:t>
                      </a:r>
                      <a:endParaRPr lang="zh-CN" sz="2400" kern="100" dirty="0">
                        <a:effectLst/>
                        <a:latin typeface="Calibri" pitchFamily="34" charset="0"/>
                        <a:ea typeface="宋体" pitchFamily="2" charset="-122"/>
                        <a:cs typeface="Times New Roman" pitchFamily="18" charset="0"/>
                      </a:endParaRPr>
                    </a:p>
                  </a:txBody>
                  <a:tcPr marL="68587" marR="68587" marT="0" marB="0" anchor="ctr"/>
                </a:tc>
                <a:tc>
                  <a:txBody>
                    <a:bodyPr/>
                    <a:lstStyle/>
                    <a:p>
                      <a:pPr algn="ctr">
                        <a:spcAft>
                          <a:spcPts val="0"/>
                        </a:spcAft>
                      </a:pPr>
                      <a:r>
                        <a:rPr lang="en-US" altLang="zh-CN" sz="2400" kern="100" dirty="0" smtClean="0">
                          <a:effectLst/>
                          <a:latin typeface="Calibri" pitchFamily="34" charset="0"/>
                          <a:ea typeface="宋体" pitchFamily="2" charset="-122"/>
                          <a:cs typeface="Times New Roman" pitchFamily="18" charset="0"/>
                        </a:rPr>
                        <a:t>1000</a:t>
                      </a:r>
                      <a:endParaRPr lang="zh-CN" sz="2400" kern="100" dirty="0">
                        <a:effectLst/>
                        <a:latin typeface="Calibri" pitchFamily="34" charset="0"/>
                        <a:ea typeface="宋体" pitchFamily="2" charset="-122"/>
                        <a:cs typeface="Times New Roman" pitchFamily="18" charset="0"/>
                      </a:endParaRPr>
                    </a:p>
                  </a:txBody>
                  <a:tcPr marL="68587" marR="68587" marT="0" marB="0" anchor="ctr"/>
                </a:tc>
                <a:tc>
                  <a:txBody>
                    <a:bodyPr/>
                    <a:lstStyle/>
                    <a:p>
                      <a:pPr algn="ctr">
                        <a:spcAft>
                          <a:spcPts val="0"/>
                        </a:spcAft>
                      </a:pPr>
                      <a:r>
                        <a:rPr lang="en-US" altLang="zh-CN" sz="2400" kern="100" dirty="0" smtClean="0">
                          <a:effectLst/>
                          <a:latin typeface="Calibri" pitchFamily="34" charset="0"/>
                          <a:ea typeface="宋体" pitchFamily="2" charset="-122"/>
                          <a:cs typeface="Times New Roman" pitchFamily="18" charset="0"/>
                        </a:rPr>
                        <a:t>1500</a:t>
                      </a:r>
                      <a:endParaRPr lang="zh-CN" sz="2400" kern="100" dirty="0">
                        <a:effectLst/>
                        <a:latin typeface="Calibri" pitchFamily="34" charset="0"/>
                        <a:ea typeface="宋体" pitchFamily="2" charset="-122"/>
                        <a:cs typeface="Times New Roman" pitchFamily="18" charset="0"/>
                      </a:endParaRPr>
                    </a:p>
                  </a:txBody>
                  <a:tcPr marL="68587" marR="68587" marT="0" marB="0" anchor="ctr"/>
                </a:tc>
                <a:tc>
                  <a:txBody>
                    <a:bodyPr/>
                    <a:lstStyle/>
                    <a:p>
                      <a:pPr algn="ctr">
                        <a:spcAft>
                          <a:spcPts val="0"/>
                        </a:spcAft>
                      </a:pPr>
                      <a:r>
                        <a:rPr lang="en-US" altLang="zh-CN" sz="2400" kern="100" dirty="0" smtClean="0">
                          <a:effectLst/>
                          <a:latin typeface="Calibri" pitchFamily="34" charset="0"/>
                          <a:ea typeface="宋体" pitchFamily="2" charset="-122"/>
                          <a:cs typeface="Times New Roman" pitchFamily="18" charset="0"/>
                        </a:rPr>
                        <a:t>2100</a:t>
                      </a:r>
                      <a:endParaRPr lang="zh-CN" sz="2400" kern="100" dirty="0">
                        <a:effectLst/>
                        <a:latin typeface="Calibri" pitchFamily="34" charset="0"/>
                        <a:ea typeface="宋体" pitchFamily="2" charset="-122"/>
                        <a:cs typeface="Times New Roman" pitchFamily="18" charset="0"/>
                      </a:endParaRPr>
                    </a:p>
                  </a:txBody>
                  <a:tcPr marL="68587" marR="68587" marT="0" marB="0" anchor="ctr"/>
                </a:tc>
                <a:extLst>
                  <a:ext uri="{0D108BD9-81ED-4DB2-BD59-A6C34878D82A}">
                    <a16:rowId xmlns:a16="http://schemas.microsoft.com/office/drawing/2014/main" val="10005"/>
                  </a:ext>
                </a:extLst>
              </a:tr>
            </a:tbl>
          </a:graphicData>
        </a:graphic>
      </p:graphicFrame>
      <p:sp>
        <p:nvSpPr>
          <p:cNvPr id="6" name="矩形 5"/>
          <p:cNvSpPr/>
          <p:nvPr/>
        </p:nvSpPr>
        <p:spPr>
          <a:xfrm>
            <a:off x="7032625" y="1254125"/>
            <a:ext cx="1339850" cy="369888"/>
          </a:xfrm>
          <a:prstGeom prst="rect">
            <a:avLst/>
          </a:prstGeom>
        </p:spPr>
        <p:txBody>
          <a:bodyPr wrap="none">
            <a:spAutoFit/>
          </a:bodyPr>
          <a:lstStyle/>
          <a:p>
            <a:pPr algn="ctr" eaLnBrk="1" fontAlgn="auto" hangingPunct="1">
              <a:spcBef>
                <a:spcPts val="0"/>
              </a:spcBef>
              <a:spcAft>
                <a:spcPts val="0"/>
              </a:spcAft>
              <a:defRPr/>
            </a:pPr>
            <a:r>
              <a:rPr lang="zh-CN" altLang="en-US" b="1" kern="0" dirty="0">
                <a:latin typeface="+mj-ea"/>
                <a:ea typeface="+mj-ea"/>
              </a:rPr>
              <a:t>单位：万元</a:t>
            </a:r>
            <a:endParaRPr lang="zh-CN" altLang="zh-CN" b="1" kern="100" dirty="0">
              <a:latin typeface="+mj-ea"/>
              <a:ea typeface="+mj-ea"/>
              <a:cs typeface="Times New Roman" pitchFamily="18" charset="0"/>
            </a:endParaRPr>
          </a:p>
        </p:txBody>
      </p:sp>
      <p:sp>
        <p:nvSpPr>
          <p:cNvPr id="2" name="灯片编号占位符 1"/>
          <p:cNvSpPr>
            <a:spLocks noGrp="1"/>
          </p:cNvSpPr>
          <p:nvPr>
            <p:ph type="sldNum" sz="quarter" idx="12"/>
          </p:nvPr>
        </p:nvSpPr>
        <p:spPr/>
        <p:txBody>
          <a:bodyPr/>
          <a:lstStyle/>
          <a:p>
            <a:pPr>
              <a:defRPr/>
            </a:pPr>
            <a:fld id="{944F355F-CFC2-4847-9CDB-24EAE05E394F}" type="slidenum">
              <a:rPr lang="zh-CN" altLang="en-US" smtClean="0"/>
              <a:pPr>
                <a:defRPr/>
              </a:pPr>
              <a:t>14</a:t>
            </a:fld>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MH_Desc_1"/>
          <p:cNvSpPr/>
          <p:nvPr>
            <p:custDataLst>
              <p:tags r:id="rId2"/>
            </p:custDataLst>
          </p:nvPr>
        </p:nvSpPr>
        <p:spPr bwMode="auto">
          <a:xfrm>
            <a:off x="212064" y="1231106"/>
            <a:ext cx="4313820" cy="5215876"/>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lstStyle/>
          <a:p>
            <a:pPr marL="285750" indent="-285750" eaLnBrk="1" fontAlgn="auto" hangingPunct="1">
              <a:lnSpc>
                <a:spcPct val="150000"/>
              </a:lnSpc>
              <a:spcBef>
                <a:spcPts val="0"/>
              </a:spcBef>
              <a:spcAft>
                <a:spcPts val="0"/>
              </a:spcAft>
              <a:buFont typeface="Wingdings" pitchFamily="2" charset="2"/>
              <a:buChar char="u"/>
              <a:defRPr/>
            </a:pPr>
            <a:r>
              <a:rPr lang="en-US" altLang="zh-CN" sz="1600" dirty="0">
                <a:solidFill>
                  <a:schemeClr val="tx1"/>
                </a:solidFill>
                <a:latin typeface="+mj-ea"/>
                <a:ea typeface="+mj-ea"/>
              </a:rPr>
              <a:t>2016</a:t>
            </a:r>
            <a:r>
              <a:rPr lang="zh-CN" altLang="en-US" sz="1600" dirty="0">
                <a:solidFill>
                  <a:schemeClr val="tx1"/>
                </a:solidFill>
                <a:latin typeface="+mj-ea"/>
                <a:ea typeface="+mj-ea"/>
              </a:rPr>
              <a:t>年中标省份为</a:t>
            </a:r>
            <a:r>
              <a:rPr lang="en-US" altLang="zh-CN" sz="1600" dirty="0">
                <a:solidFill>
                  <a:schemeClr val="tx1"/>
                </a:solidFill>
                <a:latin typeface="+mj-ea"/>
                <a:ea typeface="+mj-ea"/>
              </a:rPr>
              <a:t>14</a:t>
            </a:r>
            <a:r>
              <a:rPr lang="zh-CN" altLang="en-US" sz="1600" dirty="0">
                <a:solidFill>
                  <a:schemeClr val="tx1"/>
                </a:solidFill>
                <a:latin typeface="+mj-ea"/>
                <a:ea typeface="+mj-ea"/>
              </a:rPr>
              <a:t>个省份，较</a:t>
            </a:r>
            <a:r>
              <a:rPr lang="en-US" altLang="zh-CN" sz="1600" b="1" dirty="0">
                <a:solidFill>
                  <a:srgbClr val="DA241A"/>
                </a:solidFill>
                <a:latin typeface="+mj-ea"/>
                <a:ea typeface="+mj-ea"/>
              </a:rPr>
              <a:t>2015</a:t>
            </a:r>
            <a:r>
              <a:rPr lang="zh-CN" altLang="en-US" sz="1600" b="1" dirty="0">
                <a:solidFill>
                  <a:srgbClr val="DA241A"/>
                </a:solidFill>
                <a:latin typeface="+mj-ea"/>
                <a:ea typeface="+mj-ea"/>
              </a:rPr>
              <a:t>年新增</a:t>
            </a:r>
            <a:r>
              <a:rPr lang="en-US" altLang="zh-CN" sz="1600" b="1" dirty="0">
                <a:solidFill>
                  <a:srgbClr val="DA241A"/>
                </a:solidFill>
                <a:latin typeface="+mj-ea"/>
                <a:ea typeface="+mj-ea"/>
              </a:rPr>
              <a:t>9</a:t>
            </a:r>
            <a:r>
              <a:rPr lang="zh-CN" altLang="en-US" sz="1600" b="1" dirty="0">
                <a:solidFill>
                  <a:srgbClr val="DA241A"/>
                </a:solidFill>
                <a:latin typeface="+mj-ea"/>
                <a:ea typeface="+mj-ea"/>
              </a:rPr>
              <a:t>个省份</a:t>
            </a:r>
            <a:r>
              <a:rPr lang="zh-CN" altLang="en-US" sz="1600" dirty="0">
                <a:solidFill>
                  <a:schemeClr val="tx1"/>
                </a:solidFill>
                <a:latin typeface="+mj-ea"/>
                <a:ea typeface="+mj-ea"/>
              </a:rPr>
              <a:t>，未来战略方向之一是在</a:t>
            </a:r>
            <a:r>
              <a:rPr lang="zh-CN" altLang="en-US" sz="1600" b="1" dirty="0">
                <a:solidFill>
                  <a:srgbClr val="DA241A"/>
                </a:solidFill>
                <a:latin typeface="+mj-ea"/>
                <a:ea typeface="+mj-ea"/>
              </a:rPr>
              <a:t>已中标</a:t>
            </a:r>
            <a:r>
              <a:rPr lang="zh-CN" altLang="en-US" sz="1600" b="1" dirty="0" smtClean="0">
                <a:solidFill>
                  <a:srgbClr val="DA241A"/>
                </a:solidFill>
                <a:latin typeface="+mj-ea"/>
                <a:ea typeface="+mj-ea"/>
              </a:rPr>
              <a:t>省份</a:t>
            </a:r>
            <a:r>
              <a:rPr lang="zh-CN" altLang="en-US" sz="1600" dirty="0" smtClean="0">
                <a:solidFill>
                  <a:schemeClr val="tx1"/>
                </a:solidFill>
                <a:latin typeface="+mj-ea"/>
                <a:ea typeface="+mj-ea"/>
              </a:rPr>
              <a:t>拓展更</a:t>
            </a:r>
            <a:r>
              <a:rPr lang="zh-CN" altLang="en-US" sz="1600" dirty="0">
                <a:solidFill>
                  <a:schemeClr val="tx1"/>
                </a:solidFill>
                <a:latin typeface="+mj-ea"/>
                <a:ea typeface="+mj-ea"/>
              </a:rPr>
              <a:t>大的市场份额。</a:t>
            </a:r>
            <a:endParaRPr lang="en-US" altLang="zh-CN" sz="1600" dirty="0">
              <a:solidFill>
                <a:schemeClr val="tx1"/>
              </a:solidFill>
              <a:latin typeface="+mj-ea"/>
              <a:ea typeface="+mj-ea"/>
            </a:endParaRPr>
          </a:p>
          <a:p>
            <a:pPr marL="285750" indent="-285750" eaLnBrk="1" fontAlgn="auto" hangingPunct="1">
              <a:lnSpc>
                <a:spcPct val="150000"/>
              </a:lnSpc>
              <a:spcBef>
                <a:spcPts val="0"/>
              </a:spcBef>
              <a:spcAft>
                <a:spcPts val="0"/>
              </a:spcAft>
              <a:buFont typeface="Wingdings" pitchFamily="2" charset="2"/>
              <a:buChar char="u"/>
              <a:defRPr/>
            </a:pPr>
            <a:r>
              <a:rPr lang="zh-CN" altLang="en-US" sz="1600" dirty="0">
                <a:solidFill>
                  <a:schemeClr val="tx1"/>
                </a:solidFill>
                <a:latin typeface="+mj-ea"/>
                <a:ea typeface="+mj-ea"/>
              </a:rPr>
              <a:t>在原有通信监理</a:t>
            </a:r>
            <a:r>
              <a:rPr lang="zh-CN" altLang="en-US" sz="1600" dirty="0" smtClean="0">
                <a:solidFill>
                  <a:schemeClr val="tx1"/>
                </a:solidFill>
                <a:latin typeface="+mj-ea"/>
                <a:ea typeface="+mj-ea"/>
              </a:rPr>
              <a:t>业务为主营的基础上实现</a:t>
            </a:r>
            <a:r>
              <a:rPr lang="zh-CN" altLang="en-US" sz="1600" b="1" dirty="0">
                <a:solidFill>
                  <a:srgbClr val="DA241A"/>
                </a:solidFill>
                <a:latin typeface="+mj-ea"/>
                <a:ea typeface="+mj-ea"/>
              </a:rPr>
              <a:t>多元化发展</a:t>
            </a:r>
            <a:r>
              <a:rPr lang="zh-CN" altLang="en-US" sz="1600" dirty="0">
                <a:solidFill>
                  <a:schemeClr val="tx1"/>
                </a:solidFill>
                <a:latin typeface="+mj-ea"/>
                <a:ea typeface="+mj-ea"/>
              </a:rPr>
              <a:t>提高人员</a:t>
            </a:r>
            <a:r>
              <a:rPr lang="zh-CN" altLang="en-US" sz="1600" b="1" dirty="0">
                <a:solidFill>
                  <a:srgbClr val="DA241A"/>
                </a:solidFill>
                <a:latin typeface="+mj-ea"/>
                <a:ea typeface="+mj-ea"/>
              </a:rPr>
              <a:t>复用率，降低人员</a:t>
            </a:r>
            <a:r>
              <a:rPr lang="zh-CN" altLang="en-US" sz="1600" b="1" dirty="0" smtClean="0">
                <a:solidFill>
                  <a:srgbClr val="DA241A"/>
                </a:solidFill>
                <a:latin typeface="+mj-ea"/>
                <a:ea typeface="+mj-ea"/>
              </a:rPr>
              <a:t>成本，提高净利率</a:t>
            </a:r>
            <a:r>
              <a:rPr lang="zh-CN" altLang="en-US" sz="1600" dirty="0" smtClean="0">
                <a:solidFill>
                  <a:schemeClr val="tx1"/>
                </a:solidFill>
                <a:latin typeface="+mj-ea"/>
                <a:ea typeface="+mj-ea"/>
              </a:rPr>
              <a:t>，</a:t>
            </a:r>
            <a:r>
              <a:rPr lang="zh-CN" altLang="en-US" sz="1600" dirty="0">
                <a:solidFill>
                  <a:schemeClr val="tx1"/>
                </a:solidFill>
                <a:latin typeface="+mj-ea"/>
                <a:ea typeface="+mj-ea"/>
              </a:rPr>
              <a:t>目前广东、</a:t>
            </a:r>
            <a:r>
              <a:rPr lang="zh-CN" altLang="en-US" sz="1600" dirty="0" smtClean="0">
                <a:solidFill>
                  <a:schemeClr val="tx1"/>
                </a:solidFill>
                <a:latin typeface="+mj-ea"/>
                <a:ea typeface="+mj-ea"/>
              </a:rPr>
              <a:t>贵州、宁夏等</a:t>
            </a:r>
            <a:r>
              <a:rPr lang="zh-CN" altLang="en-US" sz="1600" dirty="0">
                <a:solidFill>
                  <a:schemeClr val="tx1"/>
                </a:solidFill>
                <a:latin typeface="+mj-ea"/>
                <a:ea typeface="+mj-ea"/>
              </a:rPr>
              <a:t>省份的招标代理业务已经</a:t>
            </a:r>
            <a:r>
              <a:rPr lang="zh-CN" altLang="en-US" sz="1600" dirty="0" smtClean="0">
                <a:solidFill>
                  <a:schemeClr val="tx1"/>
                </a:solidFill>
                <a:latin typeface="+mj-ea"/>
                <a:ea typeface="+mj-ea"/>
              </a:rPr>
              <a:t>中标。各省的</a:t>
            </a:r>
            <a:r>
              <a:rPr lang="zh-CN" altLang="en-US" sz="1600" b="1" dirty="0">
                <a:solidFill>
                  <a:srgbClr val="DA241A"/>
                </a:solidFill>
                <a:latin typeface="+mj-ea"/>
                <a:ea typeface="+mj-ea"/>
              </a:rPr>
              <a:t>信息系统、房屋建筑、市政公用工程监理业务以及政府采购代理业务</a:t>
            </a:r>
            <a:r>
              <a:rPr lang="zh-CN" altLang="en-US" sz="1600" dirty="0" smtClean="0">
                <a:solidFill>
                  <a:schemeClr val="tx1"/>
                </a:solidFill>
                <a:latin typeface="+mj-ea"/>
                <a:ea typeface="+mj-ea"/>
              </a:rPr>
              <a:t>的逐步拓展也将助力公司多元化发展的战略目标。</a:t>
            </a:r>
            <a:endParaRPr lang="en-US" altLang="zh-CN" sz="1600" dirty="0">
              <a:solidFill>
                <a:schemeClr val="tx1"/>
              </a:solidFill>
              <a:latin typeface="+mj-ea"/>
              <a:ea typeface="+mj-ea"/>
            </a:endParaRPr>
          </a:p>
          <a:p>
            <a:pPr marL="285750" indent="-285750" eaLnBrk="1" fontAlgn="auto" hangingPunct="1">
              <a:lnSpc>
                <a:spcPct val="150000"/>
              </a:lnSpc>
              <a:spcBef>
                <a:spcPts val="0"/>
              </a:spcBef>
              <a:spcAft>
                <a:spcPts val="0"/>
              </a:spcAft>
              <a:buFont typeface="Wingdings" pitchFamily="2" charset="2"/>
              <a:buChar char="u"/>
              <a:defRPr/>
            </a:pPr>
            <a:r>
              <a:rPr lang="zh-CN" altLang="en-US" sz="1600" dirty="0">
                <a:solidFill>
                  <a:schemeClr val="tx1"/>
                </a:solidFill>
                <a:latin typeface="+mj-ea"/>
                <a:ea typeface="+mj-ea"/>
              </a:rPr>
              <a:t>如图所示</a:t>
            </a:r>
            <a:r>
              <a:rPr lang="zh-CN" altLang="en-US" sz="1600" dirty="0" smtClean="0">
                <a:solidFill>
                  <a:schemeClr val="tx1"/>
                </a:solidFill>
                <a:latin typeface="+mj-ea"/>
                <a:ea typeface="+mj-ea"/>
              </a:rPr>
              <a:t>公司业务区域已经形成</a:t>
            </a:r>
            <a:r>
              <a:rPr lang="zh-CN" altLang="en-US" sz="1600" b="1" dirty="0">
                <a:solidFill>
                  <a:srgbClr val="DA241A"/>
                </a:solidFill>
                <a:latin typeface="+mj-ea"/>
                <a:ea typeface="+mj-ea"/>
              </a:rPr>
              <a:t>全国性布局</a:t>
            </a:r>
            <a:r>
              <a:rPr lang="zh-CN" altLang="en-US" sz="1600" dirty="0" smtClean="0">
                <a:solidFill>
                  <a:schemeClr val="tx1"/>
                </a:solidFill>
                <a:latin typeface="+mj-ea"/>
                <a:ea typeface="+mj-ea"/>
              </a:rPr>
              <a:t>，未来地域战略目标是实现</a:t>
            </a:r>
            <a:r>
              <a:rPr lang="zh-CN" altLang="en-US" sz="1600" b="1" dirty="0" smtClean="0">
                <a:solidFill>
                  <a:srgbClr val="DA241A"/>
                </a:solidFill>
                <a:latin typeface="+mj-ea"/>
                <a:ea typeface="+mj-ea"/>
              </a:rPr>
              <a:t>覆盖</a:t>
            </a:r>
            <a:r>
              <a:rPr lang="zh-CN" altLang="en-US" sz="1600" b="1" dirty="0">
                <a:solidFill>
                  <a:srgbClr val="DA241A"/>
                </a:solidFill>
                <a:latin typeface="+mj-ea"/>
                <a:ea typeface="+mj-ea"/>
              </a:rPr>
              <a:t>全国“无盲区”</a:t>
            </a:r>
            <a:r>
              <a:rPr lang="zh-CN" altLang="en-US" sz="1600" dirty="0">
                <a:solidFill>
                  <a:schemeClr val="tx1"/>
                </a:solidFill>
                <a:latin typeface="+mj-ea"/>
                <a:ea typeface="+mj-ea"/>
              </a:rPr>
              <a:t>的</a:t>
            </a:r>
            <a:r>
              <a:rPr lang="zh-CN" altLang="en-US" sz="1600" dirty="0" smtClean="0">
                <a:solidFill>
                  <a:schemeClr val="tx1"/>
                </a:solidFill>
                <a:latin typeface="+mj-ea"/>
                <a:ea typeface="+mj-ea"/>
              </a:rPr>
              <a:t>市场格局</a:t>
            </a:r>
            <a:r>
              <a:rPr lang="zh-CN" altLang="en-US" sz="1600" dirty="0">
                <a:solidFill>
                  <a:schemeClr val="tx1"/>
                </a:solidFill>
                <a:latin typeface="+mj-ea"/>
                <a:ea typeface="+mj-ea"/>
              </a:rPr>
              <a:t>。</a:t>
            </a:r>
            <a:endParaRPr lang="en-US" altLang="zh-CN" sz="1600" dirty="0">
              <a:solidFill>
                <a:schemeClr val="tx1"/>
              </a:solidFill>
              <a:latin typeface="+mj-ea"/>
              <a:ea typeface="+mj-ea"/>
            </a:endParaRPr>
          </a:p>
          <a:p>
            <a:pPr marL="285750" indent="-285750" algn="just" eaLnBrk="1" fontAlgn="auto" hangingPunct="1">
              <a:lnSpc>
                <a:spcPct val="120000"/>
              </a:lnSpc>
              <a:spcBef>
                <a:spcPts val="0"/>
              </a:spcBef>
              <a:spcAft>
                <a:spcPts val="0"/>
              </a:spcAft>
              <a:buFont typeface="Wingdings" pitchFamily="2" charset="2"/>
              <a:buChar char="u"/>
              <a:defRPr/>
            </a:pPr>
            <a:endParaRPr lang="en-US" altLang="zh-CN" sz="1600" dirty="0">
              <a:solidFill>
                <a:srgbClr val="DA241A"/>
              </a:solidFill>
              <a:latin typeface="+mj-ea"/>
              <a:ea typeface="+mj-ea"/>
            </a:endParaRPr>
          </a:p>
        </p:txBody>
      </p:sp>
      <p:sp>
        <p:nvSpPr>
          <p:cNvPr id="23555" name="标题 4"/>
          <p:cNvSpPr txBox="1">
            <a:spLocks noChangeArrowheads="1"/>
          </p:cNvSpPr>
          <p:nvPr/>
        </p:nvSpPr>
        <p:spPr bwMode="auto">
          <a:xfrm>
            <a:off x="525463" y="282575"/>
            <a:ext cx="798988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lnSpc>
                <a:spcPct val="90000"/>
              </a:lnSpc>
            </a:pPr>
            <a:r>
              <a:rPr lang="zh-CN" altLang="en-US" sz="3200" b="1">
                <a:solidFill>
                  <a:srgbClr val="DA241A"/>
                </a:solidFill>
                <a:latin typeface="微软雅黑" panose="020B0503020204020204" pitchFamily="34" charset="-122"/>
                <a:ea typeface="微软雅黑" panose="020B0503020204020204" pitchFamily="34" charset="-122"/>
              </a:rPr>
              <a:t>未来发展战略                    </a:t>
            </a:r>
            <a:r>
              <a:rPr lang="zh-CN" altLang="en-US" sz="2800" b="1">
                <a:solidFill>
                  <a:srgbClr val="DA241A"/>
                </a:solidFill>
                <a:latin typeface="微软雅黑" panose="020B0503020204020204" pitchFamily="34" charset="-122"/>
                <a:ea typeface="微软雅黑" panose="020B0503020204020204" pitchFamily="34" charset="-122"/>
              </a:rPr>
              <a:t>拓展业务区域</a:t>
            </a:r>
            <a:endParaRPr lang="zh-CN" altLang="en-US" sz="2800" b="1">
              <a:solidFill>
                <a:srgbClr val="DA241A"/>
              </a:solidFill>
              <a:latin typeface="Arial Black" panose="020B0A04020102020204" pitchFamily="34" charset="0"/>
              <a:ea typeface="微软雅黑" panose="020B0503020204020204" pitchFamily="34" charset="-122"/>
            </a:endParaRPr>
          </a:p>
        </p:txBody>
      </p:sp>
      <p:cxnSp>
        <p:nvCxnSpPr>
          <p:cNvPr id="74" name="直接连接符 73"/>
          <p:cNvCxnSpPr/>
          <p:nvPr/>
        </p:nvCxnSpPr>
        <p:spPr>
          <a:xfrm flipV="1">
            <a:off x="663575" y="1150938"/>
            <a:ext cx="7851775" cy="3175"/>
          </a:xfrm>
          <a:prstGeom prst="line">
            <a:avLst/>
          </a:prstGeom>
          <a:ln w="28575">
            <a:solidFill>
              <a:srgbClr val="DA241A"/>
            </a:solidFill>
          </a:ln>
        </p:spPr>
        <p:style>
          <a:lnRef idx="3">
            <a:schemeClr val="accent2"/>
          </a:lnRef>
          <a:fillRef idx="0">
            <a:schemeClr val="accent2"/>
          </a:fillRef>
          <a:effectRef idx="2">
            <a:schemeClr val="accent2"/>
          </a:effectRef>
          <a:fontRef idx="minor">
            <a:schemeClr val="tx1"/>
          </a:fontRef>
        </p:style>
      </p:cxnSp>
      <p:grpSp>
        <p:nvGrpSpPr>
          <p:cNvPr id="23557" name="组合 75"/>
          <p:cNvGrpSpPr>
            <a:grpSpLocks/>
          </p:cNvGrpSpPr>
          <p:nvPr/>
        </p:nvGrpSpPr>
        <p:grpSpPr bwMode="auto">
          <a:xfrm>
            <a:off x="4719780" y="1527319"/>
            <a:ext cx="4054765" cy="4037012"/>
            <a:chOff x="310896" y="489296"/>
            <a:chExt cx="7353562" cy="5520035"/>
          </a:xfrm>
        </p:grpSpPr>
        <p:pic>
          <p:nvPicPr>
            <p:cNvPr id="77" name="Picture 2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10896" y="489296"/>
              <a:ext cx="7353562" cy="55200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78" name="Picture 2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614059" y="3471979"/>
              <a:ext cx="465415" cy="2261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348279" y="2952419"/>
              <a:ext cx="372332" cy="1812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361295" y="3637684"/>
              <a:ext cx="372332" cy="1812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661886" y="2726308"/>
              <a:ext cx="372332" cy="1812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089557" y="5027617"/>
              <a:ext cx="372332" cy="1812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824139" y="2974865"/>
              <a:ext cx="372332" cy="1812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778883" y="5118236"/>
              <a:ext cx="372332" cy="1812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997181" y="2713305"/>
              <a:ext cx="372332" cy="1812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2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429651" y="4227950"/>
              <a:ext cx="372332" cy="1812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2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10305" y="4818214"/>
              <a:ext cx="372332" cy="1812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220385" y="3419683"/>
              <a:ext cx="372332" cy="1812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719201" y="2704743"/>
              <a:ext cx="372332" cy="1812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灯片编号占位符 1"/>
          <p:cNvSpPr>
            <a:spLocks noGrp="1"/>
          </p:cNvSpPr>
          <p:nvPr>
            <p:ph type="sldNum" sz="quarter" idx="12"/>
          </p:nvPr>
        </p:nvSpPr>
        <p:spPr/>
        <p:txBody>
          <a:bodyPr/>
          <a:lstStyle/>
          <a:p>
            <a:pPr>
              <a:defRPr/>
            </a:pPr>
            <a:fld id="{944F355F-CFC2-4847-9CDB-24EAE05E394F}" type="slidenum">
              <a:rPr lang="zh-CN" altLang="en-US" smtClean="0"/>
              <a:pPr>
                <a:defRPr/>
              </a:pPr>
              <a:t>15</a:t>
            </a:fld>
            <a:endParaRPr lang="zh-CN" altLang="en-US"/>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4"/>
          <p:cNvSpPr>
            <a:spLocks noGrp="1"/>
          </p:cNvSpPr>
          <p:nvPr>
            <p:ph type="title"/>
          </p:nvPr>
        </p:nvSpPr>
        <p:spPr>
          <a:xfrm>
            <a:off x="525463" y="-303213"/>
            <a:ext cx="7989887" cy="1454151"/>
          </a:xfrm>
        </p:spPr>
        <p:txBody>
          <a:bodyPr/>
          <a:lstStyle/>
          <a:p>
            <a:r>
              <a:rPr lang="zh-CN" altLang="en-US" smtClean="0">
                <a:solidFill>
                  <a:srgbClr val="DA241A"/>
                </a:solidFill>
                <a:latin typeface="微软雅黑" panose="020B0503020204020204" pitchFamily="34" charset="-122"/>
              </a:rPr>
              <a:t>未来发展战略                       </a:t>
            </a:r>
            <a:r>
              <a:rPr lang="zh-CN" altLang="en-US" sz="2800" smtClean="0">
                <a:solidFill>
                  <a:srgbClr val="DA241A"/>
                </a:solidFill>
              </a:rPr>
              <a:t>互联网</a:t>
            </a:r>
            <a:r>
              <a:rPr lang="en-US" altLang="zh-CN" sz="2800" smtClean="0">
                <a:solidFill>
                  <a:srgbClr val="DA241A"/>
                </a:solidFill>
              </a:rPr>
              <a:t>+</a:t>
            </a:r>
            <a:endParaRPr lang="zh-CN" altLang="en-US" smtClean="0">
              <a:solidFill>
                <a:srgbClr val="DA241A"/>
              </a:solidFill>
            </a:endParaRPr>
          </a:p>
        </p:txBody>
      </p:sp>
      <p:sp>
        <p:nvSpPr>
          <p:cNvPr id="7" name="文本占位符 6"/>
          <p:cNvSpPr>
            <a:spLocks noGrp="1"/>
          </p:cNvSpPr>
          <p:nvPr>
            <p:ph type="body" sz="half" idx="2"/>
          </p:nvPr>
        </p:nvSpPr>
        <p:spPr>
          <a:xfrm>
            <a:off x="775854" y="1476921"/>
            <a:ext cx="3075420" cy="3993185"/>
          </a:xfrm>
        </p:spPr>
        <p:txBody>
          <a:bodyPr rtlCol="0">
            <a:normAutofit fontScale="85000" lnSpcReduction="10000"/>
          </a:bodyPr>
          <a:lstStyle/>
          <a:p>
            <a:pPr marL="285750" indent="-285750" fontAlgn="auto">
              <a:spcAft>
                <a:spcPts val="0"/>
              </a:spcAft>
              <a:buFont typeface="Wingdings" pitchFamily="2" charset="2"/>
              <a:buChar char="u"/>
              <a:defRPr/>
            </a:pPr>
            <a:r>
              <a:rPr lang="en-US" altLang="zh-CN" sz="1800" dirty="0">
                <a:solidFill>
                  <a:schemeClr val="tx1"/>
                </a:solidFill>
              </a:rPr>
              <a:t>2015</a:t>
            </a:r>
            <a:r>
              <a:rPr lang="zh-CN" altLang="en-US" sz="1800" dirty="0">
                <a:solidFill>
                  <a:schemeClr val="tx1"/>
                </a:solidFill>
              </a:rPr>
              <a:t>年</a:t>
            </a:r>
            <a:r>
              <a:rPr lang="en-US" altLang="zh-CN" sz="1800" dirty="0">
                <a:solidFill>
                  <a:schemeClr val="tx1"/>
                </a:solidFill>
              </a:rPr>
              <a:t>7</a:t>
            </a:r>
            <a:r>
              <a:rPr lang="zh-CN" altLang="en-US" sz="1800" dirty="0">
                <a:solidFill>
                  <a:schemeClr val="tx1"/>
                </a:solidFill>
              </a:rPr>
              <a:t>月</a:t>
            </a:r>
            <a:r>
              <a:rPr lang="en-US" altLang="zh-CN" sz="1800" dirty="0">
                <a:solidFill>
                  <a:schemeClr val="tx1"/>
                </a:solidFill>
              </a:rPr>
              <a:t>4</a:t>
            </a:r>
            <a:r>
              <a:rPr lang="zh-CN" altLang="en-US" sz="1800" dirty="0">
                <a:solidFill>
                  <a:schemeClr val="tx1"/>
                </a:solidFill>
              </a:rPr>
              <a:t>日，经李克强总理签批，国务院日前印发</a:t>
            </a:r>
            <a:r>
              <a:rPr lang="en-US" altLang="zh-CN" sz="1800" dirty="0">
                <a:solidFill>
                  <a:schemeClr val="tx1"/>
                </a:solidFill>
              </a:rPr>
              <a:t>《</a:t>
            </a:r>
            <a:r>
              <a:rPr lang="zh-CN" altLang="en-US" sz="1800" dirty="0">
                <a:solidFill>
                  <a:schemeClr val="tx1"/>
                </a:solidFill>
              </a:rPr>
              <a:t>关于积极推进“互联网</a:t>
            </a:r>
            <a:r>
              <a:rPr lang="en-US" altLang="zh-CN" sz="1800" dirty="0">
                <a:solidFill>
                  <a:schemeClr val="tx1"/>
                </a:solidFill>
              </a:rPr>
              <a:t>+”</a:t>
            </a:r>
            <a:r>
              <a:rPr lang="zh-CN" altLang="en-US" sz="1800" dirty="0">
                <a:solidFill>
                  <a:schemeClr val="tx1"/>
                </a:solidFill>
              </a:rPr>
              <a:t>行动的指导意见</a:t>
            </a:r>
            <a:r>
              <a:rPr lang="en-US" altLang="zh-CN" sz="1800" dirty="0">
                <a:solidFill>
                  <a:schemeClr val="tx1"/>
                </a:solidFill>
              </a:rPr>
              <a:t>》</a:t>
            </a:r>
            <a:r>
              <a:rPr lang="zh-CN" altLang="en-US" sz="1800" dirty="0">
                <a:solidFill>
                  <a:schemeClr val="tx1"/>
                </a:solidFill>
              </a:rPr>
              <a:t>。 互联网</a:t>
            </a:r>
            <a:r>
              <a:rPr lang="en-US" altLang="zh-CN" sz="1800" dirty="0">
                <a:solidFill>
                  <a:schemeClr val="tx1"/>
                </a:solidFill>
              </a:rPr>
              <a:t>+</a:t>
            </a:r>
            <a:r>
              <a:rPr lang="zh-CN" altLang="en-US" sz="1800" dirty="0">
                <a:solidFill>
                  <a:schemeClr val="tx1"/>
                </a:solidFill>
              </a:rPr>
              <a:t> 是利用信息通信技术以及互联网平台，让互联网与传统行业进行深度融合，创造新的发展生态</a:t>
            </a:r>
            <a:r>
              <a:rPr lang="zh-CN" altLang="en-US" sz="1800" dirty="0" smtClean="0">
                <a:solidFill>
                  <a:schemeClr val="tx1"/>
                </a:solidFill>
              </a:rPr>
              <a:t>；</a:t>
            </a:r>
            <a:endParaRPr lang="en-US" altLang="zh-CN" sz="1800" dirty="0" smtClean="0">
              <a:solidFill>
                <a:schemeClr val="tx1"/>
              </a:solidFill>
            </a:endParaRPr>
          </a:p>
          <a:p>
            <a:pPr marL="285750" indent="-285750" fontAlgn="auto">
              <a:spcAft>
                <a:spcPts val="0"/>
              </a:spcAft>
              <a:buFont typeface="Wingdings" pitchFamily="2" charset="2"/>
              <a:buChar char="u"/>
              <a:defRPr/>
            </a:pPr>
            <a:r>
              <a:rPr lang="zh-CN" altLang="en-US" sz="1800" dirty="0" smtClean="0">
                <a:solidFill>
                  <a:schemeClr val="tx1"/>
                </a:solidFill>
              </a:rPr>
              <a:t>信友咨询于</a:t>
            </a:r>
            <a:r>
              <a:rPr lang="en-US" altLang="zh-CN" sz="1800" dirty="0" smtClean="0">
                <a:solidFill>
                  <a:schemeClr val="tx1"/>
                </a:solidFill>
              </a:rPr>
              <a:t>2016</a:t>
            </a:r>
            <a:r>
              <a:rPr lang="zh-CN" altLang="en-US" sz="1800" dirty="0" smtClean="0">
                <a:solidFill>
                  <a:schemeClr val="tx1"/>
                </a:solidFill>
              </a:rPr>
              <a:t>年成立信友通途控股子公司，开始部署互联网</a:t>
            </a:r>
            <a:r>
              <a:rPr lang="en-US" altLang="zh-CN" sz="1800" dirty="0" smtClean="0">
                <a:solidFill>
                  <a:schemeClr val="tx1"/>
                </a:solidFill>
              </a:rPr>
              <a:t>+</a:t>
            </a:r>
            <a:r>
              <a:rPr lang="zh-CN" altLang="en-US" sz="1800" dirty="0" smtClean="0">
                <a:solidFill>
                  <a:schemeClr val="tx1"/>
                </a:solidFill>
              </a:rPr>
              <a:t>战略。</a:t>
            </a:r>
            <a:endParaRPr lang="en-US" altLang="zh-CN" sz="1800" dirty="0" smtClean="0">
              <a:solidFill>
                <a:schemeClr val="tx1"/>
              </a:solidFill>
            </a:endParaRPr>
          </a:p>
          <a:p>
            <a:pPr marL="285750" indent="-285750" fontAlgn="auto">
              <a:spcAft>
                <a:spcPts val="0"/>
              </a:spcAft>
              <a:buFont typeface="Wingdings" pitchFamily="2" charset="2"/>
              <a:buChar char="u"/>
              <a:defRPr/>
            </a:pPr>
            <a:r>
              <a:rPr lang="zh-CN" altLang="en-US" dirty="0" smtClean="0">
                <a:solidFill>
                  <a:schemeClr val="tx1"/>
                </a:solidFill>
              </a:rPr>
              <a:t>信友通途目前承接的</a:t>
            </a:r>
            <a:r>
              <a:rPr lang="zh-CN" altLang="en-US" b="1" dirty="0">
                <a:solidFill>
                  <a:srgbClr val="DA241A"/>
                </a:solidFill>
                <a:latin typeface="+mj-ea"/>
                <a:ea typeface="+mj-ea"/>
              </a:rPr>
              <a:t>第一款互联网产品“多方聊”</a:t>
            </a:r>
            <a:r>
              <a:rPr lang="zh-CN" altLang="en-US" dirty="0" smtClean="0">
                <a:solidFill>
                  <a:schemeClr val="tx1"/>
                </a:solidFill>
              </a:rPr>
              <a:t>已与宁夏联通签订</a:t>
            </a:r>
            <a:r>
              <a:rPr lang="zh-CN" altLang="en-US" dirty="0">
                <a:solidFill>
                  <a:schemeClr val="tx1"/>
                </a:solidFill>
              </a:rPr>
              <a:t>战略</a:t>
            </a:r>
            <a:r>
              <a:rPr lang="zh-CN" altLang="en-US" dirty="0" smtClean="0">
                <a:solidFill>
                  <a:schemeClr val="tx1"/>
                </a:solidFill>
              </a:rPr>
              <a:t>合同，目前正在</a:t>
            </a:r>
            <a:r>
              <a:rPr lang="zh-CN" altLang="en-US" dirty="0">
                <a:solidFill>
                  <a:schemeClr val="tx1"/>
                </a:solidFill>
              </a:rPr>
              <a:t>部署服务器、计费系统、运营系统、</a:t>
            </a:r>
            <a:r>
              <a:rPr lang="en-US" altLang="zh-CN" dirty="0">
                <a:solidFill>
                  <a:schemeClr val="tx1"/>
                </a:solidFill>
              </a:rPr>
              <a:t>WEB</a:t>
            </a:r>
            <a:r>
              <a:rPr lang="zh-CN" altLang="en-US" dirty="0">
                <a:solidFill>
                  <a:schemeClr val="tx1"/>
                </a:solidFill>
              </a:rPr>
              <a:t>服务系统</a:t>
            </a:r>
            <a:r>
              <a:rPr lang="zh-CN" altLang="en-US" dirty="0" smtClean="0">
                <a:solidFill>
                  <a:schemeClr val="tx1"/>
                </a:solidFill>
              </a:rPr>
              <a:t>。</a:t>
            </a:r>
            <a:endParaRPr lang="en-US" altLang="zh-CN" dirty="0" smtClean="0">
              <a:solidFill>
                <a:schemeClr val="tx1"/>
              </a:solidFill>
            </a:endParaRPr>
          </a:p>
        </p:txBody>
      </p:sp>
      <p:grpSp>
        <p:nvGrpSpPr>
          <p:cNvPr id="25604" name="组合 7"/>
          <p:cNvGrpSpPr>
            <a:grpSpLocks/>
          </p:cNvGrpSpPr>
          <p:nvPr/>
        </p:nvGrpSpPr>
        <p:grpSpPr bwMode="auto">
          <a:xfrm>
            <a:off x="4074401" y="1154113"/>
            <a:ext cx="4798781" cy="4299184"/>
            <a:chOff x="676121" y="197716"/>
            <a:chExt cx="7347258" cy="6210699"/>
          </a:xfrm>
        </p:grpSpPr>
        <p:sp>
          <p:nvSpPr>
            <p:cNvPr id="25607" name="MH_Other_1"/>
            <p:cNvSpPr>
              <a:spLocks/>
            </p:cNvSpPr>
            <p:nvPr>
              <p:custDataLst>
                <p:tags r:id="rId1"/>
              </p:custDataLst>
            </p:nvPr>
          </p:nvSpPr>
          <p:spPr bwMode="auto">
            <a:xfrm>
              <a:off x="2751138" y="2845560"/>
              <a:ext cx="771525" cy="1631950"/>
            </a:xfrm>
            <a:custGeom>
              <a:avLst/>
              <a:gdLst>
                <a:gd name="T0" fmla="*/ 2147483646 w 558"/>
                <a:gd name="T1" fmla="*/ 2147483646 h 1136"/>
                <a:gd name="T2" fmla="*/ 0 w 558"/>
                <a:gd name="T3" fmla="*/ 2147483646 h 1136"/>
                <a:gd name="T4" fmla="*/ 2147483646 w 558"/>
                <a:gd name="T5" fmla="*/ 2147483646 h 1136"/>
                <a:gd name="T6" fmla="*/ 2147483646 w 558"/>
                <a:gd name="T7" fmla="*/ 2147483646 h 1136"/>
                <a:gd name="T8" fmla="*/ 2147483646 w 558"/>
                <a:gd name="T9" fmla="*/ 2147483646 h 1136"/>
                <a:gd name="T10" fmla="*/ 2147483646 w 558"/>
                <a:gd name="T11" fmla="*/ 2147483646 h 1136"/>
                <a:gd name="T12" fmla="*/ 2147483646 w 558"/>
                <a:gd name="T13" fmla="*/ 2147483646 h 1136"/>
                <a:gd name="T14" fmla="*/ 2147483646 w 558"/>
                <a:gd name="T15" fmla="*/ 2147483646 h 1136"/>
                <a:gd name="T16" fmla="*/ 2147483646 w 558"/>
                <a:gd name="T17" fmla="*/ 2147483646 h 1136"/>
                <a:gd name="T18" fmla="*/ 2147483646 w 558"/>
                <a:gd name="T19" fmla="*/ 2147483646 h 1136"/>
                <a:gd name="T20" fmla="*/ 2147483646 w 558"/>
                <a:gd name="T21" fmla="*/ 2147483646 h 1136"/>
                <a:gd name="T22" fmla="*/ 2147483646 w 558"/>
                <a:gd name="T23" fmla="*/ 2147483646 h 1136"/>
                <a:gd name="T24" fmla="*/ 2147483646 w 558"/>
                <a:gd name="T25" fmla="*/ 2147483646 h 1136"/>
                <a:gd name="T26" fmla="*/ 2147483646 w 558"/>
                <a:gd name="T27" fmla="*/ 2147483646 h 1136"/>
                <a:gd name="T28" fmla="*/ 2147483646 w 558"/>
                <a:gd name="T29" fmla="*/ 2147483646 h 1136"/>
                <a:gd name="T30" fmla="*/ 2147483646 w 558"/>
                <a:gd name="T31" fmla="*/ 2147483646 h 1136"/>
                <a:gd name="T32" fmla="*/ 2147483646 w 558"/>
                <a:gd name="T33" fmla="*/ 2147483646 h 1136"/>
                <a:gd name="T34" fmla="*/ 2147483646 w 558"/>
                <a:gd name="T35" fmla="*/ 2147483646 h 1136"/>
                <a:gd name="T36" fmla="*/ 2147483646 w 558"/>
                <a:gd name="T37" fmla="*/ 2147483646 h 1136"/>
                <a:gd name="T38" fmla="*/ 2147483646 w 558"/>
                <a:gd name="T39" fmla="*/ 2147483646 h 1136"/>
                <a:gd name="T40" fmla="*/ 2147483646 w 558"/>
                <a:gd name="T41" fmla="*/ 2147483646 h 1136"/>
                <a:gd name="T42" fmla="*/ 2147483646 w 558"/>
                <a:gd name="T43" fmla="*/ 2147483646 h 1136"/>
                <a:gd name="T44" fmla="*/ 2147483646 w 558"/>
                <a:gd name="T45" fmla="*/ 2147483646 h 1136"/>
                <a:gd name="T46" fmla="*/ 2147483646 w 558"/>
                <a:gd name="T47" fmla="*/ 2147483646 h 1136"/>
                <a:gd name="T48" fmla="*/ 2147483646 w 558"/>
                <a:gd name="T49" fmla="*/ 2147483646 h 1136"/>
                <a:gd name="T50" fmla="*/ 2147483646 w 558"/>
                <a:gd name="T51" fmla="*/ 2147483646 h 1136"/>
                <a:gd name="T52" fmla="*/ 2147483646 w 558"/>
                <a:gd name="T53" fmla="*/ 2147483646 h 1136"/>
                <a:gd name="T54" fmla="*/ 2147483646 w 558"/>
                <a:gd name="T55" fmla="*/ 2147483646 h 1136"/>
                <a:gd name="T56" fmla="*/ 2147483646 w 558"/>
                <a:gd name="T57" fmla="*/ 2147483646 h 1136"/>
                <a:gd name="T58" fmla="*/ 2147483646 w 558"/>
                <a:gd name="T59" fmla="*/ 2147483646 h 1136"/>
                <a:gd name="T60" fmla="*/ 2147483646 w 558"/>
                <a:gd name="T61" fmla="*/ 2147483646 h 1136"/>
                <a:gd name="T62" fmla="*/ 2147483646 w 558"/>
                <a:gd name="T63" fmla="*/ 2147483646 h 1136"/>
                <a:gd name="T64" fmla="*/ 2147483646 w 558"/>
                <a:gd name="T65" fmla="*/ 2147483646 h 1136"/>
                <a:gd name="T66" fmla="*/ 2147483646 w 558"/>
                <a:gd name="T67" fmla="*/ 2147483646 h 1136"/>
                <a:gd name="T68" fmla="*/ 2147483646 w 558"/>
                <a:gd name="T69" fmla="*/ 2147483646 h 1136"/>
                <a:gd name="T70" fmla="*/ 2147483646 w 558"/>
                <a:gd name="T71" fmla="*/ 2147483646 h 1136"/>
                <a:gd name="T72" fmla="*/ 2147483646 w 558"/>
                <a:gd name="T73" fmla="*/ 2147483646 h 1136"/>
                <a:gd name="T74" fmla="*/ 2147483646 w 558"/>
                <a:gd name="T75" fmla="*/ 2147483646 h 1136"/>
                <a:gd name="T76" fmla="*/ 2147483646 w 558"/>
                <a:gd name="T77" fmla="*/ 2147483646 h 1136"/>
                <a:gd name="T78" fmla="*/ 2147483646 w 558"/>
                <a:gd name="T79" fmla="*/ 0 h 1136"/>
                <a:gd name="T80" fmla="*/ 2147483646 w 558"/>
                <a:gd name="T81" fmla="*/ 0 h 1136"/>
                <a:gd name="T82" fmla="*/ 2147483646 w 558"/>
                <a:gd name="T83" fmla="*/ 2147483646 h 1136"/>
                <a:gd name="T84" fmla="*/ 2147483646 w 558"/>
                <a:gd name="T85" fmla="*/ 2147483646 h 1136"/>
                <a:gd name="T86" fmla="*/ 2147483646 w 558"/>
                <a:gd name="T87" fmla="*/ 2147483646 h 1136"/>
                <a:gd name="T88" fmla="*/ 2147483646 w 558"/>
                <a:gd name="T89" fmla="*/ 2147483646 h 1136"/>
                <a:gd name="T90" fmla="*/ 2147483646 w 558"/>
                <a:gd name="T91" fmla="*/ 2147483646 h 1136"/>
                <a:gd name="T92" fmla="*/ 2147483646 w 558"/>
                <a:gd name="T93" fmla="*/ 2147483646 h 1136"/>
                <a:gd name="T94" fmla="*/ 2147483646 w 558"/>
                <a:gd name="T95" fmla="*/ 2147483646 h 1136"/>
                <a:gd name="T96" fmla="*/ 2147483646 w 558"/>
                <a:gd name="T97" fmla="*/ 2147483646 h 1136"/>
                <a:gd name="T98" fmla="*/ 2147483646 w 558"/>
                <a:gd name="T99" fmla="*/ 2147483646 h 1136"/>
                <a:gd name="T100" fmla="*/ 2147483646 w 558"/>
                <a:gd name="T101" fmla="*/ 2147483646 h 1136"/>
                <a:gd name="T102" fmla="*/ 2147483646 w 558"/>
                <a:gd name="T103" fmla="*/ 2147483646 h 1136"/>
                <a:gd name="T104" fmla="*/ 2147483646 w 558"/>
                <a:gd name="T105" fmla="*/ 2147483646 h 1136"/>
                <a:gd name="T106" fmla="*/ 2147483646 w 558"/>
                <a:gd name="T107" fmla="*/ 2147483646 h 1136"/>
                <a:gd name="T108" fmla="*/ 2147483646 w 558"/>
                <a:gd name="T109" fmla="*/ 2147483646 h 1136"/>
                <a:gd name="T110" fmla="*/ 2147483646 w 558"/>
                <a:gd name="T111" fmla="*/ 2147483646 h 1136"/>
                <a:gd name="T112" fmla="*/ 2147483646 w 558"/>
                <a:gd name="T113" fmla="*/ 2147483646 h 1136"/>
                <a:gd name="T114" fmla="*/ 2147483646 w 558"/>
                <a:gd name="T115" fmla="*/ 2147483646 h 1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8" h="1136">
                  <a:moveTo>
                    <a:pt x="132" y="474"/>
                  </a:moveTo>
                  <a:lnTo>
                    <a:pt x="0" y="576"/>
                  </a:lnTo>
                  <a:lnTo>
                    <a:pt x="132" y="678"/>
                  </a:lnTo>
                  <a:lnTo>
                    <a:pt x="138" y="710"/>
                  </a:lnTo>
                  <a:lnTo>
                    <a:pt x="144" y="742"/>
                  </a:lnTo>
                  <a:lnTo>
                    <a:pt x="150" y="774"/>
                  </a:lnTo>
                  <a:lnTo>
                    <a:pt x="158" y="806"/>
                  </a:lnTo>
                  <a:lnTo>
                    <a:pt x="168" y="836"/>
                  </a:lnTo>
                  <a:lnTo>
                    <a:pt x="178" y="866"/>
                  </a:lnTo>
                  <a:lnTo>
                    <a:pt x="190" y="896"/>
                  </a:lnTo>
                  <a:lnTo>
                    <a:pt x="202" y="926"/>
                  </a:lnTo>
                  <a:lnTo>
                    <a:pt x="216" y="954"/>
                  </a:lnTo>
                  <a:lnTo>
                    <a:pt x="232" y="982"/>
                  </a:lnTo>
                  <a:lnTo>
                    <a:pt x="264" y="1036"/>
                  </a:lnTo>
                  <a:lnTo>
                    <a:pt x="300" y="1088"/>
                  </a:lnTo>
                  <a:lnTo>
                    <a:pt x="342" y="1136"/>
                  </a:lnTo>
                  <a:lnTo>
                    <a:pt x="544" y="934"/>
                  </a:lnTo>
                  <a:lnTo>
                    <a:pt x="514" y="896"/>
                  </a:lnTo>
                  <a:lnTo>
                    <a:pt x="488" y="856"/>
                  </a:lnTo>
                  <a:lnTo>
                    <a:pt x="466" y="814"/>
                  </a:lnTo>
                  <a:lnTo>
                    <a:pt x="448" y="770"/>
                  </a:lnTo>
                  <a:lnTo>
                    <a:pt x="432" y="724"/>
                  </a:lnTo>
                  <a:lnTo>
                    <a:pt x="422" y="676"/>
                  </a:lnTo>
                  <a:lnTo>
                    <a:pt x="414" y="626"/>
                  </a:lnTo>
                  <a:lnTo>
                    <a:pt x="412" y="576"/>
                  </a:lnTo>
                  <a:lnTo>
                    <a:pt x="412" y="550"/>
                  </a:lnTo>
                  <a:lnTo>
                    <a:pt x="414" y="522"/>
                  </a:lnTo>
                  <a:lnTo>
                    <a:pt x="418" y="496"/>
                  </a:lnTo>
                  <a:lnTo>
                    <a:pt x="422" y="470"/>
                  </a:lnTo>
                  <a:lnTo>
                    <a:pt x="428" y="446"/>
                  </a:lnTo>
                  <a:lnTo>
                    <a:pt x="434" y="420"/>
                  </a:lnTo>
                  <a:lnTo>
                    <a:pt x="450" y="372"/>
                  </a:lnTo>
                  <a:lnTo>
                    <a:pt x="472" y="326"/>
                  </a:lnTo>
                  <a:lnTo>
                    <a:pt x="496" y="282"/>
                  </a:lnTo>
                  <a:lnTo>
                    <a:pt x="526" y="240"/>
                  </a:lnTo>
                  <a:lnTo>
                    <a:pt x="558" y="202"/>
                  </a:lnTo>
                  <a:lnTo>
                    <a:pt x="356" y="0"/>
                  </a:lnTo>
                  <a:lnTo>
                    <a:pt x="334" y="24"/>
                  </a:lnTo>
                  <a:lnTo>
                    <a:pt x="312" y="50"/>
                  </a:lnTo>
                  <a:lnTo>
                    <a:pt x="292" y="76"/>
                  </a:lnTo>
                  <a:lnTo>
                    <a:pt x="274" y="102"/>
                  </a:lnTo>
                  <a:lnTo>
                    <a:pt x="254" y="130"/>
                  </a:lnTo>
                  <a:lnTo>
                    <a:pt x="238" y="158"/>
                  </a:lnTo>
                  <a:lnTo>
                    <a:pt x="222" y="188"/>
                  </a:lnTo>
                  <a:lnTo>
                    <a:pt x="208" y="216"/>
                  </a:lnTo>
                  <a:lnTo>
                    <a:pt x="194" y="246"/>
                  </a:lnTo>
                  <a:lnTo>
                    <a:pt x="182" y="278"/>
                  </a:lnTo>
                  <a:lnTo>
                    <a:pt x="170" y="310"/>
                  </a:lnTo>
                  <a:lnTo>
                    <a:pt x="160" y="342"/>
                  </a:lnTo>
                  <a:lnTo>
                    <a:pt x="152" y="374"/>
                  </a:lnTo>
                  <a:lnTo>
                    <a:pt x="144" y="408"/>
                  </a:lnTo>
                  <a:lnTo>
                    <a:pt x="138" y="440"/>
                  </a:lnTo>
                  <a:lnTo>
                    <a:pt x="132" y="47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08" name="MH_Other_2"/>
            <p:cNvSpPr>
              <a:spLocks/>
            </p:cNvSpPr>
            <p:nvPr>
              <p:custDataLst>
                <p:tags r:id="rId2"/>
              </p:custDataLst>
            </p:nvPr>
          </p:nvSpPr>
          <p:spPr bwMode="auto">
            <a:xfrm>
              <a:off x="3596763" y="4393123"/>
              <a:ext cx="1684337" cy="801688"/>
            </a:xfrm>
            <a:custGeom>
              <a:avLst/>
              <a:gdLst>
                <a:gd name="T0" fmla="*/ 0 w 1172"/>
                <a:gd name="T1" fmla="*/ 2147483646 h 558"/>
                <a:gd name="T2" fmla="*/ 2147483646 w 1172"/>
                <a:gd name="T3" fmla="*/ 2147483646 h 558"/>
                <a:gd name="T4" fmla="*/ 2147483646 w 1172"/>
                <a:gd name="T5" fmla="*/ 2147483646 h 558"/>
                <a:gd name="T6" fmla="*/ 2147483646 w 1172"/>
                <a:gd name="T7" fmla="*/ 2147483646 h 558"/>
                <a:gd name="T8" fmla="*/ 2147483646 w 1172"/>
                <a:gd name="T9" fmla="*/ 2147483646 h 558"/>
                <a:gd name="T10" fmla="*/ 2147483646 w 1172"/>
                <a:gd name="T11" fmla="*/ 2147483646 h 558"/>
                <a:gd name="T12" fmla="*/ 2147483646 w 1172"/>
                <a:gd name="T13" fmla="*/ 2147483646 h 558"/>
                <a:gd name="T14" fmla="*/ 2147483646 w 1172"/>
                <a:gd name="T15" fmla="*/ 2147483646 h 558"/>
                <a:gd name="T16" fmla="*/ 2147483646 w 1172"/>
                <a:gd name="T17" fmla="*/ 2147483646 h 558"/>
                <a:gd name="T18" fmla="*/ 2147483646 w 1172"/>
                <a:gd name="T19" fmla="*/ 2147483646 h 558"/>
                <a:gd name="T20" fmla="*/ 2147483646 w 1172"/>
                <a:gd name="T21" fmla="*/ 2147483646 h 558"/>
                <a:gd name="T22" fmla="*/ 2147483646 w 1172"/>
                <a:gd name="T23" fmla="*/ 2147483646 h 558"/>
                <a:gd name="T24" fmla="*/ 2147483646 w 1172"/>
                <a:gd name="T25" fmla="*/ 2147483646 h 558"/>
                <a:gd name="T26" fmla="*/ 2147483646 w 1172"/>
                <a:gd name="T27" fmla="*/ 2147483646 h 558"/>
                <a:gd name="T28" fmla="*/ 2147483646 w 1172"/>
                <a:gd name="T29" fmla="*/ 2147483646 h 558"/>
                <a:gd name="T30" fmla="*/ 2147483646 w 1172"/>
                <a:gd name="T31" fmla="*/ 2147483646 h 558"/>
                <a:gd name="T32" fmla="*/ 2147483646 w 1172"/>
                <a:gd name="T33" fmla="*/ 2147483646 h 558"/>
                <a:gd name="T34" fmla="*/ 2147483646 w 1172"/>
                <a:gd name="T35" fmla="*/ 2147483646 h 558"/>
                <a:gd name="T36" fmla="*/ 2147483646 w 1172"/>
                <a:gd name="T37" fmla="*/ 2147483646 h 558"/>
                <a:gd name="T38" fmla="*/ 2147483646 w 1172"/>
                <a:gd name="T39" fmla="*/ 2147483646 h 558"/>
                <a:gd name="T40" fmla="*/ 2147483646 w 1172"/>
                <a:gd name="T41" fmla="*/ 2147483646 h 558"/>
                <a:gd name="T42" fmla="*/ 2147483646 w 1172"/>
                <a:gd name="T43" fmla="*/ 2147483646 h 558"/>
                <a:gd name="T44" fmla="*/ 2147483646 w 1172"/>
                <a:gd name="T45" fmla="*/ 2147483646 h 558"/>
                <a:gd name="T46" fmla="*/ 2147483646 w 1172"/>
                <a:gd name="T47" fmla="*/ 2147483646 h 558"/>
                <a:gd name="T48" fmla="*/ 2147483646 w 1172"/>
                <a:gd name="T49" fmla="*/ 2147483646 h 558"/>
                <a:gd name="T50" fmla="*/ 2147483646 w 1172"/>
                <a:gd name="T51" fmla="*/ 2147483646 h 558"/>
                <a:gd name="T52" fmla="*/ 2147483646 w 1172"/>
                <a:gd name="T53" fmla="*/ 2147483646 h 558"/>
                <a:gd name="T54" fmla="*/ 2147483646 w 1172"/>
                <a:gd name="T55" fmla="*/ 2147483646 h 558"/>
                <a:gd name="T56" fmla="*/ 2147483646 w 1172"/>
                <a:gd name="T57" fmla="*/ 2147483646 h 558"/>
                <a:gd name="T58" fmla="*/ 2147483646 w 1172"/>
                <a:gd name="T59" fmla="*/ 2147483646 h 558"/>
                <a:gd name="T60" fmla="*/ 2147483646 w 1172"/>
                <a:gd name="T61" fmla="*/ 2147483646 h 558"/>
                <a:gd name="T62" fmla="*/ 2147483646 w 1172"/>
                <a:gd name="T63" fmla="*/ 2147483646 h 558"/>
                <a:gd name="T64" fmla="*/ 2147483646 w 1172"/>
                <a:gd name="T65" fmla="*/ 2147483646 h 558"/>
                <a:gd name="T66" fmla="*/ 2147483646 w 1172"/>
                <a:gd name="T67" fmla="*/ 0 h 5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72" h="558">
                  <a:moveTo>
                    <a:pt x="202" y="0"/>
                  </a:moveTo>
                  <a:lnTo>
                    <a:pt x="0" y="202"/>
                  </a:lnTo>
                  <a:lnTo>
                    <a:pt x="24" y="226"/>
                  </a:lnTo>
                  <a:lnTo>
                    <a:pt x="50" y="250"/>
                  </a:lnTo>
                  <a:lnTo>
                    <a:pt x="78" y="272"/>
                  </a:lnTo>
                  <a:lnTo>
                    <a:pt x="106" y="292"/>
                  </a:lnTo>
                  <a:lnTo>
                    <a:pt x="134" y="312"/>
                  </a:lnTo>
                  <a:lnTo>
                    <a:pt x="164" y="332"/>
                  </a:lnTo>
                  <a:lnTo>
                    <a:pt x="194" y="348"/>
                  </a:lnTo>
                  <a:lnTo>
                    <a:pt x="226" y="364"/>
                  </a:lnTo>
                  <a:lnTo>
                    <a:pt x="258" y="380"/>
                  </a:lnTo>
                  <a:lnTo>
                    <a:pt x="290" y="394"/>
                  </a:lnTo>
                  <a:lnTo>
                    <a:pt x="324" y="406"/>
                  </a:lnTo>
                  <a:lnTo>
                    <a:pt x="358" y="416"/>
                  </a:lnTo>
                  <a:lnTo>
                    <a:pt x="392" y="426"/>
                  </a:lnTo>
                  <a:lnTo>
                    <a:pt x="426" y="434"/>
                  </a:lnTo>
                  <a:lnTo>
                    <a:pt x="462" y="440"/>
                  </a:lnTo>
                  <a:lnTo>
                    <a:pt x="498" y="446"/>
                  </a:lnTo>
                  <a:lnTo>
                    <a:pt x="586" y="558"/>
                  </a:lnTo>
                  <a:lnTo>
                    <a:pt x="670" y="448"/>
                  </a:lnTo>
                  <a:lnTo>
                    <a:pt x="706" y="444"/>
                  </a:lnTo>
                  <a:lnTo>
                    <a:pt x="742" y="438"/>
                  </a:lnTo>
                  <a:lnTo>
                    <a:pt x="776" y="432"/>
                  </a:lnTo>
                  <a:lnTo>
                    <a:pt x="812" y="422"/>
                  </a:lnTo>
                  <a:lnTo>
                    <a:pt x="846" y="412"/>
                  </a:lnTo>
                  <a:lnTo>
                    <a:pt x="878" y="402"/>
                  </a:lnTo>
                  <a:lnTo>
                    <a:pt x="912" y="390"/>
                  </a:lnTo>
                  <a:lnTo>
                    <a:pt x="944" y="376"/>
                  </a:lnTo>
                  <a:lnTo>
                    <a:pt x="974" y="360"/>
                  </a:lnTo>
                  <a:lnTo>
                    <a:pt x="1006" y="344"/>
                  </a:lnTo>
                  <a:lnTo>
                    <a:pt x="1034" y="326"/>
                  </a:lnTo>
                  <a:lnTo>
                    <a:pt x="1064" y="308"/>
                  </a:lnTo>
                  <a:lnTo>
                    <a:pt x="1092" y="288"/>
                  </a:lnTo>
                  <a:lnTo>
                    <a:pt x="1120" y="268"/>
                  </a:lnTo>
                  <a:lnTo>
                    <a:pt x="1146" y="246"/>
                  </a:lnTo>
                  <a:lnTo>
                    <a:pt x="1172" y="222"/>
                  </a:lnTo>
                  <a:lnTo>
                    <a:pt x="970" y="20"/>
                  </a:lnTo>
                  <a:lnTo>
                    <a:pt x="930" y="52"/>
                  </a:lnTo>
                  <a:lnTo>
                    <a:pt x="890" y="80"/>
                  </a:lnTo>
                  <a:lnTo>
                    <a:pt x="846" y="106"/>
                  </a:lnTo>
                  <a:lnTo>
                    <a:pt x="800" y="126"/>
                  </a:lnTo>
                  <a:lnTo>
                    <a:pt x="752" y="144"/>
                  </a:lnTo>
                  <a:lnTo>
                    <a:pt x="726" y="150"/>
                  </a:lnTo>
                  <a:lnTo>
                    <a:pt x="700" y="156"/>
                  </a:lnTo>
                  <a:lnTo>
                    <a:pt x="676" y="160"/>
                  </a:lnTo>
                  <a:lnTo>
                    <a:pt x="648" y="162"/>
                  </a:lnTo>
                  <a:lnTo>
                    <a:pt x="622" y="164"/>
                  </a:lnTo>
                  <a:lnTo>
                    <a:pt x="596" y="166"/>
                  </a:lnTo>
                  <a:lnTo>
                    <a:pt x="566" y="164"/>
                  </a:lnTo>
                  <a:lnTo>
                    <a:pt x="538" y="162"/>
                  </a:lnTo>
                  <a:lnTo>
                    <a:pt x="510" y="158"/>
                  </a:lnTo>
                  <a:lnTo>
                    <a:pt x="482" y="154"/>
                  </a:lnTo>
                  <a:lnTo>
                    <a:pt x="456" y="148"/>
                  </a:lnTo>
                  <a:lnTo>
                    <a:pt x="430" y="140"/>
                  </a:lnTo>
                  <a:lnTo>
                    <a:pt x="404" y="132"/>
                  </a:lnTo>
                  <a:lnTo>
                    <a:pt x="378" y="122"/>
                  </a:lnTo>
                  <a:lnTo>
                    <a:pt x="354" y="110"/>
                  </a:lnTo>
                  <a:lnTo>
                    <a:pt x="330" y="98"/>
                  </a:lnTo>
                  <a:lnTo>
                    <a:pt x="306" y="84"/>
                  </a:lnTo>
                  <a:lnTo>
                    <a:pt x="284" y="70"/>
                  </a:lnTo>
                  <a:lnTo>
                    <a:pt x="262" y="54"/>
                  </a:lnTo>
                  <a:lnTo>
                    <a:pt x="240" y="36"/>
                  </a:lnTo>
                  <a:lnTo>
                    <a:pt x="220" y="20"/>
                  </a:lnTo>
                  <a:lnTo>
                    <a:pt x="20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09" name="MH_Other_3"/>
            <p:cNvSpPr>
              <a:spLocks/>
            </p:cNvSpPr>
            <p:nvPr>
              <p:custDataLst>
                <p:tags r:id="rId3"/>
              </p:custDataLst>
            </p:nvPr>
          </p:nvSpPr>
          <p:spPr bwMode="auto">
            <a:xfrm>
              <a:off x="3581203" y="2086648"/>
              <a:ext cx="1641474" cy="804861"/>
            </a:xfrm>
            <a:custGeom>
              <a:avLst/>
              <a:gdLst>
                <a:gd name="T0" fmla="*/ 2147483646 w 1142"/>
                <a:gd name="T1" fmla="*/ 0 h 560"/>
                <a:gd name="T2" fmla="*/ 2147483646 w 1142"/>
                <a:gd name="T3" fmla="*/ 2147483646 h 560"/>
                <a:gd name="T4" fmla="*/ 2147483646 w 1142"/>
                <a:gd name="T5" fmla="*/ 2147483646 h 560"/>
                <a:gd name="T6" fmla="*/ 2147483646 w 1142"/>
                <a:gd name="T7" fmla="*/ 2147483646 h 560"/>
                <a:gd name="T8" fmla="*/ 2147483646 w 1142"/>
                <a:gd name="T9" fmla="*/ 2147483646 h 560"/>
                <a:gd name="T10" fmla="*/ 2147483646 w 1142"/>
                <a:gd name="T11" fmla="*/ 2147483646 h 560"/>
                <a:gd name="T12" fmla="*/ 2147483646 w 1142"/>
                <a:gd name="T13" fmla="*/ 2147483646 h 560"/>
                <a:gd name="T14" fmla="*/ 2147483646 w 1142"/>
                <a:gd name="T15" fmla="*/ 2147483646 h 560"/>
                <a:gd name="T16" fmla="*/ 2147483646 w 1142"/>
                <a:gd name="T17" fmla="*/ 2147483646 h 560"/>
                <a:gd name="T18" fmla="*/ 2147483646 w 1142"/>
                <a:gd name="T19" fmla="*/ 2147483646 h 560"/>
                <a:gd name="T20" fmla="*/ 2147483646 w 1142"/>
                <a:gd name="T21" fmla="*/ 2147483646 h 560"/>
                <a:gd name="T22" fmla="*/ 2147483646 w 1142"/>
                <a:gd name="T23" fmla="*/ 2147483646 h 560"/>
                <a:gd name="T24" fmla="*/ 2147483646 w 1142"/>
                <a:gd name="T25" fmla="*/ 2147483646 h 560"/>
                <a:gd name="T26" fmla="*/ 2147483646 w 1142"/>
                <a:gd name="T27" fmla="*/ 2147483646 h 560"/>
                <a:gd name="T28" fmla="*/ 2147483646 w 1142"/>
                <a:gd name="T29" fmla="*/ 2147483646 h 560"/>
                <a:gd name="T30" fmla="*/ 2147483646 w 1142"/>
                <a:gd name="T31" fmla="*/ 2147483646 h 560"/>
                <a:gd name="T32" fmla="*/ 2147483646 w 1142"/>
                <a:gd name="T33" fmla="*/ 2147483646 h 560"/>
                <a:gd name="T34" fmla="*/ 2147483646 w 1142"/>
                <a:gd name="T35" fmla="*/ 2147483646 h 560"/>
                <a:gd name="T36" fmla="*/ 0 w 1142"/>
                <a:gd name="T37" fmla="*/ 2147483646 h 560"/>
                <a:gd name="T38" fmla="*/ 2147483646 w 1142"/>
                <a:gd name="T39" fmla="*/ 2147483646 h 560"/>
                <a:gd name="T40" fmla="*/ 2147483646 w 1142"/>
                <a:gd name="T41" fmla="*/ 2147483646 h 560"/>
                <a:gd name="T42" fmla="*/ 2147483646 w 1142"/>
                <a:gd name="T43" fmla="*/ 2147483646 h 560"/>
                <a:gd name="T44" fmla="*/ 2147483646 w 1142"/>
                <a:gd name="T45" fmla="*/ 2147483646 h 560"/>
                <a:gd name="T46" fmla="*/ 2147483646 w 1142"/>
                <a:gd name="T47" fmla="*/ 2147483646 h 560"/>
                <a:gd name="T48" fmla="*/ 2147483646 w 1142"/>
                <a:gd name="T49" fmla="*/ 2147483646 h 560"/>
                <a:gd name="T50" fmla="*/ 2147483646 w 1142"/>
                <a:gd name="T51" fmla="*/ 2147483646 h 560"/>
                <a:gd name="T52" fmla="*/ 2147483646 w 1142"/>
                <a:gd name="T53" fmla="*/ 2147483646 h 560"/>
                <a:gd name="T54" fmla="*/ 2147483646 w 1142"/>
                <a:gd name="T55" fmla="*/ 2147483646 h 560"/>
                <a:gd name="T56" fmla="*/ 2147483646 w 1142"/>
                <a:gd name="T57" fmla="*/ 2147483646 h 560"/>
                <a:gd name="T58" fmla="*/ 2147483646 w 1142"/>
                <a:gd name="T59" fmla="*/ 2147483646 h 560"/>
                <a:gd name="T60" fmla="*/ 2147483646 w 1142"/>
                <a:gd name="T61" fmla="*/ 2147483646 h 560"/>
                <a:gd name="T62" fmla="*/ 2147483646 w 1142"/>
                <a:gd name="T63" fmla="*/ 2147483646 h 560"/>
                <a:gd name="T64" fmla="*/ 2147483646 w 1142"/>
                <a:gd name="T65" fmla="*/ 2147483646 h 560"/>
                <a:gd name="T66" fmla="*/ 2147483646 w 1142"/>
                <a:gd name="T67" fmla="*/ 2147483646 h 560"/>
                <a:gd name="T68" fmla="*/ 2147483646 w 1142"/>
                <a:gd name="T69" fmla="*/ 2147483646 h 560"/>
                <a:gd name="T70" fmla="*/ 2147483646 w 1142"/>
                <a:gd name="T71" fmla="*/ 2147483646 h 560"/>
                <a:gd name="T72" fmla="*/ 2147483646 w 1142"/>
                <a:gd name="T73" fmla="*/ 2147483646 h 560"/>
                <a:gd name="T74" fmla="*/ 2147483646 w 1142"/>
                <a:gd name="T75" fmla="*/ 2147483646 h 560"/>
                <a:gd name="T76" fmla="*/ 2147483646 w 1142"/>
                <a:gd name="T77" fmla="*/ 2147483646 h 560"/>
                <a:gd name="T78" fmla="*/ 2147483646 w 1142"/>
                <a:gd name="T79" fmla="*/ 2147483646 h 560"/>
                <a:gd name="T80" fmla="*/ 2147483646 w 1142"/>
                <a:gd name="T81" fmla="*/ 2147483646 h 560"/>
                <a:gd name="T82" fmla="*/ 2147483646 w 1142"/>
                <a:gd name="T83" fmla="*/ 2147483646 h 560"/>
                <a:gd name="T84" fmla="*/ 2147483646 w 1142"/>
                <a:gd name="T85" fmla="*/ 2147483646 h 560"/>
                <a:gd name="T86" fmla="*/ 2147483646 w 1142"/>
                <a:gd name="T87" fmla="*/ 2147483646 h 560"/>
                <a:gd name="T88" fmla="*/ 2147483646 w 1142"/>
                <a:gd name="T89" fmla="*/ 2147483646 h 560"/>
                <a:gd name="T90" fmla="*/ 2147483646 w 1142"/>
                <a:gd name="T91" fmla="*/ 2147483646 h 560"/>
                <a:gd name="T92" fmla="*/ 2147483646 w 1142"/>
                <a:gd name="T93" fmla="*/ 2147483646 h 560"/>
                <a:gd name="T94" fmla="*/ 2147483646 w 1142"/>
                <a:gd name="T95" fmla="*/ 2147483646 h 560"/>
                <a:gd name="T96" fmla="*/ 2147483646 w 1142"/>
                <a:gd name="T97" fmla="*/ 2147483646 h 560"/>
                <a:gd name="T98" fmla="*/ 2147483646 w 1142"/>
                <a:gd name="T99" fmla="*/ 2147483646 h 560"/>
                <a:gd name="T100" fmla="*/ 2147483646 w 1142"/>
                <a:gd name="T101" fmla="*/ 2147483646 h 560"/>
                <a:gd name="T102" fmla="*/ 2147483646 w 1142"/>
                <a:gd name="T103" fmla="*/ 2147483646 h 560"/>
                <a:gd name="T104" fmla="*/ 2147483646 w 1142"/>
                <a:gd name="T105" fmla="*/ 2147483646 h 560"/>
                <a:gd name="T106" fmla="*/ 2147483646 w 1142"/>
                <a:gd name="T107" fmla="*/ 2147483646 h 560"/>
                <a:gd name="T108" fmla="*/ 2147483646 w 1142"/>
                <a:gd name="T109" fmla="*/ 2147483646 h 560"/>
                <a:gd name="T110" fmla="*/ 2147483646 w 1142"/>
                <a:gd name="T111" fmla="*/ 2147483646 h 560"/>
                <a:gd name="T112" fmla="*/ 2147483646 w 1142"/>
                <a:gd name="T113" fmla="*/ 2147483646 h 560"/>
                <a:gd name="T114" fmla="*/ 2147483646 w 1142"/>
                <a:gd name="T115" fmla="*/ 2147483646 h 560"/>
                <a:gd name="T116" fmla="*/ 2147483646 w 1142"/>
                <a:gd name="T117" fmla="*/ 2147483646 h 560"/>
                <a:gd name="T118" fmla="*/ 2147483646 w 1142"/>
                <a:gd name="T119" fmla="*/ 2147483646 h 560"/>
                <a:gd name="T120" fmla="*/ 2147483646 w 1142"/>
                <a:gd name="T121" fmla="*/ 2147483646 h 560"/>
                <a:gd name="T122" fmla="*/ 2147483646 w 1142"/>
                <a:gd name="T123" fmla="*/ 0 h 5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42" h="560">
                  <a:moveTo>
                    <a:pt x="572" y="0"/>
                  </a:moveTo>
                  <a:lnTo>
                    <a:pt x="470" y="132"/>
                  </a:lnTo>
                  <a:lnTo>
                    <a:pt x="436" y="138"/>
                  </a:lnTo>
                  <a:lnTo>
                    <a:pt x="402" y="144"/>
                  </a:lnTo>
                  <a:lnTo>
                    <a:pt x="370" y="152"/>
                  </a:lnTo>
                  <a:lnTo>
                    <a:pt x="338" y="162"/>
                  </a:lnTo>
                  <a:lnTo>
                    <a:pt x="306" y="172"/>
                  </a:lnTo>
                  <a:lnTo>
                    <a:pt x="274" y="184"/>
                  </a:lnTo>
                  <a:lnTo>
                    <a:pt x="244" y="196"/>
                  </a:lnTo>
                  <a:lnTo>
                    <a:pt x="214" y="210"/>
                  </a:lnTo>
                  <a:lnTo>
                    <a:pt x="184" y="224"/>
                  </a:lnTo>
                  <a:lnTo>
                    <a:pt x="156" y="240"/>
                  </a:lnTo>
                  <a:lnTo>
                    <a:pt x="128" y="258"/>
                  </a:lnTo>
                  <a:lnTo>
                    <a:pt x="100" y="276"/>
                  </a:lnTo>
                  <a:lnTo>
                    <a:pt x="74" y="296"/>
                  </a:lnTo>
                  <a:lnTo>
                    <a:pt x="48" y="316"/>
                  </a:lnTo>
                  <a:lnTo>
                    <a:pt x="24" y="336"/>
                  </a:lnTo>
                  <a:lnTo>
                    <a:pt x="0" y="358"/>
                  </a:lnTo>
                  <a:lnTo>
                    <a:pt x="202" y="560"/>
                  </a:lnTo>
                  <a:lnTo>
                    <a:pt x="240" y="528"/>
                  </a:lnTo>
                  <a:lnTo>
                    <a:pt x="282" y="498"/>
                  </a:lnTo>
                  <a:lnTo>
                    <a:pt x="328" y="472"/>
                  </a:lnTo>
                  <a:lnTo>
                    <a:pt x="350" y="462"/>
                  </a:lnTo>
                  <a:lnTo>
                    <a:pt x="374" y="450"/>
                  </a:lnTo>
                  <a:lnTo>
                    <a:pt x="398" y="442"/>
                  </a:lnTo>
                  <a:lnTo>
                    <a:pt x="424" y="434"/>
                  </a:lnTo>
                  <a:lnTo>
                    <a:pt x="448" y="426"/>
                  </a:lnTo>
                  <a:lnTo>
                    <a:pt x="474" y="422"/>
                  </a:lnTo>
                  <a:lnTo>
                    <a:pt x="500" y="416"/>
                  </a:lnTo>
                  <a:lnTo>
                    <a:pt x="528" y="414"/>
                  </a:lnTo>
                  <a:lnTo>
                    <a:pt x="554" y="412"/>
                  </a:lnTo>
                  <a:lnTo>
                    <a:pt x="582" y="410"/>
                  </a:lnTo>
                  <a:lnTo>
                    <a:pt x="632" y="414"/>
                  </a:lnTo>
                  <a:lnTo>
                    <a:pt x="682" y="420"/>
                  </a:lnTo>
                  <a:lnTo>
                    <a:pt x="730" y="430"/>
                  </a:lnTo>
                  <a:lnTo>
                    <a:pt x="776" y="446"/>
                  </a:lnTo>
                  <a:lnTo>
                    <a:pt x="820" y="464"/>
                  </a:lnTo>
                  <a:lnTo>
                    <a:pt x="862" y="486"/>
                  </a:lnTo>
                  <a:lnTo>
                    <a:pt x="902" y="512"/>
                  </a:lnTo>
                  <a:lnTo>
                    <a:pt x="940" y="542"/>
                  </a:lnTo>
                  <a:lnTo>
                    <a:pt x="1142" y="340"/>
                  </a:lnTo>
                  <a:lnTo>
                    <a:pt x="1118" y="318"/>
                  </a:lnTo>
                  <a:lnTo>
                    <a:pt x="1092" y="298"/>
                  </a:lnTo>
                  <a:lnTo>
                    <a:pt x="1066" y="280"/>
                  </a:lnTo>
                  <a:lnTo>
                    <a:pt x="1040" y="262"/>
                  </a:lnTo>
                  <a:lnTo>
                    <a:pt x="1012" y="244"/>
                  </a:lnTo>
                  <a:lnTo>
                    <a:pt x="984" y="228"/>
                  </a:lnTo>
                  <a:lnTo>
                    <a:pt x="956" y="212"/>
                  </a:lnTo>
                  <a:lnTo>
                    <a:pt x="926" y="198"/>
                  </a:lnTo>
                  <a:lnTo>
                    <a:pt x="896" y="186"/>
                  </a:lnTo>
                  <a:lnTo>
                    <a:pt x="866" y="174"/>
                  </a:lnTo>
                  <a:lnTo>
                    <a:pt x="834" y="164"/>
                  </a:lnTo>
                  <a:lnTo>
                    <a:pt x="802" y="154"/>
                  </a:lnTo>
                  <a:lnTo>
                    <a:pt x="770" y="146"/>
                  </a:lnTo>
                  <a:lnTo>
                    <a:pt x="738" y="140"/>
                  </a:lnTo>
                  <a:lnTo>
                    <a:pt x="704" y="134"/>
                  </a:lnTo>
                  <a:lnTo>
                    <a:pt x="672" y="130"/>
                  </a:lnTo>
                  <a:lnTo>
                    <a:pt x="5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10" name="MH_Other_4"/>
            <p:cNvSpPr>
              <a:spLocks/>
            </p:cNvSpPr>
            <p:nvPr>
              <p:custDataLst>
                <p:tags r:id="rId4"/>
              </p:custDataLst>
            </p:nvPr>
          </p:nvSpPr>
          <p:spPr bwMode="auto">
            <a:xfrm>
              <a:off x="5328196" y="2839076"/>
              <a:ext cx="804862" cy="1692276"/>
            </a:xfrm>
            <a:custGeom>
              <a:avLst/>
              <a:gdLst>
                <a:gd name="T0" fmla="*/ 2147483646 w 560"/>
                <a:gd name="T1" fmla="*/ 2147483646 h 1178"/>
                <a:gd name="T2" fmla="*/ 2147483646 w 560"/>
                <a:gd name="T3" fmla="*/ 2147483646 h 1178"/>
                <a:gd name="T4" fmla="*/ 2147483646 w 560"/>
                <a:gd name="T5" fmla="*/ 2147483646 h 1178"/>
                <a:gd name="T6" fmla="*/ 2147483646 w 560"/>
                <a:gd name="T7" fmla="*/ 2147483646 h 1178"/>
                <a:gd name="T8" fmla="*/ 2147483646 w 560"/>
                <a:gd name="T9" fmla="*/ 2147483646 h 1178"/>
                <a:gd name="T10" fmla="*/ 2147483646 w 560"/>
                <a:gd name="T11" fmla="*/ 2147483646 h 1178"/>
                <a:gd name="T12" fmla="*/ 2147483646 w 560"/>
                <a:gd name="T13" fmla="*/ 2147483646 h 1178"/>
                <a:gd name="T14" fmla="*/ 2147483646 w 560"/>
                <a:gd name="T15" fmla="*/ 2147483646 h 1178"/>
                <a:gd name="T16" fmla="*/ 2147483646 w 560"/>
                <a:gd name="T17" fmla="*/ 0 h 1178"/>
                <a:gd name="T18" fmla="*/ 0 w 560"/>
                <a:gd name="T19" fmla="*/ 2147483646 h 1178"/>
                <a:gd name="T20" fmla="*/ 2147483646 w 560"/>
                <a:gd name="T21" fmla="*/ 2147483646 h 1178"/>
                <a:gd name="T22" fmla="*/ 2147483646 w 560"/>
                <a:gd name="T23" fmla="*/ 2147483646 h 1178"/>
                <a:gd name="T24" fmla="*/ 2147483646 w 560"/>
                <a:gd name="T25" fmla="*/ 2147483646 h 1178"/>
                <a:gd name="T26" fmla="*/ 2147483646 w 560"/>
                <a:gd name="T27" fmla="*/ 2147483646 h 1178"/>
                <a:gd name="T28" fmla="*/ 2147483646 w 560"/>
                <a:gd name="T29" fmla="*/ 2147483646 h 1178"/>
                <a:gd name="T30" fmla="*/ 2147483646 w 560"/>
                <a:gd name="T31" fmla="*/ 2147483646 h 1178"/>
                <a:gd name="T32" fmla="*/ 2147483646 w 560"/>
                <a:gd name="T33" fmla="*/ 2147483646 h 1178"/>
                <a:gd name="T34" fmla="*/ 2147483646 w 560"/>
                <a:gd name="T35" fmla="*/ 2147483646 h 1178"/>
                <a:gd name="T36" fmla="*/ 2147483646 w 560"/>
                <a:gd name="T37" fmla="*/ 2147483646 h 1178"/>
                <a:gd name="T38" fmla="*/ 2147483646 w 560"/>
                <a:gd name="T39" fmla="*/ 2147483646 h 1178"/>
                <a:gd name="T40" fmla="*/ 2147483646 w 560"/>
                <a:gd name="T41" fmla="*/ 2147483646 h 1178"/>
                <a:gd name="T42" fmla="*/ 2147483646 w 560"/>
                <a:gd name="T43" fmla="*/ 2147483646 h 1178"/>
                <a:gd name="T44" fmla="*/ 2147483646 w 560"/>
                <a:gd name="T45" fmla="*/ 2147483646 h 1178"/>
                <a:gd name="T46" fmla="*/ 2147483646 w 560"/>
                <a:gd name="T47" fmla="*/ 2147483646 h 1178"/>
                <a:gd name="T48" fmla="*/ 2147483646 w 560"/>
                <a:gd name="T49" fmla="*/ 2147483646 h 1178"/>
                <a:gd name="T50" fmla="*/ 2147483646 w 560"/>
                <a:gd name="T51" fmla="*/ 2147483646 h 1178"/>
                <a:gd name="T52" fmla="*/ 2147483646 w 560"/>
                <a:gd name="T53" fmla="*/ 2147483646 h 1178"/>
                <a:gd name="T54" fmla="*/ 2147483646 w 560"/>
                <a:gd name="T55" fmla="*/ 2147483646 h 1178"/>
                <a:gd name="T56" fmla="*/ 2147483646 w 560"/>
                <a:gd name="T57" fmla="*/ 2147483646 h 1178"/>
                <a:gd name="T58" fmla="*/ 2147483646 w 560"/>
                <a:gd name="T59" fmla="*/ 2147483646 h 1178"/>
                <a:gd name="T60" fmla="*/ 2147483646 w 560"/>
                <a:gd name="T61" fmla="*/ 2147483646 h 1178"/>
                <a:gd name="T62" fmla="*/ 2147483646 w 560"/>
                <a:gd name="T63" fmla="*/ 2147483646 h 1178"/>
                <a:gd name="T64" fmla="*/ 2147483646 w 560"/>
                <a:gd name="T65" fmla="*/ 2147483646 h 1178"/>
                <a:gd name="T66" fmla="*/ 2147483646 w 560"/>
                <a:gd name="T67" fmla="*/ 2147483646 h 1178"/>
                <a:gd name="T68" fmla="*/ 2147483646 w 560"/>
                <a:gd name="T69" fmla="*/ 2147483646 h 11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60" h="1178">
                  <a:moveTo>
                    <a:pt x="446" y="510"/>
                  </a:moveTo>
                  <a:lnTo>
                    <a:pt x="446" y="510"/>
                  </a:lnTo>
                  <a:lnTo>
                    <a:pt x="442" y="472"/>
                  </a:lnTo>
                  <a:lnTo>
                    <a:pt x="436" y="436"/>
                  </a:lnTo>
                  <a:lnTo>
                    <a:pt x="428" y="400"/>
                  </a:lnTo>
                  <a:lnTo>
                    <a:pt x="418" y="366"/>
                  </a:lnTo>
                  <a:lnTo>
                    <a:pt x="408" y="330"/>
                  </a:lnTo>
                  <a:lnTo>
                    <a:pt x="396" y="296"/>
                  </a:lnTo>
                  <a:lnTo>
                    <a:pt x="382" y="262"/>
                  </a:lnTo>
                  <a:lnTo>
                    <a:pt x="366" y="230"/>
                  </a:lnTo>
                  <a:lnTo>
                    <a:pt x="350" y="198"/>
                  </a:lnTo>
                  <a:lnTo>
                    <a:pt x="332" y="168"/>
                  </a:lnTo>
                  <a:lnTo>
                    <a:pt x="314" y="136"/>
                  </a:lnTo>
                  <a:lnTo>
                    <a:pt x="294" y="108"/>
                  </a:lnTo>
                  <a:lnTo>
                    <a:pt x="272" y="80"/>
                  </a:lnTo>
                  <a:lnTo>
                    <a:pt x="250" y="52"/>
                  </a:lnTo>
                  <a:lnTo>
                    <a:pt x="226" y="26"/>
                  </a:lnTo>
                  <a:lnTo>
                    <a:pt x="202" y="0"/>
                  </a:lnTo>
                  <a:lnTo>
                    <a:pt x="0" y="202"/>
                  </a:lnTo>
                  <a:lnTo>
                    <a:pt x="18" y="220"/>
                  </a:lnTo>
                  <a:lnTo>
                    <a:pt x="36" y="240"/>
                  </a:lnTo>
                  <a:lnTo>
                    <a:pt x="54" y="262"/>
                  </a:lnTo>
                  <a:lnTo>
                    <a:pt x="68" y="284"/>
                  </a:lnTo>
                  <a:lnTo>
                    <a:pt x="84" y="306"/>
                  </a:lnTo>
                  <a:lnTo>
                    <a:pt x="96" y="330"/>
                  </a:lnTo>
                  <a:lnTo>
                    <a:pt x="110" y="354"/>
                  </a:lnTo>
                  <a:lnTo>
                    <a:pt x="120" y="378"/>
                  </a:lnTo>
                  <a:lnTo>
                    <a:pt x="130" y="404"/>
                  </a:lnTo>
                  <a:lnTo>
                    <a:pt x="140" y="430"/>
                  </a:lnTo>
                  <a:lnTo>
                    <a:pt x="148" y="456"/>
                  </a:lnTo>
                  <a:lnTo>
                    <a:pt x="154" y="484"/>
                  </a:lnTo>
                  <a:lnTo>
                    <a:pt x="158" y="510"/>
                  </a:lnTo>
                  <a:lnTo>
                    <a:pt x="162" y="538"/>
                  </a:lnTo>
                  <a:lnTo>
                    <a:pt x="164" y="568"/>
                  </a:lnTo>
                  <a:lnTo>
                    <a:pt x="164" y="596"/>
                  </a:lnTo>
                  <a:lnTo>
                    <a:pt x="164" y="624"/>
                  </a:lnTo>
                  <a:lnTo>
                    <a:pt x="162" y="650"/>
                  </a:lnTo>
                  <a:lnTo>
                    <a:pt x="158" y="676"/>
                  </a:lnTo>
                  <a:lnTo>
                    <a:pt x="154" y="704"/>
                  </a:lnTo>
                  <a:lnTo>
                    <a:pt x="148" y="730"/>
                  </a:lnTo>
                  <a:lnTo>
                    <a:pt x="142" y="754"/>
                  </a:lnTo>
                  <a:lnTo>
                    <a:pt x="134" y="780"/>
                  </a:lnTo>
                  <a:lnTo>
                    <a:pt x="124" y="804"/>
                  </a:lnTo>
                  <a:lnTo>
                    <a:pt x="114" y="828"/>
                  </a:lnTo>
                  <a:lnTo>
                    <a:pt x="104" y="850"/>
                  </a:lnTo>
                  <a:lnTo>
                    <a:pt x="78" y="894"/>
                  </a:lnTo>
                  <a:lnTo>
                    <a:pt x="48" y="936"/>
                  </a:lnTo>
                  <a:lnTo>
                    <a:pt x="14" y="976"/>
                  </a:lnTo>
                  <a:lnTo>
                    <a:pt x="216" y="1178"/>
                  </a:lnTo>
                  <a:lnTo>
                    <a:pt x="240" y="1152"/>
                  </a:lnTo>
                  <a:lnTo>
                    <a:pt x="262" y="1126"/>
                  </a:lnTo>
                  <a:lnTo>
                    <a:pt x="282" y="1100"/>
                  </a:lnTo>
                  <a:lnTo>
                    <a:pt x="302" y="1072"/>
                  </a:lnTo>
                  <a:lnTo>
                    <a:pt x="322" y="1042"/>
                  </a:lnTo>
                  <a:lnTo>
                    <a:pt x="340" y="1014"/>
                  </a:lnTo>
                  <a:lnTo>
                    <a:pt x="356" y="984"/>
                  </a:lnTo>
                  <a:lnTo>
                    <a:pt x="372" y="952"/>
                  </a:lnTo>
                  <a:lnTo>
                    <a:pt x="386" y="920"/>
                  </a:lnTo>
                  <a:lnTo>
                    <a:pt x="398" y="888"/>
                  </a:lnTo>
                  <a:lnTo>
                    <a:pt x="410" y="856"/>
                  </a:lnTo>
                  <a:lnTo>
                    <a:pt x="420" y="822"/>
                  </a:lnTo>
                  <a:lnTo>
                    <a:pt x="428" y="788"/>
                  </a:lnTo>
                  <a:lnTo>
                    <a:pt x="436" y="752"/>
                  </a:lnTo>
                  <a:lnTo>
                    <a:pt x="442" y="718"/>
                  </a:lnTo>
                  <a:lnTo>
                    <a:pt x="446" y="682"/>
                  </a:lnTo>
                  <a:lnTo>
                    <a:pt x="560" y="596"/>
                  </a:lnTo>
                  <a:lnTo>
                    <a:pt x="446" y="5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11" name="MH_Title_1"/>
            <p:cNvSpPr txBox="1">
              <a:spLocks noChangeArrowheads="1"/>
            </p:cNvSpPr>
            <p:nvPr>
              <p:custDataLst>
                <p:tags r:id="rId5"/>
              </p:custDataLst>
            </p:nvPr>
          </p:nvSpPr>
          <p:spPr bwMode="auto">
            <a:xfrm>
              <a:off x="3522663" y="2869608"/>
              <a:ext cx="1914989" cy="156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just">
                <a:lnSpc>
                  <a:spcPct val="110000"/>
                </a:lnSpc>
                <a:spcBef>
                  <a:spcPts val="1600"/>
                </a:spcBef>
                <a:buClr>
                  <a:schemeClr val="accent1"/>
                </a:buClr>
                <a:buSzPct val="70000"/>
                <a:buFont typeface="Wingdings 2" panose="05020102010507070707" pitchFamily="18" charset="2"/>
                <a:buChar char=""/>
                <a:defRPr sz="2000">
                  <a:solidFill>
                    <a:srgbClr val="BA7612"/>
                  </a:solidFill>
                  <a:latin typeface="Arial" panose="020B0604020202020204" pitchFamily="34" charset="0"/>
                  <a:ea typeface="微软雅黑" panose="020B0503020204020204" pitchFamily="34" charset="-122"/>
                </a:defRPr>
              </a:lvl1pPr>
              <a:lvl2pPr marL="357188" indent="-171450" algn="just">
                <a:lnSpc>
                  <a:spcPct val="130000"/>
                </a:lnSpc>
                <a:spcAft>
                  <a:spcPts val="600"/>
                </a:spcAft>
                <a:buClr>
                  <a:srgbClr val="F2C37D"/>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17145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17145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17145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17145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17145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lnSpc>
                  <a:spcPct val="90000"/>
                </a:lnSpc>
                <a:spcBef>
                  <a:spcPts val="750"/>
                </a:spcBef>
                <a:buClrTx/>
                <a:buSzTx/>
                <a:buFont typeface="Arial" panose="020B0604020202020204" pitchFamily="34" charset="0"/>
                <a:buNone/>
              </a:pPr>
              <a:r>
                <a:rPr lang="zh-CN" altLang="en-US" b="1" dirty="0">
                  <a:solidFill>
                    <a:srgbClr val="000000"/>
                  </a:solidFill>
                  <a:latin typeface="Calibri" panose="020F0502020204030204" pitchFamily="34" charset="0"/>
                  <a:ea typeface="宋体" panose="02010600030101010101" pitchFamily="2" charset="-122"/>
                </a:rPr>
                <a:t>部署</a:t>
              </a:r>
              <a:endParaRPr lang="en-US" altLang="zh-CN" b="1" dirty="0">
                <a:solidFill>
                  <a:srgbClr val="000000"/>
                </a:solidFill>
                <a:latin typeface="Calibri" panose="020F0502020204030204" pitchFamily="34" charset="0"/>
                <a:ea typeface="宋体" panose="02010600030101010101" pitchFamily="2" charset="-122"/>
              </a:endParaRPr>
            </a:p>
            <a:p>
              <a:pPr algn="ctr" eaLnBrk="1" hangingPunct="1">
                <a:lnSpc>
                  <a:spcPct val="90000"/>
                </a:lnSpc>
                <a:spcBef>
                  <a:spcPts val="750"/>
                </a:spcBef>
                <a:buClrTx/>
                <a:buSzTx/>
                <a:buFont typeface="Arial" panose="020B0604020202020204" pitchFamily="34" charset="0"/>
                <a:buNone/>
              </a:pPr>
              <a:r>
                <a:rPr lang="zh-CN" altLang="en-US" b="1" dirty="0">
                  <a:solidFill>
                    <a:srgbClr val="000000"/>
                  </a:solidFill>
                  <a:latin typeface="Calibri" panose="020F0502020204030204" pitchFamily="34" charset="0"/>
                  <a:ea typeface="宋体" panose="02010600030101010101" pitchFamily="2" charset="-122"/>
                </a:rPr>
                <a:t>“互联网</a:t>
              </a:r>
              <a:r>
                <a:rPr lang="en-US" altLang="zh-CN" b="1" dirty="0">
                  <a:solidFill>
                    <a:srgbClr val="000000"/>
                  </a:solidFill>
                  <a:latin typeface="Calibri" panose="020F0502020204030204" pitchFamily="34" charset="0"/>
                  <a:ea typeface="宋体" panose="02010600030101010101" pitchFamily="2" charset="-122"/>
                </a:rPr>
                <a:t>+</a:t>
              </a:r>
              <a:r>
                <a:rPr lang="zh-CN" altLang="en-US" b="1" dirty="0">
                  <a:solidFill>
                    <a:srgbClr val="000000"/>
                  </a:solidFill>
                  <a:latin typeface="Calibri" panose="020F0502020204030204" pitchFamily="34" charset="0"/>
                  <a:ea typeface="宋体" panose="02010600030101010101" pitchFamily="2" charset="-122"/>
                </a:rPr>
                <a:t>”</a:t>
              </a:r>
              <a:endParaRPr lang="en-US" altLang="zh-CN" b="1" dirty="0">
                <a:solidFill>
                  <a:srgbClr val="000000"/>
                </a:solidFill>
                <a:latin typeface="Calibri" panose="020F0502020204030204" pitchFamily="34" charset="0"/>
                <a:ea typeface="宋体" panose="02010600030101010101" pitchFamily="2" charset="-122"/>
              </a:endParaRPr>
            </a:p>
            <a:p>
              <a:pPr algn="ctr" eaLnBrk="1" hangingPunct="1">
                <a:lnSpc>
                  <a:spcPct val="90000"/>
                </a:lnSpc>
                <a:spcBef>
                  <a:spcPts val="750"/>
                </a:spcBef>
                <a:buClrTx/>
                <a:buSzTx/>
                <a:buFont typeface="Arial" panose="020B0604020202020204" pitchFamily="34" charset="0"/>
                <a:buNone/>
              </a:pPr>
              <a:r>
                <a:rPr lang="zh-CN" altLang="en-US" b="1" dirty="0">
                  <a:solidFill>
                    <a:srgbClr val="000000"/>
                  </a:solidFill>
                  <a:latin typeface="Calibri" panose="020F0502020204030204" pitchFamily="34" charset="0"/>
                  <a:ea typeface="宋体" panose="02010600030101010101" pitchFamily="2" charset="-122"/>
                </a:rPr>
                <a:t>战略</a:t>
              </a:r>
              <a:endParaRPr lang="en-US" altLang="zh-CN" b="1" dirty="0">
                <a:solidFill>
                  <a:srgbClr val="000000"/>
                </a:solidFill>
                <a:latin typeface="Calibri" panose="020F0502020204030204" pitchFamily="34" charset="0"/>
                <a:ea typeface="宋体" panose="02010600030101010101" pitchFamily="2" charset="-122"/>
              </a:endParaRPr>
            </a:p>
          </p:txBody>
        </p:sp>
        <p:sp>
          <p:nvSpPr>
            <p:cNvPr id="25612" name="MH_SubTitle_4"/>
            <p:cNvSpPr>
              <a:spLocks noChangeArrowheads="1"/>
            </p:cNvSpPr>
            <p:nvPr>
              <p:custDataLst>
                <p:tags r:id="rId6"/>
              </p:custDataLst>
            </p:nvPr>
          </p:nvSpPr>
          <p:spPr bwMode="auto">
            <a:xfrm>
              <a:off x="676121" y="2891510"/>
              <a:ext cx="2027097" cy="205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just">
                <a:lnSpc>
                  <a:spcPct val="110000"/>
                </a:lnSpc>
                <a:spcBef>
                  <a:spcPts val="1600"/>
                </a:spcBef>
                <a:buClr>
                  <a:schemeClr val="accent1"/>
                </a:buClr>
                <a:buSzPct val="70000"/>
                <a:buFont typeface="Wingdings 2" panose="05020102010507070707" pitchFamily="18" charset="2"/>
                <a:buChar char=""/>
                <a:defRPr sz="2000">
                  <a:solidFill>
                    <a:srgbClr val="BA7612"/>
                  </a:solidFill>
                  <a:latin typeface="Arial" panose="020B0604020202020204" pitchFamily="34" charset="0"/>
                  <a:ea typeface="微软雅黑" panose="020B0503020204020204" pitchFamily="34" charset="-122"/>
                </a:defRPr>
              </a:lvl1pPr>
              <a:lvl2pPr marL="514350" indent="-171450" algn="just">
                <a:lnSpc>
                  <a:spcPct val="130000"/>
                </a:lnSpc>
                <a:spcAft>
                  <a:spcPts val="600"/>
                </a:spcAft>
                <a:buClr>
                  <a:srgbClr val="F2C37D"/>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857250" indent="-17145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2001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15430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000250" indent="-17145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457450" indent="-17145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2914650" indent="-17145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371850" indent="-17145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90000"/>
                </a:lnSpc>
                <a:spcBef>
                  <a:spcPts val="750"/>
                </a:spcBef>
                <a:buClrTx/>
                <a:buSzTx/>
                <a:buFont typeface="Arial" panose="020B0604020202020204" pitchFamily="34" charset="0"/>
                <a:buNone/>
              </a:pPr>
              <a:r>
                <a:rPr lang="zh-CN" altLang="en-US" sz="1600" dirty="0">
                  <a:solidFill>
                    <a:srgbClr val="000000"/>
                  </a:solidFill>
                  <a:latin typeface="Calibri" panose="020F0502020204030204" pitchFamily="34" charset="0"/>
                  <a:ea typeface="宋体" panose="02010600030101010101" pitchFamily="2" charset="-122"/>
                </a:rPr>
                <a:t>公司</a:t>
              </a:r>
              <a:r>
                <a:rPr lang="zh-CN" altLang="en-US" sz="1600" dirty="0" smtClean="0">
                  <a:solidFill>
                    <a:srgbClr val="000000"/>
                  </a:solidFill>
                  <a:latin typeface="Calibri" panose="020F0502020204030204" pitchFamily="34" charset="0"/>
                  <a:ea typeface="宋体" panose="02010600030101010101" pitchFamily="2" charset="-122"/>
                </a:rPr>
                <a:t>与移动、电信、联通建立</a:t>
              </a:r>
              <a:r>
                <a:rPr lang="zh-CN" altLang="en-US" sz="1600" dirty="0">
                  <a:solidFill>
                    <a:srgbClr val="000000"/>
                  </a:solidFill>
                  <a:latin typeface="Calibri" panose="020F0502020204030204" pitchFamily="34" charset="0"/>
                  <a:ea typeface="宋体" panose="02010600030101010101" pitchFamily="2" charset="-122"/>
                </a:rPr>
                <a:t>了长期稳定的合作关系，并</a:t>
              </a:r>
              <a:r>
                <a:rPr lang="zh-CN" altLang="en-US" sz="1600" b="1" dirty="0">
                  <a:solidFill>
                    <a:srgbClr val="DA241A"/>
                  </a:solidFill>
                  <a:latin typeface="+mj-ea"/>
                  <a:ea typeface="+mj-ea"/>
                </a:rPr>
                <a:t>熟悉</a:t>
              </a:r>
              <a:r>
                <a:rPr lang="zh-CN" altLang="en-US" sz="1600" dirty="0">
                  <a:solidFill>
                    <a:srgbClr val="000000"/>
                  </a:solidFill>
                  <a:latin typeface="Calibri" panose="020F0502020204030204" pitchFamily="34" charset="0"/>
                  <a:ea typeface="宋体" panose="02010600030101010101" pitchFamily="2" charset="-122"/>
                </a:rPr>
                <a:t>运营商的各类业务市场。</a:t>
              </a:r>
              <a:endParaRPr lang="en-US" altLang="zh-CN" sz="1600" dirty="0">
                <a:solidFill>
                  <a:srgbClr val="000000"/>
                </a:solidFill>
                <a:latin typeface="Calibri" panose="020F0502020204030204" pitchFamily="34" charset="0"/>
                <a:ea typeface="宋体" panose="02010600030101010101" pitchFamily="2" charset="-122"/>
              </a:endParaRPr>
            </a:p>
          </p:txBody>
        </p:sp>
        <p:sp>
          <p:nvSpPr>
            <p:cNvPr id="25613" name="MH_SubTitle_2"/>
            <p:cNvSpPr>
              <a:spLocks noChangeArrowheads="1"/>
            </p:cNvSpPr>
            <p:nvPr>
              <p:custDataLst>
                <p:tags r:id="rId7"/>
              </p:custDataLst>
            </p:nvPr>
          </p:nvSpPr>
          <p:spPr bwMode="auto">
            <a:xfrm>
              <a:off x="6149885" y="2699426"/>
              <a:ext cx="1873494" cy="258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just">
                <a:lnSpc>
                  <a:spcPct val="110000"/>
                </a:lnSpc>
                <a:spcBef>
                  <a:spcPts val="1600"/>
                </a:spcBef>
                <a:buClr>
                  <a:schemeClr val="accent1"/>
                </a:buClr>
                <a:buSzPct val="70000"/>
                <a:buFont typeface="Wingdings 2" panose="05020102010507070707" pitchFamily="18" charset="2"/>
                <a:buChar char=""/>
                <a:defRPr sz="2000">
                  <a:solidFill>
                    <a:srgbClr val="BA7612"/>
                  </a:solidFill>
                  <a:latin typeface="Arial" panose="020B0604020202020204" pitchFamily="34" charset="0"/>
                  <a:ea typeface="微软雅黑" panose="020B0503020204020204" pitchFamily="34" charset="-122"/>
                </a:defRPr>
              </a:lvl1pPr>
              <a:lvl2pPr marL="514350" indent="-171450" algn="just">
                <a:lnSpc>
                  <a:spcPct val="130000"/>
                </a:lnSpc>
                <a:spcAft>
                  <a:spcPts val="600"/>
                </a:spcAft>
                <a:buClr>
                  <a:srgbClr val="F2C37D"/>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857250" indent="-17145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2001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15430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000250" indent="-17145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457450" indent="-17145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2914650" indent="-17145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371850" indent="-17145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l" eaLnBrk="1" hangingPunct="1">
                <a:lnSpc>
                  <a:spcPct val="90000"/>
                </a:lnSpc>
                <a:spcBef>
                  <a:spcPts val="750"/>
                </a:spcBef>
                <a:buClrTx/>
                <a:buSzTx/>
                <a:buFont typeface="Arial" panose="020B0604020202020204" pitchFamily="34" charset="0"/>
                <a:buNone/>
              </a:pPr>
              <a:r>
                <a:rPr lang="zh-CN" altLang="en-US" sz="1400" dirty="0" smtClean="0">
                  <a:solidFill>
                    <a:srgbClr val="000000"/>
                  </a:solidFill>
                  <a:latin typeface="Calibri" panose="020F0502020204030204" pitchFamily="34" charset="0"/>
                  <a:ea typeface="宋体" panose="02010600030101010101" pitchFamily="2" charset="-122"/>
                </a:rPr>
                <a:t>公司为各地客户组建</a:t>
              </a:r>
              <a:r>
                <a:rPr lang="zh-CN" altLang="en-US" sz="1400" b="1" dirty="0" smtClean="0">
                  <a:solidFill>
                    <a:srgbClr val="DA241A"/>
                  </a:solidFill>
                  <a:latin typeface="+mj-ea"/>
                  <a:ea typeface="+mj-ea"/>
                </a:rPr>
                <a:t>专业的</a:t>
              </a:r>
              <a:r>
                <a:rPr lang="zh-CN" altLang="en-US" sz="1400" dirty="0" smtClean="0">
                  <a:solidFill>
                    <a:srgbClr val="000000"/>
                  </a:solidFill>
                  <a:latin typeface="Calibri" panose="020F0502020204030204" pitchFamily="34" charset="0"/>
                  <a:ea typeface="宋体" panose="02010600030101010101" pitchFamily="2" charset="-122"/>
                </a:rPr>
                <a:t>服务团队，贴身服务</a:t>
              </a:r>
              <a:r>
                <a:rPr lang="zh-CN" altLang="en-US" sz="1600" dirty="0" smtClean="0">
                  <a:solidFill>
                    <a:srgbClr val="000000"/>
                  </a:solidFill>
                  <a:latin typeface="Calibri" panose="020F0502020204030204" pitchFamily="34" charset="0"/>
                  <a:ea typeface="宋体" panose="02010600030101010101" pitchFamily="2" charset="-122"/>
                </a:rPr>
                <a:t>。</a:t>
              </a:r>
              <a:endParaRPr lang="en-US" altLang="zh-CN" sz="1600" dirty="0" smtClean="0">
                <a:solidFill>
                  <a:srgbClr val="000000"/>
                </a:solidFill>
                <a:latin typeface="Calibri" panose="020F0502020204030204" pitchFamily="34" charset="0"/>
                <a:ea typeface="宋体" panose="02010600030101010101" pitchFamily="2" charset="-122"/>
              </a:endParaRPr>
            </a:p>
            <a:p>
              <a:pPr algn="l" eaLnBrk="1" hangingPunct="1">
                <a:lnSpc>
                  <a:spcPct val="90000"/>
                </a:lnSpc>
                <a:spcBef>
                  <a:spcPts val="750"/>
                </a:spcBef>
                <a:buClrTx/>
                <a:buSzTx/>
                <a:buFont typeface="Arial" panose="020B0604020202020204" pitchFamily="34" charset="0"/>
                <a:buNone/>
              </a:pPr>
              <a:r>
                <a:rPr lang="zh-CN" altLang="en-US" sz="1400" dirty="0">
                  <a:solidFill>
                    <a:srgbClr val="000000"/>
                  </a:solidFill>
                  <a:latin typeface="Calibri" panose="020F0502020204030204" pitchFamily="34" charset="0"/>
                  <a:ea typeface="宋体" panose="02010600030101010101" pitchFamily="2" charset="-122"/>
                </a:rPr>
                <a:t>公司的研发团队成果斐然。</a:t>
              </a:r>
            </a:p>
            <a:p>
              <a:pPr algn="l" eaLnBrk="1" hangingPunct="1">
                <a:lnSpc>
                  <a:spcPct val="90000"/>
                </a:lnSpc>
                <a:spcBef>
                  <a:spcPts val="750"/>
                </a:spcBef>
                <a:buClrTx/>
                <a:buSzTx/>
                <a:buFont typeface="Arial" panose="020B0604020202020204" pitchFamily="34" charset="0"/>
                <a:buNone/>
              </a:pPr>
              <a:endParaRPr lang="en-US" altLang="zh-CN" sz="1800" dirty="0">
                <a:solidFill>
                  <a:srgbClr val="000000"/>
                </a:solidFill>
                <a:latin typeface="Calibri" panose="020F0502020204030204" pitchFamily="34" charset="0"/>
                <a:ea typeface="宋体" panose="02010600030101010101" pitchFamily="2" charset="-122"/>
              </a:endParaRPr>
            </a:p>
          </p:txBody>
        </p:sp>
        <p:sp>
          <p:nvSpPr>
            <p:cNvPr id="16" name="MH_SubTitle_1"/>
            <p:cNvSpPr>
              <a:spLocks noChangeArrowheads="1"/>
            </p:cNvSpPr>
            <p:nvPr>
              <p:custDataLst>
                <p:tags r:id="rId8"/>
              </p:custDataLst>
            </p:nvPr>
          </p:nvSpPr>
          <p:spPr bwMode="auto">
            <a:xfrm>
              <a:off x="2361595" y="197716"/>
              <a:ext cx="4146552" cy="21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514350" indent="-1714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857250" indent="-17145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200150" indent="-17145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1543050" indent="-17145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000250" indent="-17145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457450" indent="-17145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2914650" indent="-17145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371850" indent="-17145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just" eaLnBrk="1" fontAlgn="auto" hangingPunct="1">
                <a:lnSpc>
                  <a:spcPct val="130000"/>
                </a:lnSpc>
                <a:spcBef>
                  <a:spcPct val="0"/>
                </a:spcBef>
                <a:spcAft>
                  <a:spcPts val="0"/>
                </a:spcAft>
                <a:buFont typeface="Arial" pitchFamily="34" charset="0"/>
                <a:buNone/>
                <a:defRPr/>
              </a:pPr>
              <a:r>
                <a:rPr lang="zh-CN" altLang="en-US" sz="1600" dirty="0">
                  <a:solidFill>
                    <a:prstClr val="black"/>
                  </a:solidFill>
                </a:rPr>
                <a:t>运营商庞大的客户</a:t>
              </a:r>
              <a:r>
                <a:rPr lang="zh-CN" altLang="en-US" sz="1600" dirty="0" smtClean="0">
                  <a:solidFill>
                    <a:prstClr val="black"/>
                  </a:solidFill>
                </a:rPr>
                <a:t>资源，中国拥有</a:t>
              </a:r>
              <a:r>
                <a:rPr lang="en-US" altLang="zh-CN" sz="1600" b="1" dirty="0">
                  <a:solidFill>
                    <a:srgbClr val="DA241A"/>
                  </a:solidFill>
                  <a:latin typeface="+mj-ea"/>
                  <a:ea typeface="+mj-ea"/>
                </a:rPr>
                <a:t>12.9</a:t>
              </a:r>
              <a:r>
                <a:rPr lang="zh-CN" altLang="en-US" sz="1600" b="1" dirty="0">
                  <a:solidFill>
                    <a:srgbClr val="DA241A"/>
                  </a:solidFill>
                  <a:latin typeface="+mj-ea"/>
                  <a:ea typeface="+mj-ea"/>
                </a:rPr>
                <a:t>亿</a:t>
              </a:r>
              <a:r>
                <a:rPr lang="zh-CN" altLang="en-US" sz="1600" dirty="0" smtClean="0">
                  <a:solidFill>
                    <a:prstClr val="black"/>
                  </a:solidFill>
                </a:rPr>
                <a:t>电话用户，</a:t>
              </a:r>
              <a:r>
                <a:rPr lang="en-US" altLang="zh-CN" sz="1600" dirty="0">
                  <a:solidFill>
                    <a:prstClr val="black"/>
                  </a:solidFill>
                </a:rPr>
                <a:t>4G</a:t>
              </a:r>
              <a:r>
                <a:rPr lang="zh-CN" altLang="en-US" sz="1600" dirty="0">
                  <a:solidFill>
                    <a:prstClr val="black"/>
                  </a:solidFill>
                </a:rPr>
                <a:t>用户达</a:t>
              </a:r>
              <a:r>
                <a:rPr lang="en-US" altLang="zh-CN" sz="1600" dirty="0">
                  <a:solidFill>
                    <a:prstClr val="black"/>
                  </a:solidFill>
                </a:rPr>
                <a:t>1.6</a:t>
              </a:r>
              <a:r>
                <a:rPr lang="zh-CN" altLang="en-US" sz="1600" dirty="0">
                  <a:solidFill>
                    <a:prstClr val="black"/>
                  </a:solidFill>
                </a:rPr>
                <a:t>亿，宽带</a:t>
              </a:r>
              <a:r>
                <a:rPr lang="zh-CN" altLang="en-US" sz="1600" dirty="0" smtClean="0">
                  <a:solidFill>
                    <a:prstClr val="black"/>
                  </a:solidFill>
                </a:rPr>
                <a:t>用户达</a:t>
              </a:r>
              <a:r>
                <a:rPr lang="en-US" altLang="zh-CN" sz="1600" dirty="0">
                  <a:solidFill>
                    <a:prstClr val="black"/>
                  </a:solidFill>
                </a:rPr>
                <a:t>8.4</a:t>
              </a:r>
              <a:r>
                <a:rPr lang="zh-CN" altLang="en-US" sz="1600" dirty="0" smtClean="0">
                  <a:solidFill>
                    <a:prstClr val="black"/>
                  </a:solidFill>
                </a:rPr>
                <a:t>亿。</a:t>
              </a:r>
              <a:endParaRPr lang="en-US" altLang="zh-CN" sz="1600" dirty="0" smtClean="0">
                <a:latin typeface="+mn-lt"/>
                <a:ea typeface="+mn-ea"/>
              </a:endParaRPr>
            </a:p>
          </p:txBody>
        </p:sp>
        <p:sp>
          <p:nvSpPr>
            <p:cNvPr id="17" name="MH_SubTitle_3"/>
            <p:cNvSpPr>
              <a:spLocks noChangeArrowheads="1"/>
            </p:cNvSpPr>
            <p:nvPr>
              <p:custDataLst>
                <p:tags r:id="rId9"/>
              </p:custDataLst>
            </p:nvPr>
          </p:nvSpPr>
          <p:spPr bwMode="auto">
            <a:xfrm>
              <a:off x="2192338" y="5243399"/>
              <a:ext cx="4266312" cy="116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514350" indent="-1714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857250" indent="-17145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200150" indent="-17145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1543050" indent="-17145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000250" indent="-17145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457450" indent="-17145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2914650" indent="-17145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371850" indent="-17145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eaLnBrk="1" fontAlgn="auto" hangingPunct="1">
                <a:lnSpc>
                  <a:spcPct val="130000"/>
                </a:lnSpc>
                <a:spcBef>
                  <a:spcPct val="0"/>
                </a:spcBef>
                <a:spcAft>
                  <a:spcPts val="0"/>
                </a:spcAft>
                <a:buNone/>
                <a:defRPr/>
              </a:pPr>
              <a:r>
                <a:rPr lang="zh-CN" altLang="en-US" sz="1400" dirty="0" smtClean="0">
                  <a:solidFill>
                    <a:prstClr val="black"/>
                  </a:solidFill>
                </a:rPr>
                <a:t>全年</a:t>
              </a:r>
              <a:r>
                <a:rPr lang="zh-CN" altLang="en-US" sz="1400" dirty="0">
                  <a:solidFill>
                    <a:prstClr val="black"/>
                  </a:solidFill>
                </a:rPr>
                <a:t>移动互联网接入的流量超过了</a:t>
              </a:r>
              <a:r>
                <a:rPr lang="en-US" altLang="zh-CN" sz="1600" b="1" dirty="0">
                  <a:solidFill>
                    <a:srgbClr val="DA241A"/>
                  </a:solidFill>
                  <a:latin typeface="+mj-ea"/>
                  <a:ea typeface="+mj-ea"/>
                </a:rPr>
                <a:t>400</a:t>
              </a:r>
              <a:r>
                <a:rPr lang="zh-CN" altLang="en-US" sz="1600" b="1" dirty="0">
                  <a:solidFill>
                    <a:srgbClr val="DA241A"/>
                  </a:solidFill>
                  <a:latin typeface="+mj-ea"/>
                  <a:ea typeface="+mj-ea"/>
                </a:rPr>
                <a:t>万</a:t>
              </a:r>
              <a:r>
                <a:rPr lang="en-US" altLang="zh-CN" sz="1600" b="1" dirty="0">
                  <a:solidFill>
                    <a:srgbClr val="DA241A"/>
                  </a:solidFill>
                  <a:latin typeface="+mj-ea"/>
                  <a:ea typeface="+mj-ea"/>
                </a:rPr>
                <a:t>T</a:t>
              </a:r>
              <a:r>
                <a:rPr lang="zh-CN" altLang="en-US" sz="1400" dirty="0">
                  <a:solidFill>
                    <a:prstClr val="black"/>
                  </a:solidFill>
                </a:rPr>
                <a:t>，同比</a:t>
              </a:r>
              <a:r>
                <a:rPr lang="zh-CN" altLang="en-US" sz="1600" b="1" dirty="0">
                  <a:solidFill>
                    <a:srgbClr val="DA241A"/>
                  </a:solidFill>
                  <a:latin typeface="+mj-ea"/>
                  <a:ea typeface="+mj-ea"/>
                </a:rPr>
                <a:t>增长了</a:t>
              </a:r>
              <a:r>
                <a:rPr lang="en-US" altLang="zh-CN" sz="1600" b="1" dirty="0">
                  <a:solidFill>
                    <a:srgbClr val="DA241A"/>
                  </a:solidFill>
                  <a:latin typeface="+mj-ea"/>
                  <a:ea typeface="+mj-ea"/>
                </a:rPr>
                <a:t>103%</a:t>
              </a:r>
              <a:r>
                <a:rPr lang="zh-CN" altLang="en-US" sz="1600" b="1" dirty="0">
                  <a:solidFill>
                    <a:srgbClr val="DA241A"/>
                  </a:solidFill>
                  <a:latin typeface="+mj-ea"/>
                  <a:ea typeface="+mj-ea"/>
                </a:rPr>
                <a:t>。</a:t>
              </a:r>
              <a:endParaRPr lang="en-US" altLang="zh-CN" sz="1600" b="1" dirty="0">
                <a:solidFill>
                  <a:srgbClr val="DA241A"/>
                </a:solidFill>
                <a:latin typeface="+mj-ea"/>
                <a:ea typeface="+mj-ea"/>
              </a:endParaRPr>
            </a:p>
          </p:txBody>
        </p:sp>
      </p:grpSp>
      <p:cxnSp>
        <p:nvCxnSpPr>
          <p:cNvPr id="19" name="直接连接符 18"/>
          <p:cNvCxnSpPr/>
          <p:nvPr/>
        </p:nvCxnSpPr>
        <p:spPr>
          <a:xfrm flipV="1">
            <a:off x="663575" y="1150938"/>
            <a:ext cx="7851775" cy="3175"/>
          </a:xfrm>
          <a:prstGeom prst="line">
            <a:avLst/>
          </a:prstGeom>
          <a:ln w="28575">
            <a:solidFill>
              <a:srgbClr val="DA241A"/>
            </a:solidFill>
          </a:ln>
        </p:spPr>
        <p:style>
          <a:lnRef idx="3">
            <a:schemeClr val="accent2"/>
          </a:lnRef>
          <a:fillRef idx="0">
            <a:schemeClr val="accent2"/>
          </a:fillRef>
          <a:effectRef idx="2">
            <a:schemeClr val="accent2"/>
          </a:effectRef>
          <a:fontRef idx="minor">
            <a:schemeClr val="tx1"/>
          </a:fontRef>
        </p:style>
      </p:cxnSp>
      <p:sp>
        <p:nvSpPr>
          <p:cNvPr id="18" name="文本占位符 6"/>
          <p:cNvSpPr txBox="1">
            <a:spLocks/>
          </p:cNvSpPr>
          <p:nvPr/>
        </p:nvSpPr>
        <p:spPr bwMode="auto">
          <a:xfrm>
            <a:off x="766328" y="5470106"/>
            <a:ext cx="7537163" cy="118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0" indent="0" algn="just" rtl="0" fontAlgn="base">
              <a:lnSpc>
                <a:spcPct val="110000"/>
              </a:lnSpc>
              <a:spcBef>
                <a:spcPts val="1600"/>
              </a:spcBef>
              <a:spcAft>
                <a:spcPct val="0"/>
              </a:spcAft>
              <a:buClr>
                <a:schemeClr val="accent1"/>
              </a:buClr>
              <a:buSzPct val="70000"/>
              <a:buFont typeface="Wingdings 2" panose="05020102010507070707" pitchFamily="18" charset="2"/>
              <a:buNone/>
              <a:defRPr sz="1600" kern="1200">
                <a:solidFill>
                  <a:srgbClr val="BA7612"/>
                </a:solidFill>
                <a:latin typeface="Arial" pitchFamily="34" charset="0"/>
                <a:ea typeface="微软雅黑" pitchFamily="34" charset="-122"/>
                <a:cs typeface="+mn-cs"/>
              </a:defRPr>
            </a:lvl1pPr>
            <a:lvl2pPr marL="457200" indent="0" algn="just" rtl="0" fontAlgn="base">
              <a:lnSpc>
                <a:spcPct val="130000"/>
              </a:lnSpc>
              <a:spcBef>
                <a:spcPct val="0"/>
              </a:spcBef>
              <a:spcAft>
                <a:spcPts val="600"/>
              </a:spcAft>
              <a:buClr>
                <a:srgbClr val="F2C37D"/>
              </a:buClr>
              <a:buFont typeface="幼圆" panose="02010509060101010101" pitchFamily="49" charset="-122"/>
              <a:buNone/>
              <a:defRPr sz="1400" kern="1200">
                <a:solidFill>
                  <a:srgbClr val="7D7D7D"/>
                </a:solidFill>
                <a:latin typeface="幼圆" panose="02010509060101010101" pitchFamily="49" charset="-122"/>
                <a:ea typeface="幼圆" panose="02010509060101010101" pitchFamily="49" charset="-122"/>
                <a:cs typeface="+mn-cs"/>
              </a:defRPr>
            </a:lvl2pPr>
            <a:lvl3pPr marL="914400" indent="0" algn="l" rtl="0" fontAlgn="base">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itchFamily="34" charset="0"/>
              <a:buNone/>
              <a:defRPr sz="1000" kern="1200">
                <a:solidFill>
                  <a:schemeClr val="tx1"/>
                </a:solidFill>
                <a:latin typeface="+mn-lt"/>
                <a:ea typeface="+mn-ea"/>
                <a:cs typeface="+mn-cs"/>
              </a:defRPr>
            </a:lvl9pPr>
          </a:lstStyle>
          <a:p>
            <a:pPr marL="285750" indent="-285750" eaLnBrk="1" fontAlgn="auto" hangingPunct="1">
              <a:spcAft>
                <a:spcPts val="0"/>
              </a:spcAft>
              <a:buFont typeface="Wingdings" pitchFamily="2" charset="2"/>
              <a:buChar char="u"/>
              <a:defRPr/>
            </a:pPr>
            <a:r>
              <a:rPr lang="zh-CN" altLang="en-US" dirty="0" smtClean="0">
                <a:solidFill>
                  <a:schemeClr val="tx1"/>
                </a:solidFill>
              </a:rPr>
              <a:t>“多方聊”是信友通途和宁夏联通合作向全省联通用户推出的</a:t>
            </a:r>
            <a:r>
              <a:rPr lang="zh-CN" altLang="en-US" sz="1700" b="1" dirty="0">
                <a:solidFill>
                  <a:srgbClr val="DA241A"/>
                </a:solidFill>
                <a:latin typeface="+mj-ea"/>
                <a:ea typeface="+mj-ea"/>
              </a:rPr>
              <a:t>集多方通话、电话会议</a:t>
            </a:r>
            <a:r>
              <a:rPr lang="zh-CN" altLang="en-US" dirty="0" smtClean="0">
                <a:solidFill>
                  <a:schemeClr val="tx1"/>
                </a:solidFill>
              </a:rPr>
              <a:t>等功能为一体的语音增值产品。该业务实现了手机、固定电话等各类通信终端的多方在线通话，不论您身处国内还是国外，都可随时随地发起多方通话，用户可以通过短信、网站、手机客户端等方式操作“多方聊”，无论是协调工作、好友相约都可以同时对话交流，迅速做出决定，不必重复给每一方打电话，节约用户时间成本。</a:t>
            </a:r>
            <a:endParaRPr lang="en-US" altLang="zh-CN" dirty="0">
              <a:solidFill>
                <a:schemeClr val="tx1"/>
              </a:solidFill>
            </a:endParaRPr>
          </a:p>
        </p:txBody>
      </p:sp>
      <p:sp>
        <p:nvSpPr>
          <p:cNvPr id="2" name="灯片编号占位符 1"/>
          <p:cNvSpPr>
            <a:spLocks noGrp="1"/>
          </p:cNvSpPr>
          <p:nvPr>
            <p:ph type="sldNum" sz="quarter" idx="12"/>
          </p:nvPr>
        </p:nvSpPr>
        <p:spPr/>
        <p:txBody>
          <a:bodyPr/>
          <a:lstStyle/>
          <a:p>
            <a:pPr>
              <a:defRPr/>
            </a:pPr>
            <a:fld id="{8082A681-278B-4E97-94E1-F554C5A36D23}" type="slidenum">
              <a:rPr lang="zh-CN" altLang="en-US" smtClean="0"/>
              <a:pPr>
                <a:defRPr/>
              </a:pPr>
              <a:t>16</a:t>
            </a:fld>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占位符 6"/>
          <p:cNvSpPr>
            <a:spLocks noGrp="1"/>
          </p:cNvSpPr>
          <p:nvPr>
            <p:ph type="body" sz="half" idx="2"/>
          </p:nvPr>
        </p:nvSpPr>
        <p:spPr>
          <a:xfrm>
            <a:off x="663575" y="4532458"/>
            <a:ext cx="8081963" cy="2154237"/>
          </a:xfrm>
        </p:spPr>
        <p:txBody>
          <a:bodyPr/>
          <a:lstStyle/>
          <a:p>
            <a:pPr marL="285750" indent="-285750">
              <a:buFont typeface="Wingdings" panose="05000000000000000000" pitchFamily="2" charset="2"/>
              <a:buChar char="u"/>
            </a:pPr>
            <a:r>
              <a:rPr lang="zh-CN" altLang="zh-CN" dirty="0" smtClean="0">
                <a:solidFill>
                  <a:schemeClr val="tx1"/>
                </a:solidFill>
              </a:rPr>
              <a:t>云计算以及大数据业务的兴起，传输网络扩容需求增加。云计算行业规模不断扩大，互联网进入大数据时代，互联网数据量快速增长，根据</a:t>
            </a:r>
            <a:r>
              <a:rPr lang="en-US" altLang="zh-CN" dirty="0" smtClean="0">
                <a:solidFill>
                  <a:schemeClr val="tx1"/>
                </a:solidFill>
              </a:rPr>
              <a:t>IDC</a:t>
            </a:r>
            <a:r>
              <a:rPr lang="zh-CN" altLang="zh-CN" dirty="0" smtClean="0">
                <a:solidFill>
                  <a:schemeClr val="tx1"/>
                </a:solidFill>
              </a:rPr>
              <a:t>测算，未来</a:t>
            </a:r>
            <a:r>
              <a:rPr lang="en-US" altLang="zh-CN" dirty="0" smtClean="0">
                <a:solidFill>
                  <a:schemeClr val="tx1"/>
                </a:solidFill>
              </a:rPr>
              <a:t>5</a:t>
            </a:r>
            <a:r>
              <a:rPr lang="zh-CN" altLang="zh-CN" dirty="0" smtClean="0">
                <a:solidFill>
                  <a:schemeClr val="tx1"/>
                </a:solidFill>
              </a:rPr>
              <a:t>年，中国互联网数据量复合</a:t>
            </a:r>
            <a:r>
              <a:rPr lang="zh-CN" altLang="zh-CN" sz="1800" dirty="0" smtClean="0">
                <a:solidFill>
                  <a:srgbClr val="DA241A"/>
                </a:solidFill>
              </a:rPr>
              <a:t>增长率达</a:t>
            </a:r>
            <a:r>
              <a:rPr lang="en-US" altLang="zh-CN" sz="1800" dirty="0" smtClean="0">
                <a:solidFill>
                  <a:srgbClr val="DA241A"/>
                </a:solidFill>
              </a:rPr>
              <a:t>49%</a:t>
            </a:r>
            <a:r>
              <a:rPr lang="zh-CN" altLang="zh-CN" dirty="0" smtClean="0">
                <a:solidFill>
                  <a:schemeClr val="tx1"/>
                </a:solidFill>
              </a:rPr>
              <a:t>，如此快速的数据量增长，</a:t>
            </a:r>
            <a:r>
              <a:rPr lang="zh-CN" altLang="en-US" dirty="0" smtClean="0">
                <a:solidFill>
                  <a:schemeClr val="tx1"/>
                </a:solidFill>
              </a:rPr>
              <a:t>带动</a:t>
            </a:r>
            <a:r>
              <a:rPr lang="zh-CN" altLang="zh-CN" sz="1800" dirty="0" smtClean="0">
                <a:solidFill>
                  <a:srgbClr val="DA241A"/>
                </a:solidFill>
              </a:rPr>
              <a:t>固网、无线网扩容的需求不断</a:t>
            </a:r>
            <a:r>
              <a:rPr lang="zh-CN" altLang="en-US" sz="1800" dirty="0" smtClean="0">
                <a:solidFill>
                  <a:srgbClr val="DA241A"/>
                </a:solidFill>
              </a:rPr>
              <a:t>增加</a:t>
            </a:r>
            <a:r>
              <a:rPr lang="zh-CN" altLang="zh-CN" dirty="0" smtClean="0">
                <a:solidFill>
                  <a:schemeClr val="tx1"/>
                </a:solidFill>
              </a:rPr>
              <a:t>，整个通信行业</a:t>
            </a:r>
            <a:r>
              <a:rPr lang="zh-CN" altLang="en-US" dirty="0" smtClean="0">
                <a:solidFill>
                  <a:schemeClr val="tx1"/>
                </a:solidFill>
              </a:rPr>
              <a:t>的基础建设将</a:t>
            </a:r>
            <a:r>
              <a:rPr lang="zh-CN" altLang="zh-CN" dirty="0" smtClean="0">
                <a:solidFill>
                  <a:schemeClr val="tx1"/>
                </a:solidFill>
              </a:rPr>
              <a:t>持续景气。</a:t>
            </a:r>
            <a:endParaRPr lang="en-US" altLang="zh-CN" dirty="0" smtClean="0">
              <a:solidFill>
                <a:schemeClr val="tx1"/>
              </a:solidFill>
            </a:endParaRPr>
          </a:p>
          <a:p>
            <a:pPr marL="285750" indent="-285750">
              <a:buFont typeface="Wingdings" panose="05000000000000000000" pitchFamily="2" charset="2"/>
              <a:buChar char="u"/>
            </a:pPr>
            <a:r>
              <a:rPr lang="zh-CN" altLang="en-US" dirty="0">
                <a:solidFill>
                  <a:schemeClr val="tx1"/>
                </a:solidFill>
              </a:rPr>
              <a:t>信友</a:t>
            </a:r>
            <a:r>
              <a:rPr lang="zh-CN" altLang="en-US" dirty="0" smtClean="0">
                <a:solidFill>
                  <a:schemeClr val="tx1"/>
                </a:solidFill>
              </a:rPr>
              <a:t>咨询可凭借</a:t>
            </a:r>
            <a:r>
              <a:rPr lang="zh-CN" altLang="en-US" dirty="0">
                <a:solidFill>
                  <a:schemeClr val="tx1"/>
                </a:solidFill>
              </a:rPr>
              <a:t>多年与移动、联通、电信、铁塔的合作经验</a:t>
            </a:r>
            <a:r>
              <a:rPr lang="zh-CN" altLang="en-US" dirty="0" smtClean="0">
                <a:solidFill>
                  <a:schemeClr val="tx1"/>
                </a:solidFill>
              </a:rPr>
              <a:t>，跟随</a:t>
            </a:r>
            <a:r>
              <a:rPr lang="zh-CN" altLang="zh-CN" dirty="0" smtClean="0">
                <a:solidFill>
                  <a:schemeClr val="tx1"/>
                </a:solidFill>
              </a:rPr>
              <a:t>通信</a:t>
            </a:r>
            <a:r>
              <a:rPr lang="zh-CN" altLang="en-US" dirty="0" smtClean="0">
                <a:solidFill>
                  <a:schemeClr val="tx1"/>
                </a:solidFill>
              </a:rPr>
              <a:t>基础建设的兴起将</a:t>
            </a:r>
            <a:r>
              <a:rPr lang="zh-CN" altLang="en-US" dirty="0">
                <a:solidFill>
                  <a:schemeClr val="tx1"/>
                </a:solidFill>
              </a:rPr>
              <a:t>会再次</a:t>
            </a:r>
            <a:r>
              <a:rPr lang="zh-CN" altLang="en-US" dirty="0" smtClean="0">
                <a:solidFill>
                  <a:schemeClr val="tx1"/>
                </a:solidFill>
              </a:rPr>
              <a:t>迎来新一轮业务增长。</a:t>
            </a:r>
            <a:endParaRPr lang="zh-CN" altLang="en-US" dirty="0">
              <a:solidFill>
                <a:schemeClr val="tx1"/>
              </a:solidFill>
            </a:endParaRPr>
          </a:p>
        </p:txBody>
      </p:sp>
      <p:pic>
        <p:nvPicPr>
          <p:cNvPr id="26627" name="Picture 1" descr="C:\Users\think\AppData\Roaming\Tencent\Users\31331062\QQ\WinTemp\RichOle\GS1H$GV$YA7{PPAKXM@15LB.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0300" y="1566863"/>
            <a:ext cx="6778625"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7"/>
          <p:cNvSpPr txBox="1">
            <a:spLocks noChangeArrowheads="1"/>
          </p:cNvSpPr>
          <p:nvPr/>
        </p:nvSpPr>
        <p:spPr bwMode="auto">
          <a:xfrm>
            <a:off x="1738313" y="1227138"/>
            <a:ext cx="55641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algn="ctr" eaLnBrk="1" hangingPunct="1">
              <a:lnSpc>
                <a:spcPct val="130000"/>
              </a:lnSpc>
            </a:pPr>
            <a:r>
              <a:rPr lang="zh-CN" altLang="en-US" sz="1400" b="1">
                <a:latin typeface="Arial" panose="020B0604020202020204" pitchFamily="34" charset="0"/>
                <a:ea typeface="微软雅黑" panose="020B0503020204020204" pitchFamily="34" charset="-122"/>
              </a:rPr>
              <a:t>全球云计算产业规模和增数图</a:t>
            </a:r>
          </a:p>
        </p:txBody>
      </p:sp>
      <p:sp>
        <p:nvSpPr>
          <p:cNvPr id="26629" name="TextBox 8"/>
          <p:cNvSpPr txBox="1">
            <a:spLocks noChangeArrowheads="1"/>
          </p:cNvSpPr>
          <p:nvPr/>
        </p:nvSpPr>
        <p:spPr bwMode="auto">
          <a:xfrm>
            <a:off x="3113088" y="1763713"/>
            <a:ext cx="23129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algn="r" eaLnBrk="1" hangingPunct="1">
              <a:lnSpc>
                <a:spcPct val="130000"/>
              </a:lnSpc>
            </a:pPr>
            <a:r>
              <a:rPr lang="zh-CN" altLang="en-US" sz="1000" i="1">
                <a:latin typeface="Arial" panose="020B0604020202020204" pitchFamily="34" charset="0"/>
                <a:ea typeface="微软雅黑" panose="020B0503020204020204" pitchFamily="34" charset="-122"/>
              </a:rPr>
              <a:t>数据来源：</a:t>
            </a:r>
            <a:r>
              <a:rPr lang="en-US" altLang="zh-CN" sz="1000" i="1">
                <a:latin typeface="Arial" panose="020B0604020202020204" pitchFamily="34" charset="0"/>
                <a:ea typeface="微软雅黑" panose="020B0503020204020204" pitchFamily="34" charset="-122"/>
              </a:rPr>
              <a:t>Gartner</a:t>
            </a:r>
            <a:r>
              <a:rPr lang="zh-CN" altLang="en-US" sz="1000" i="1">
                <a:latin typeface="Arial" panose="020B0604020202020204" pitchFamily="34" charset="0"/>
                <a:ea typeface="微软雅黑" panose="020B0503020204020204" pitchFamily="34" charset="-122"/>
              </a:rPr>
              <a:t>、西南证券</a:t>
            </a:r>
          </a:p>
        </p:txBody>
      </p:sp>
      <p:sp>
        <p:nvSpPr>
          <p:cNvPr id="26630" name="标题 4"/>
          <p:cNvSpPr>
            <a:spLocks noGrp="1"/>
          </p:cNvSpPr>
          <p:nvPr>
            <p:ph type="title"/>
          </p:nvPr>
        </p:nvSpPr>
        <p:spPr>
          <a:xfrm>
            <a:off x="525463" y="-303213"/>
            <a:ext cx="7989887" cy="1454151"/>
          </a:xfrm>
        </p:spPr>
        <p:txBody>
          <a:bodyPr/>
          <a:lstStyle/>
          <a:p>
            <a:r>
              <a:rPr lang="zh-CN" altLang="en-US" smtClean="0">
                <a:solidFill>
                  <a:srgbClr val="DA241A"/>
                </a:solidFill>
                <a:latin typeface="微软雅黑" panose="020B0503020204020204" pitchFamily="34" charset="-122"/>
              </a:rPr>
              <a:t>未来发展战略                         </a:t>
            </a:r>
            <a:r>
              <a:rPr lang="zh-CN" altLang="en-US" sz="2800" smtClean="0">
                <a:solidFill>
                  <a:srgbClr val="DA241A"/>
                </a:solidFill>
              </a:rPr>
              <a:t>云计算</a:t>
            </a:r>
            <a:endParaRPr lang="zh-CN" altLang="en-US" smtClean="0">
              <a:solidFill>
                <a:srgbClr val="DA241A"/>
              </a:solidFill>
            </a:endParaRPr>
          </a:p>
        </p:txBody>
      </p:sp>
      <p:cxnSp>
        <p:nvCxnSpPr>
          <p:cNvPr id="18" name="直接连接符 17"/>
          <p:cNvCxnSpPr/>
          <p:nvPr/>
        </p:nvCxnSpPr>
        <p:spPr>
          <a:xfrm flipV="1">
            <a:off x="663575" y="1150938"/>
            <a:ext cx="7851775" cy="3175"/>
          </a:xfrm>
          <a:prstGeom prst="line">
            <a:avLst/>
          </a:prstGeom>
          <a:ln w="28575">
            <a:solidFill>
              <a:srgbClr val="DA241A"/>
            </a:solidFill>
          </a:ln>
        </p:spPr>
        <p:style>
          <a:lnRef idx="3">
            <a:schemeClr val="accent2"/>
          </a:lnRef>
          <a:fillRef idx="0">
            <a:schemeClr val="accent2"/>
          </a:fillRef>
          <a:effectRef idx="2">
            <a:schemeClr val="accent2"/>
          </a:effectRef>
          <a:fontRef idx="minor">
            <a:schemeClr val="tx1"/>
          </a:fontRef>
        </p:style>
      </p:cxnSp>
      <p:sp>
        <p:nvSpPr>
          <p:cNvPr id="2" name="灯片编号占位符 1"/>
          <p:cNvSpPr>
            <a:spLocks noGrp="1"/>
          </p:cNvSpPr>
          <p:nvPr>
            <p:ph type="sldNum" sz="quarter" idx="12"/>
          </p:nvPr>
        </p:nvSpPr>
        <p:spPr/>
        <p:txBody>
          <a:bodyPr/>
          <a:lstStyle/>
          <a:p>
            <a:pPr>
              <a:defRPr/>
            </a:pPr>
            <a:fld id="{8082A681-278B-4E97-94E1-F554C5A36D23}" type="slidenum">
              <a:rPr lang="zh-CN" altLang="en-US" smtClean="0"/>
              <a:pPr>
                <a:defRPr/>
              </a:pPr>
              <a:t>17</a:t>
            </a:fld>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322763" y="1525588"/>
            <a:ext cx="4629150" cy="706437"/>
          </a:xfrm>
        </p:spPr>
        <p:txBody>
          <a:bodyPr rtlCol="0"/>
          <a:lstStyle/>
          <a:p>
            <a:pPr marL="0" indent="0" algn="ctr" fontAlgn="auto">
              <a:spcAft>
                <a:spcPts val="0"/>
              </a:spcAft>
              <a:buFont typeface="Wingdings 2" panose="05020102010507070707" pitchFamily="18" charset="2"/>
              <a:buNone/>
              <a:defRPr/>
            </a:pPr>
            <a:r>
              <a:rPr lang="en-US" altLang="zh-CN" dirty="0" smtClean="0">
                <a:solidFill>
                  <a:schemeClr val="tx2">
                    <a:lumMod val="50000"/>
                  </a:schemeClr>
                </a:solidFill>
              </a:rPr>
              <a:t>2008</a:t>
            </a:r>
            <a:r>
              <a:rPr lang="zh-CN" altLang="en-US" dirty="0" smtClean="0">
                <a:solidFill>
                  <a:schemeClr val="tx2">
                    <a:lumMod val="50000"/>
                  </a:schemeClr>
                </a:solidFill>
              </a:rPr>
              <a:t>年</a:t>
            </a:r>
            <a:r>
              <a:rPr lang="en-US" altLang="zh-CN" dirty="0" smtClean="0">
                <a:solidFill>
                  <a:schemeClr val="tx2">
                    <a:lumMod val="50000"/>
                  </a:schemeClr>
                </a:solidFill>
              </a:rPr>
              <a:t>-2015</a:t>
            </a:r>
            <a:r>
              <a:rPr lang="zh-CN" altLang="en-US" dirty="0" smtClean="0">
                <a:solidFill>
                  <a:schemeClr val="tx2">
                    <a:lumMod val="50000"/>
                  </a:schemeClr>
                </a:solidFill>
              </a:rPr>
              <a:t>年中国光纤需求量</a:t>
            </a:r>
            <a:endParaRPr lang="zh-CN" altLang="en-US" dirty="0">
              <a:solidFill>
                <a:schemeClr val="tx2">
                  <a:lumMod val="50000"/>
                </a:schemeClr>
              </a:solidFill>
            </a:endParaRPr>
          </a:p>
        </p:txBody>
      </p:sp>
      <p:sp>
        <p:nvSpPr>
          <p:cNvPr id="4" name="文本占位符 3"/>
          <p:cNvSpPr>
            <a:spLocks noGrp="1"/>
          </p:cNvSpPr>
          <p:nvPr>
            <p:ph type="body" sz="half" idx="2"/>
          </p:nvPr>
        </p:nvSpPr>
        <p:spPr>
          <a:xfrm>
            <a:off x="338138" y="1387475"/>
            <a:ext cx="3887787" cy="4968875"/>
          </a:xfrm>
        </p:spPr>
        <p:txBody>
          <a:bodyPr rtlCol="0">
            <a:normAutofit fontScale="92500" lnSpcReduction="20000"/>
          </a:bodyPr>
          <a:lstStyle/>
          <a:p>
            <a:pPr marL="285750" indent="-285750" fontAlgn="auto">
              <a:spcBef>
                <a:spcPts val="0"/>
              </a:spcBef>
              <a:spcAft>
                <a:spcPts val="0"/>
              </a:spcAft>
              <a:buFont typeface="Wingdings" pitchFamily="2" charset="2"/>
              <a:buChar char="u"/>
              <a:defRPr/>
            </a:pPr>
            <a:r>
              <a:rPr lang="en-US" altLang="zh-CN" dirty="0" smtClean="0">
                <a:solidFill>
                  <a:schemeClr val="tx1"/>
                </a:solidFill>
              </a:rPr>
              <a:t>2015</a:t>
            </a:r>
            <a:r>
              <a:rPr lang="zh-CN" altLang="en-US" dirty="0">
                <a:solidFill>
                  <a:schemeClr val="tx1"/>
                </a:solidFill>
              </a:rPr>
              <a:t>年中国光纤需求量为</a:t>
            </a:r>
            <a:r>
              <a:rPr lang="en-US" altLang="zh-CN" sz="1700" b="1" dirty="0">
                <a:solidFill>
                  <a:srgbClr val="DA241A"/>
                </a:solidFill>
              </a:rPr>
              <a:t>1.85</a:t>
            </a:r>
            <a:r>
              <a:rPr lang="zh-CN" altLang="en-US" sz="1700" b="1" dirty="0">
                <a:solidFill>
                  <a:srgbClr val="DA241A"/>
                </a:solidFill>
              </a:rPr>
              <a:t>亿</a:t>
            </a:r>
            <a:r>
              <a:rPr lang="zh-CN" altLang="en-US" dirty="0">
                <a:solidFill>
                  <a:schemeClr val="tx1"/>
                </a:solidFill>
              </a:rPr>
              <a:t>芯公里，同比增长</a:t>
            </a:r>
            <a:r>
              <a:rPr lang="en-US" altLang="zh-CN" sz="1700" b="1" dirty="0">
                <a:solidFill>
                  <a:srgbClr val="DA241A"/>
                </a:solidFill>
              </a:rPr>
              <a:t>23.5%</a:t>
            </a:r>
            <a:r>
              <a:rPr lang="zh-CN" altLang="en-US" dirty="0" smtClean="0">
                <a:solidFill>
                  <a:schemeClr val="tx1"/>
                </a:solidFill>
              </a:rPr>
              <a:t>，而</a:t>
            </a:r>
            <a:r>
              <a:rPr lang="zh-CN" altLang="en-US" dirty="0">
                <a:solidFill>
                  <a:schemeClr val="tx1"/>
                </a:solidFill>
              </a:rPr>
              <a:t>过去两年的增长幅度均在</a:t>
            </a:r>
            <a:r>
              <a:rPr lang="en-US" altLang="zh-CN" dirty="0">
                <a:solidFill>
                  <a:schemeClr val="tx1"/>
                </a:solidFill>
              </a:rPr>
              <a:t>10%</a:t>
            </a:r>
            <a:r>
              <a:rPr lang="zh-CN" altLang="en-US" dirty="0">
                <a:solidFill>
                  <a:schemeClr val="tx1"/>
                </a:solidFill>
              </a:rPr>
              <a:t>左右。需求增长动力来自：（</a:t>
            </a:r>
            <a:r>
              <a:rPr lang="en-US" altLang="zh-CN" dirty="0">
                <a:solidFill>
                  <a:schemeClr val="tx1"/>
                </a:solidFill>
              </a:rPr>
              <a:t>1</a:t>
            </a:r>
            <a:r>
              <a:rPr lang="zh-CN" altLang="en-US" dirty="0" smtClean="0">
                <a:solidFill>
                  <a:schemeClr val="tx1"/>
                </a:solidFill>
              </a:rPr>
              <a:t>）</a:t>
            </a:r>
            <a:r>
              <a:rPr lang="en-US" altLang="zh-CN" dirty="0" smtClean="0">
                <a:solidFill>
                  <a:schemeClr val="tx1"/>
                </a:solidFill>
              </a:rPr>
              <a:t>4G</a:t>
            </a:r>
            <a:r>
              <a:rPr lang="zh-CN" altLang="en-US" dirty="0">
                <a:solidFill>
                  <a:schemeClr val="tx1"/>
                </a:solidFill>
              </a:rPr>
              <a:t>网络</a:t>
            </a:r>
            <a:r>
              <a:rPr lang="zh-CN" altLang="en-US" dirty="0" smtClean="0">
                <a:solidFill>
                  <a:schemeClr val="tx1"/>
                </a:solidFill>
              </a:rPr>
              <a:t>建设逐步成熟，</a:t>
            </a:r>
            <a:r>
              <a:rPr lang="zh-CN" altLang="en-US" dirty="0">
                <a:solidFill>
                  <a:schemeClr val="tx1"/>
                </a:solidFill>
              </a:rPr>
              <a:t>预计</a:t>
            </a:r>
            <a:r>
              <a:rPr lang="en-US" altLang="zh-CN" dirty="0" smtClean="0">
                <a:solidFill>
                  <a:schemeClr val="tx1"/>
                </a:solidFill>
              </a:rPr>
              <a:t>2016</a:t>
            </a:r>
            <a:r>
              <a:rPr lang="zh-CN" altLang="en-US" dirty="0" smtClean="0">
                <a:solidFill>
                  <a:schemeClr val="tx1"/>
                </a:solidFill>
              </a:rPr>
              <a:t>年</a:t>
            </a:r>
            <a:r>
              <a:rPr lang="zh-CN" altLang="en-US" dirty="0">
                <a:solidFill>
                  <a:schemeClr val="tx1"/>
                </a:solidFill>
              </a:rPr>
              <a:t>新增基站</a:t>
            </a:r>
            <a:r>
              <a:rPr lang="zh-CN" altLang="en-US" dirty="0" smtClean="0">
                <a:solidFill>
                  <a:schemeClr val="tx1"/>
                </a:solidFill>
              </a:rPr>
              <a:t>数量将达到</a:t>
            </a:r>
            <a:r>
              <a:rPr lang="zh-CN" altLang="en-US" dirty="0">
                <a:solidFill>
                  <a:schemeClr val="tx1"/>
                </a:solidFill>
              </a:rPr>
              <a:t>百万级别</a:t>
            </a:r>
            <a:r>
              <a:rPr lang="zh-CN" altLang="en-US" dirty="0" smtClean="0">
                <a:solidFill>
                  <a:schemeClr val="tx1"/>
                </a:solidFill>
              </a:rPr>
              <a:t>；</a:t>
            </a:r>
            <a:endParaRPr lang="en-US" altLang="zh-CN" dirty="0">
              <a:solidFill>
                <a:schemeClr val="tx1"/>
              </a:solidFill>
            </a:endParaRPr>
          </a:p>
          <a:p>
            <a:pPr fontAlgn="auto">
              <a:spcBef>
                <a:spcPts val="0"/>
              </a:spcBef>
              <a:spcAft>
                <a:spcPts val="0"/>
              </a:spcAft>
              <a:defRPr/>
            </a:pPr>
            <a:r>
              <a:rPr lang="zh-CN" altLang="en-US" dirty="0" smtClean="0">
                <a:solidFill>
                  <a:schemeClr val="tx1"/>
                </a:solidFill>
              </a:rPr>
              <a:t>     （</a:t>
            </a:r>
            <a:r>
              <a:rPr lang="en-US" altLang="zh-CN" dirty="0">
                <a:solidFill>
                  <a:schemeClr val="tx1"/>
                </a:solidFill>
              </a:rPr>
              <a:t>2</a:t>
            </a:r>
            <a:r>
              <a:rPr lang="zh-CN" altLang="en-US" dirty="0" smtClean="0">
                <a:solidFill>
                  <a:schemeClr val="tx1"/>
                </a:solidFill>
              </a:rPr>
              <a:t>）</a:t>
            </a:r>
            <a:r>
              <a:rPr lang="en-US" altLang="zh-CN" dirty="0" smtClean="0">
                <a:solidFill>
                  <a:schemeClr val="tx1"/>
                </a:solidFill>
              </a:rPr>
              <a:t>IDC</a:t>
            </a:r>
            <a:r>
              <a:rPr lang="zh-CN" altLang="en-US" dirty="0" smtClean="0">
                <a:solidFill>
                  <a:schemeClr val="tx1"/>
                </a:solidFill>
              </a:rPr>
              <a:t>数据中心、</a:t>
            </a:r>
            <a:r>
              <a:rPr lang="zh-CN" altLang="en-US" dirty="0">
                <a:solidFill>
                  <a:schemeClr val="tx1"/>
                </a:solidFill>
              </a:rPr>
              <a:t>云计算以及大数据业务的兴起，传输网络扩容需求</a:t>
            </a:r>
            <a:r>
              <a:rPr lang="zh-CN" altLang="en-US" dirty="0" smtClean="0">
                <a:solidFill>
                  <a:schemeClr val="tx1"/>
                </a:solidFill>
              </a:rPr>
              <a:t>增加。</a:t>
            </a:r>
            <a:endParaRPr lang="en-US" altLang="zh-CN" dirty="0" smtClean="0">
              <a:solidFill>
                <a:schemeClr val="tx1"/>
              </a:solidFill>
            </a:endParaRPr>
          </a:p>
          <a:p>
            <a:pPr fontAlgn="auto">
              <a:spcBef>
                <a:spcPts val="0"/>
              </a:spcBef>
              <a:spcAft>
                <a:spcPts val="0"/>
              </a:spcAft>
              <a:defRPr/>
            </a:pPr>
            <a:r>
              <a:rPr lang="zh-CN" altLang="en-US" dirty="0" smtClean="0">
                <a:solidFill>
                  <a:schemeClr val="tx1"/>
                </a:solidFill>
              </a:rPr>
              <a:t>     （</a:t>
            </a:r>
            <a:r>
              <a:rPr lang="en-US" altLang="zh-CN" dirty="0">
                <a:solidFill>
                  <a:schemeClr val="tx1"/>
                </a:solidFill>
              </a:rPr>
              <a:t>3</a:t>
            </a:r>
            <a:r>
              <a:rPr lang="zh-CN" altLang="en-US" dirty="0" smtClean="0">
                <a:solidFill>
                  <a:schemeClr val="tx1"/>
                </a:solidFill>
              </a:rPr>
              <a:t>）国家“宽带中国”战略下，固</a:t>
            </a:r>
            <a:r>
              <a:rPr lang="zh-CN" altLang="en-US" dirty="0">
                <a:solidFill>
                  <a:schemeClr val="tx1"/>
                </a:solidFill>
              </a:rPr>
              <a:t>网宽带建设光网</a:t>
            </a:r>
            <a:r>
              <a:rPr lang="zh-CN" altLang="en-US" dirty="0" smtClean="0">
                <a:solidFill>
                  <a:schemeClr val="tx1"/>
                </a:solidFill>
              </a:rPr>
              <a:t>化需求增量巨大；</a:t>
            </a:r>
            <a:endParaRPr lang="en-US" altLang="zh-CN" dirty="0" smtClean="0">
              <a:solidFill>
                <a:schemeClr val="tx1"/>
              </a:solidFill>
            </a:endParaRPr>
          </a:p>
          <a:p>
            <a:pPr marL="285750" indent="-285750" fontAlgn="auto">
              <a:spcAft>
                <a:spcPts val="0"/>
              </a:spcAft>
              <a:buFont typeface="Wingdings" pitchFamily="2" charset="2"/>
              <a:buChar char="u"/>
              <a:defRPr/>
            </a:pPr>
            <a:r>
              <a:rPr lang="en-US" altLang="zh-CN" dirty="0">
                <a:solidFill>
                  <a:schemeClr val="tx1"/>
                </a:solidFill>
              </a:rPr>
              <a:t>2015-2016</a:t>
            </a:r>
            <a:r>
              <a:rPr lang="zh-CN" altLang="en-US" dirty="0">
                <a:solidFill>
                  <a:schemeClr val="tx1"/>
                </a:solidFill>
              </a:rPr>
              <a:t>年中国移动光纤集采招标量为</a:t>
            </a:r>
            <a:r>
              <a:rPr lang="en-US" altLang="zh-CN" dirty="0">
                <a:solidFill>
                  <a:schemeClr val="tx1"/>
                </a:solidFill>
              </a:rPr>
              <a:t>9452</a:t>
            </a:r>
            <a:r>
              <a:rPr lang="zh-CN" altLang="en-US" dirty="0">
                <a:solidFill>
                  <a:schemeClr val="tx1"/>
                </a:solidFill>
              </a:rPr>
              <a:t>万芯公里，光缆为</a:t>
            </a:r>
            <a:r>
              <a:rPr lang="en-US" altLang="zh-CN" sz="1700" b="1" dirty="0">
                <a:solidFill>
                  <a:srgbClr val="DA241A"/>
                </a:solidFill>
              </a:rPr>
              <a:t>9821</a:t>
            </a:r>
            <a:r>
              <a:rPr lang="zh-CN" altLang="en-US" sz="1700" b="1" dirty="0">
                <a:solidFill>
                  <a:srgbClr val="DA241A"/>
                </a:solidFill>
              </a:rPr>
              <a:t>万</a:t>
            </a:r>
            <a:r>
              <a:rPr lang="zh-CN" altLang="en-US" dirty="0">
                <a:solidFill>
                  <a:schemeClr val="tx1"/>
                </a:solidFill>
              </a:rPr>
              <a:t>芯公里，相比去年</a:t>
            </a:r>
            <a:r>
              <a:rPr lang="en-US" altLang="zh-CN" dirty="0">
                <a:solidFill>
                  <a:schemeClr val="tx1"/>
                </a:solidFill>
              </a:rPr>
              <a:t>6097</a:t>
            </a:r>
            <a:r>
              <a:rPr lang="zh-CN" altLang="en-US" dirty="0">
                <a:solidFill>
                  <a:schemeClr val="tx1"/>
                </a:solidFill>
              </a:rPr>
              <a:t>万芯公里的招标量，同比</a:t>
            </a:r>
            <a:r>
              <a:rPr lang="zh-CN" altLang="en-US" sz="1700" b="1" dirty="0">
                <a:solidFill>
                  <a:srgbClr val="DA241A"/>
                </a:solidFill>
              </a:rPr>
              <a:t>增长近</a:t>
            </a:r>
            <a:r>
              <a:rPr lang="en-US" altLang="zh-CN" sz="1700" b="1" dirty="0">
                <a:solidFill>
                  <a:srgbClr val="DA241A"/>
                </a:solidFill>
              </a:rPr>
              <a:t>60%</a:t>
            </a:r>
            <a:r>
              <a:rPr lang="zh-CN" altLang="en-US" sz="1700" b="1" dirty="0">
                <a:solidFill>
                  <a:srgbClr val="DA241A"/>
                </a:solidFill>
              </a:rPr>
              <a:t>；</a:t>
            </a:r>
            <a:endParaRPr lang="en-US" altLang="zh-CN" sz="1700" b="1" dirty="0">
              <a:solidFill>
                <a:srgbClr val="DA241A"/>
              </a:solidFill>
            </a:endParaRPr>
          </a:p>
          <a:p>
            <a:pPr marL="285750" indent="-285750" fontAlgn="auto">
              <a:spcAft>
                <a:spcPts val="0"/>
              </a:spcAft>
              <a:buFont typeface="Wingdings" pitchFamily="2" charset="2"/>
              <a:buChar char="u"/>
              <a:defRPr/>
            </a:pPr>
            <a:r>
              <a:rPr lang="zh-CN" altLang="en-US" dirty="0" smtClean="0">
                <a:solidFill>
                  <a:schemeClr val="tx1"/>
                </a:solidFill>
              </a:rPr>
              <a:t>各类信息数据应用的增长，各行业对数据传输的需求不断提升，</a:t>
            </a:r>
            <a:r>
              <a:rPr lang="zh-CN" altLang="en-US" sz="1700" b="1" dirty="0">
                <a:solidFill>
                  <a:srgbClr val="DA241A"/>
                </a:solidFill>
              </a:rPr>
              <a:t>促使光通信的基础建设将成为建设重点</a:t>
            </a:r>
            <a:r>
              <a:rPr lang="zh-CN" altLang="en-US" dirty="0" smtClean="0">
                <a:solidFill>
                  <a:schemeClr val="tx1"/>
                </a:solidFill>
              </a:rPr>
              <a:t>；</a:t>
            </a:r>
            <a:endParaRPr lang="en-US" altLang="zh-CN" dirty="0" smtClean="0">
              <a:solidFill>
                <a:schemeClr val="tx1"/>
              </a:solidFill>
            </a:endParaRPr>
          </a:p>
          <a:p>
            <a:pPr marL="285750" indent="-285750" fontAlgn="auto">
              <a:spcAft>
                <a:spcPts val="0"/>
              </a:spcAft>
              <a:buFont typeface="Wingdings" pitchFamily="2" charset="2"/>
              <a:buChar char="u"/>
              <a:defRPr/>
            </a:pPr>
            <a:r>
              <a:rPr lang="zh-CN" altLang="en-US" dirty="0" smtClean="0">
                <a:solidFill>
                  <a:schemeClr val="tx1"/>
                </a:solidFill>
              </a:rPr>
              <a:t>固</a:t>
            </a:r>
            <a:r>
              <a:rPr lang="zh-CN" altLang="en-US" dirty="0">
                <a:solidFill>
                  <a:schemeClr val="tx1"/>
                </a:solidFill>
              </a:rPr>
              <a:t>网宽带提速、云</a:t>
            </a:r>
            <a:r>
              <a:rPr lang="zh-CN" altLang="en-US" dirty="0" smtClean="0">
                <a:solidFill>
                  <a:schemeClr val="tx1"/>
                </a:solidFill>
              </a:rPr>
              <a:t>计算的应用也</a:t>
            </a:r>
            <a:r>
              <a:rPr lang="zh-CN" altLang="en-US" sz="1700" b="1" dirty="0">
                <a:solidFill>
                  <a:srgbClr val="DA241A"/>
                </a:solidFill>
              </a:rPr>
              <a:t>必须通过通信基础设施的新建、扩容才能实现</a:t>
            </a:r>
            <a:r>
              <a:rPr lang="zh-CN" altLang="en-US" dirty="0" smtClean="0">
                <a:solidFill>
                  <a:schemeClr val="tx1"/>
                </a:solidFill>
              </a:rPr>
              <a:t>。预计未来通信行业监理将持续增加。</a:t>
            </a:r>
            <a:endParaRPr lang="zh-CN" altLang="en-US" dirty="0">
              <a:solidFill>
                <a:schemeClr val="tx1"/>
              </a:solidFill>
            </a:endParaRPr>
          </a:p>
        </p:txBody>
      </p:sp>
      <p:pic>
        <p:nvPicPr>
          <p:cNvPr id="27652" name="Picture 1" descr="C:\Users\think\AppData\Roaming\Tencent\Users\31331062\QQ\WinTemp\RichOle\[S4(`0V8$4SHGJUKWA7()ED.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22763" y="1878806"/>
            <a:ext cx="4717761"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标题 4"/>
          <p:cNvSpPr txBox="1">
            <a:spLocks noChangeArrowheads="1"/>
          </p:cNvSpPr>
          <p:nvPr/>
        </p:nvSpPr>
        <p:spPr bwMode="auto">
          <a:xfrm>
            <a:off x="525463" y="-303213"/>
            <a:ext cx="7989887" cy="145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lnSpc>
                <a:spcPct val="90000"/>
              </a:lnSpc>
            </a:pPr>
            <a:r>
              <a:rPr lang="zh-CN" altLang="en-US" sz="3200" b="1">
                <a:solidFill>
                  <a:srgbClr val="DA241A"/>
                </a:solidFill>
                <a:latin typeface="微软雅黑" panose="020B0503020204020204" pitchFamily="34" charset="-122"/>
                <a:ea typeface="微软雅黑" panose="020B0503020204020204" pitchFamily="34" charset="-122"/>
              </a:rPr>
              <a:t>未来发展战略                          </a:t>
            </a:r>
            <a:r>
              <a:rPr lang="zh-CN" altLang="en-US" sz="2800" b="1">
                <a:solidFill>
                  <a:srgbClr val="DA241A"/>
                </a:solidFill>
                <a:latin typeface="Arial Black" panose="020B0A04020102020204" pitchFamily="34" charset="0"/>
                <a:ea typeface="微软雅黑" panose="020B0503020204020204" pitchFamily="34" charset="-122"/>
              </a:rPr>
              <a:t>光通信</a:t>
            </a:r>
            <a:endParaRPr lang="zh-CN" altLang="en-US" sz="3200" b="1">
              <a:solidFill>
                <a:srgbClr val="DA241A"/>
              </a:solidFill>
              <a:latin typeface="Arial Black" panose="020B0A04020102020204" pitchFamily="34" charset="0"/>
              <a:ea typeface="微软雅黑" panose="020B0503020204020204" pitchFamily="34" charset="-122"/>
            </a:endParaRPr>
          </a:p>
        </p:txBody>
      </p:sp>
      <p:cxnSp>
        <p:nvCxnSpPr>
          <p:cNvPr id="10" name="直接连接符 9"/>
          <p:cNvCxnSpPr/>
          <p:nvPr/>
        </p:nvCxnSpPr>
        <p:spPr>
          <a:xfrm flipV="1">
            <a:off x="663575" y="1150938"/>
            <a:ext cx="7851775" cy="3175"/>
          </a:xfrm>
          <a:prstGeom prst="line">
            <a:avLst/>
          </a:prstGeom>
          <a:ln w="28575">
            <a:solidFill>
              <a:srgbClr val="DA241A"/>
            </a:solidFill>
          </a:ln>
        </p:spPr>
        <p:style>
          <a:lnRef idx="3">
            <a:schemeClr val="accent2"/>
          </a:lnRef>
          <a:fillRef idx="0">
            <a:schemeClr val="accent2"/>
          </a:fillRef>
          <a:effectRef idx="2">
            <a:schemeClr val="accent2"/>
          </a:effectRef>
          <a:fontRef idx="minor">
            <a:schemeClr val="tx1"/>
          </a:fontRef>
        </p:style>
      </p:cxnSp>
      <p:sp>
        <p:nvSpPr>
          <p:cNvPr id="2" name="灯片编号占位符 1"/>
          <p:cNvSpPr>
            <a:spLocks noGrp="1"/>
          </p:cNvSpPr>
          <p:nvPr>
            <p:ph type="sldNum" sz="quarter" idx="12"/>
          </p:nvPr>
        </p:nvSpPr>
        <p:spPr/>
        <p:txBody>
          <a:bodyPr/>
          <a:lstStyle/>
          <a:p>
            <a:pPr>
              <a:defRPr/>
            </a:pPr>
            <a:fld id="{8082A681-278B-4E97-94E1-F554C5A36D23}" type="slidenum">
              <a:rPr lang="zh-CN" altLang="en-US" smtClean="0"/>
              <a:pPr>
                <a:defRPr/>
              </a:pPr>
              <a:t>18</a:t>
            </a:fld>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525463" y="1304925"/>
            <a:ext cx="3418464" cy="5483802"/>
          </a:xfrm>
        </p:spPr>
        <p:txBody>
          <a:bodyPr rtlCol="0">
            <a:noAutofit/>
          </a:bodyPr>
          <a:lstStyle/>
          <a:p>
            <a:pPr fontAlgn="auto">
              <a:spcAft>
                <a:spcPts val="0"/>
              </a:spcAft>
              <a:defRPr/>
            </a:pPr>
            <a:r>
              <a:rPr lang="zh-CN" altLang="en-US" sz="1400" dirty="0" smtClean="0">
                <a:solidFill>
                  <a:schemeClr val="tx1"/>
                </a:solidFill>
                <a:latin typeface="+mj-ea"/>
                <a:ea typeface="+mj-ea"/>
              </a:rPr>
              <a:t>中国信息通信研究院发布</a:t>
            </a:r>
            <a:r>
              <a:rPr lang="zh-CN" altLang="en-US" sz="1400" dirty="0">
                <a:solidFill>
                  <a:schemeClr val="tx1"/>
                </a:solidFill>
                <a:latin typeface="+mj-ea"/>
                <a:ea typeface="+mj-ea"/>
              </a:rPr>
              <a:t>数据，预计</a:t>
            </a:r>
            <a:r>
              <a:rPr lang="en-US" altLang="zh-CN" sz="1400" dirty="0">
                <a:solidFill>
                  <a:schemeClr val="tx1"/>
                </a:solidFill>
                <a:latin typeface="+mj-ea"/>
                <a:ea typeface="+mj-ea"/>
              </a:rPr>
              <a:t>2016</a:t>
            </a:r>
            <a:r>
              <a:rPr lang="zh-CN" altLang="en-US" sz="1400" dirty="0">
                <a:solidFill>
                  <a:schemeClr val="tx1"/>
                </a:solidFill>
                <a:latin typeface="+mj-ea"/>
                <a:ea typeface="+mj-ea"/>
              </a:rPr>
              <a:t>年</a:t>
            </a:r>
            <a:r>
              <a:rPr lang="en-US" altLang="zh-CN" sz="1400" dirty="0">
                <a:solidFill>
                  <a:schemeClr val="tx1"/>
                </a:solidFill>
                <a:latin typeface="+mj-ea"/>
                <a:ea typeface="+mj-ea"/>
              </a:rPr>
              <a:t>4G</a:t>
            </a:r>
            <a:r>
              <a:rPr lang="zh-CN" altLang="en-US" sz="1400" dirty="0">
                <a:solidFill>
                  <a:schemeClr val="tx1"/>
                </a:solidFill>
                <a:latin typeface="+mj-ea"/>
                <a:ea typeface="+mj-ea"/>
              </a:rPr>
              <a:t>用户将</a:t>
            </a:r>
            <a:r>
              <a:rPr lang="zh-CN" altLang="en-US" b="1" dirty="0">
                <a:solidFill>
                  <a:srgbClr val="DA241A"/>
                </a:solidFill>
              </a:rPr>
              <a:t>超过</a:t>
            </a:r>
            <a:r>
              <a:rPr lang="en-US" altLang="zh-CN" b="1" dirty="0">
                <a:solidFill>
                  <a:srgbClr val="DA241A"/>
                </a:solidFill>
              </a:rPr>
              <a:t>7</a:t>
            </a:r>
            <a:r>
              <a:rPr lang="zh-CN" altLang="en-US" b="1" dirty="0">
                <a:solidFill>
                  <a:srgbClr val="DA241A"/>
                </a:solidFill>
              </a:rPr>
              <a:t>亿户</a:t>
            </a:r>
            <a:r>
              <a:rPr lang="zh-CN" altLang="en-US" sz="1400" dirty="0">
                <a:solidFill>
                  <a:schemeClr val="tx1"/>
                </a:solidFill>
                <a:latin typeface="+mj-ea"/>
                <a:ea typeface="+mj-ea"/>
              </a:rPr>
              <a:t>，占移动用户比例突破</a:t>
            </a:r>
            <a:r>
              <a:rPr lang="en-US" altLang="zh-CN" sz="1400" dirty="0">
                <a:solidFill>
                  <a:schemeClr val="tx1"/>
                </a:solidFill>
                <a:latin typeface="+mj-ea"/>
                <a:ea typeface="+mj-ea"/>
              </a:rPr>
              <a:t>50%</a:t>
            </a:r>
            <a:r>
              <a:rPr lang="zh-CN" altLang="en-US" sz="1400" dirty="0">
                <a:solidFill>
                  <a:schemeClr val="tx1"/>
                </a:solidFill>
                <a:latin typeface="+mj-ea"/>
                <a:ea typeface="+mj-ea"/>
              </a:rPr>
              <a:t>，全面超越</a:t>
            </a:r>
            <a:r>
              <a:rPr lang="en-US" altLang="zh-CN" sz="1400" dirty="0">
                <a:solidFill>
                  <a:schemeClr val="tx1"/>
                </a:solidFill>
                <a:latin typeface="+mj-ea"/>
                <a:ea typeface="+mj-ea"/>
              </a:rPr>
              <a:t>2G/3G</a:t>
            </a:r>
            <a:r>
              <a:rPr lang="zh-CN" altLang="en-US" sz="1400" dirty="0">
                <a:solidFill>
                  <a:schemeClr val="tx1"/>
                </a:solidFill>
                <a:latin typeface="+mj-ea"/>
                <a:ea typeface="+mj-ea"/>
              </a:rPr>
              <a:t>用户</a:t>
            </a:r>
            <a:r>
              <a:rPr lang="zh-CN" altLang="en-US" sz="1400" dirty="0" smtClean="0">
                <a:solidFill>
                  <a:schemeClr val="tx1"/>
                </a:solidFill>
                <a:latin typeface="+mj-ea"/>
                <a:ea typeface="+mj-ea"/>
              </a:rPr>
              <a:t>。</a:t>
            </a:r>
            <a:r>
              <a:rPr lang="zh-CN" altLang="en-US" sz="1400" dirty="0">
                <a:solidFill>
                  <a:schemeClr val="tx1"/>
                </a:solidFill>
                <a:latin typeface="+mj-ea"/>
                <a:ea typeface="+mj-ea"/>
              </a:rPr>
              <a:t>通信</a:t>
            </a:r>
            <a:r>
              <a:rPr lang="zh-CN" altLang="en-US" sz="1400" dirty="0" smtClean="0">
                <a:solidFill>
                  <a:schemeClr val="tx1"/>
                </a:solidFill>
                <a:latin typeface="+mj-ea"/>
                <a:ea typeface="+mj-ea"/>
              </a:rPr>
              <a:t>网络</a:t>
            </a:r>
            <a:r>
              <a:rPr lang="zh-CN" altLang="en-US" sz="1400" dirty="0">
                <a:solidFill>
                  <a:schemeClr val="tx1"/>
                </a:solidFill>
                <a:latin typeface="+mj-ea"/>
                <a:ea typeface="+mj-ea"/>
              </a:rPr>
              <a:t>建设继续稳步推进，覆盖深度和广度进一步扩展，商业楼宇等室内场所覆盖加快深入，室外覆盖由城市和乡镇向行政村、景区、道路沿线延伸，</a:t>
            </a:r>
            <a:r>
              <a:rPr lang="en-US" altLang="zh-CN" sz="1400" dirty="0">
                <a:solidFill>
                  <a:schemeClr val="tx1"/>
                </a:solidFill>
                <a:latin typeface="+mj-ea"/>
                <a:ea typeface="+mj-ea"/>
              </a:rPr>
              <a:t>4G</a:t>
            </a:r>
            <a:r>
              <a:rPr lang="zh-CN" altLang="en-US" sz="1400" dirty="0">
                <a:solidFill>
                  <a:schemeClr val="tx1"/>
                </a:solidFill>
                <a:latin typeface="+mj-ea"/>
                <a:ea typeface="+mj-ea"/>
              </a:rPr>
              <a:t>信号盲区范围逐步缩小，</a:t>
            </a:r>
            <a:r>
              <a:rPr lang="en-US" altLang="zh-CN" sz="1400" dirty="0">
                <a:solidFill>
                  <a:schemeClr val="tx1"/>
                </a:solidFill>
                <a:latin typeface="+mj-ea"/>
                <a:ea typeface="+mj-ea"/>
              </a:rPr>
              <a:t>4G</a:t>
            </a:r>
            <a:r>
              <a:rPr lang="zh-CN" altLang="en-US" sz="1400" dirty="0">
                <a:solidFill>
                  <a:schemeClr val="tx1"/>
                </a:solidFill>
                <a:latin typeface="+mj-ea"/>
                <a:ea typeface="+mj-ea"/>
              </a:rPr>
              <a:t>基站在移动基站总数中占比将</a:t>
            </a:r>
            <a:r>
              <a:rPr lang="zh-CN" altLang="en-US" b="1" dirty="0">
                <a:solidFill>
                  <a:srgbClr val="DA241A"/>
                </a:solidFill>
              </a:rPr>
              <a:t>接近</a:t>
            </a:r>
            <a:r>
              <a:rPr lang="en-US" altLang="zh-CN" b="1" dirty="0">
                <a:solidFill>
                  <a:srgbClr val="DA241A"/>
                </a:solidFill>
              </a:rPr>
              <a:t>50%</a:t>
            </a:r>
            <a:r>
              <a:rPr lang="zh-CN" altLang="en-US" sz="1400" dirty="0" smtClean="0">
                <a:solidFill>
                  <a:schemeClr val="tx1"/>
                </a:solidFill>
                <a:latin typeface="+mj-ea"/>
                <a:ea typeface="+mj-ea"/>
              </a:rPr>
              <a:t>。</a:t>
            </a:r>
            <a:endParaRPr lang="en-US" altLang="zh-CN" sz="1400" dirty="0" smtClean="0">
              <a:solidFill>
                <a:schemeClr val="tx1"/>
              </a:solidFill>
              <a:latin typeface="+mj-ea"/>
              <a:ea typeface="+mj-ea"/>
            </a:endParaRPr>
          </a:p>
          <a:p>
            <a:pPr fontAlgn="auto">
              <a:spcBef>
                <a:spcPts val="0"/>
              </a:spcBef>
              <a:spcAft>
                <a:spcPts val="0"/>
              </a:spcAft>
              <a:defRPr/>
            </a:pPr>
            <a:r>
              <a:rPr lang="en-US" altLang="zh-CN" sz="1400" dirty="0" smtClean="0">
                <a:solidFill>
                  <a:schemeClr val="tx1"/>
                </a:solidFill>
                <a:latin typeface="+mj-ea"/>
                <a:ea typeface="+mj-ea"/>
              </a:rPr>
              <a:t>    2015</a:t>
            </a:r>
            <a:r>
              <a:rPr lang="zh-CN" altLang="en-US" sz="1400" dirty="0">
                <a:solidFill>
                  <a:schemeClr val="tx1"/>
                </a:solidFill>
                <a:latin typeface="+mj-ea"/>
                <a:ea typeface="+mj-ea"/>
              </a:rPr>
              <a:t>年</a:t>
            </a:r>
            <a:r>
              <a:rPr lang="en-US" altLang="zh-CN" sz="1400" dirty="0">
                <a:solidFill>
                  <a:schemeClr val="tx1"/>
                </a:solidFill>
                <a:latin typeface="+mj-ea"/>
                <a:ea typeface="+mj-ea"/>
              </a:rPr>
              <a:t>ITU</a:t>
            </a:r>
            <a:r>
              <a:rPr lang="zh-CN" altLang="en-US" sz="1400" dirty="0">
                <a:solidFill>
                  <a:schemeClr val="tx1"/>
                </a:solidFill>
                <a:latin typeface="+mj-ea"/>
                <a:ea typeface="+mj-ea"/>
              </a:rPr>
              <a:t>确定了全球</a:t>
            </a:r>
            <a:r>
              <a:rPr lang="en-US" altLang="zh-CN" sz="1400" dirty="0">
                <a:solidFill>
                  <a:schemeClr val="tx1"/>
                </a:solidFill>
                <a:latin typeface="+mj-ea"/>
                <a:ea typeface="+mj-ea"/>
              </a:rPr>
              <a:t>5G</a:t>
            </a:r>
            <a:r>
              <a:rPr lang="zh-CN" altLang="en-US" sz="1400" dirty="0">
                <a:solidFill>
                  <a:schemeClr val="tx1"/>
                </a:solidFill>
                <a:latin typeface="+mj-ea"/>
                <a:ea typeface="+mj-ea"/>
              </a:rPr>
              <a:t>发展的目标， </a:t>
            </a:r>
            <a:r>
              <a:rPr lang="en-US" altLang="zh-CN" b="1" dirty="0">
                <a:solidFill>
                  <a:srgbClr val="DA241A"/>
                </a:solidFill>
              </a:rPr>
              <a:t>2016</a:t>
            </a:r>
            <a:r>
              <a:rPr lang="zh-CN" altLang="en-US" b="1" dirty="0">
                <a:solidFill>
                  <a:srgbClr val="DA241A"/>
                </a:solidFill>
              </a:rPr>
              <a:t>年</a:t>
            </a:r>
            <a:r>
              <a:rPr lang="en-US" altLang="zh-CN" b="1" dirty="0">
                <a:solidFill>
                  <a:srgbClr val="DA241A"/>
                </a:solidFill>
              </a:rPr>
              <a:t>6</a:t>
            </a:r>
            <a:r>
              <a:rPr lang="zh-CN" altLang="en-US" b="1" dirty="0">
                <a:solidFill>
                  <a:srgbClr val="DA241A"/>
                </a:solidFill>
              </a:rPr>
              <a:t>月</a:t>
            </a:r>
            <a:r>
              <a:rPr lang="en-US" altLang="zh-CN" b="1" dirty="0">
                <a:solidFill>
                  <a:srgbClr val="DA241A"/>
                </a:solidFill>
              </a:rPr>
              <a:t>1</a:t>
            </a:r>
            <a:r>
              <a:rPr lang="zh-CN" altLang="en-US" b="1" dirty="0">
                <a:solidFill>
                  <a:srgbClr val="DA241A"/>
                </a:solidFill>
              </a:rPr>
              <a:t>日</a:t>
            </a:r>
            <a:r>
              <a:rPr lang="zh-CN" altLang="en-US" sz="1400" dirty="0" smtClean="0">
                <a:solidFill>
                  <a:schemeClr val="tx1"/>
                </a:solidFill>
                <a:latin typeface="+mj-ea"/>
                <a:ea typeface="+mj-ea"/>
              </a:rPr>
              <a:t>我国</a:t>
            </a:r>
            <a:r>
              <a:rPr lang="en-US" altLang="zh-CN" sz="1400" dirty="0">
                <a:solidFill>
                  <a:schemeClr val="tx1"/>
                </a:solidFill>
                <a:latin typeface="+mj-ea"/>
                <a:ea typeface="+mj-ea"/>
              </a:rPr>
              <a:t>5G</a:t>
            </a:r>
            <a:r>
              <a:rPr lang="zh-CN" altLang="en-US" sz="1400" dirty="0">
                <a:solidFill>
                  <a:schemeClr val="tx1"/>
                </a:solidFill>
                <a:latin typeface="+mj-ea"/>
                <a:ea typeface="+mj-ea"/>
              </a:rPr>
              <a:t>推进</a:t>
            </a:r>
            <a:r>
              <a:rPr lang="zh-CN" altLang="en-US" sz="1400" dirty="0" smtClean="0">
                <a:solidFill>
                  <a:schemeClr val="tx1"/>
                </a:solidFill>
                <a:latin typeface="+mj-ea"/>
                <a:ea typeface="+mj-ea"/>
              </a:rPr>
              <a:t>组在</a:t>
            </a:r>
            <a:r>
              <a:rPr lang="zh-CN" altLang="en-US" sz="1400" dirty="0">
                <a:solidFill>
                  <a:schemeClr val="tx1"/>
                </a:solidFill>
                <a:latin typeface="+mj-ea"/>
                <a:ea typeface="+mj-ea"/>
              </a:rPr>
              <a:t>第一届全球</a:t>
            </a:r>
            <a:r>
              <a:rPr lang="en-US" altLang="zh-CN" sz="1400" dirty="0">
                <a:solidFill>
                  <a:schemeClr val="tx1"/>
                </a:solidFill>
                <a:latin typeface="+mj-ea"/>
                <a:ea typeface="+mj-ea"/>
              </a:rPr>
              <a:t>5G</a:t>
            </a:r>
            <a:r>
              <a:rPr lang="zh-CN" altLang="en-US" sz="1400" dirty="0">
                <a:solidFill>
                  <a:schemeClr val="tx1"/>
                </a:solidFill>
                <a:latin typeface="+mj-ea"/>
                <a:ea typeface="+mj-ea"/>
              </a:rPr>
              <a:t>大会上正式发布了</a:t>
            </a:r>
            <a:r>
              <a:rPr lang="en-US" altLang="zh-CN" b="1" dirty="0">
                <a:solidFill>
                  <a:srgbClr val="DA241A"/>
                </a:solidFill>
              </a:rPr>
              <a:t>《5G</a:t>
            </a:r>
            <a:r>
              <a:rPr lang="zh-CN" altLang="en-US" b="1" dirty="0">
                <a:solidFill>
                  <a:srgbClr val="DA241A"/>
                </a:solidFill>
              </a:rPr>
              <a:t>网络架构设计</a:t>
            </a:r>
            <a:r>
              <a:rPr lang="en-US" altLang="zh-CN" b="1" dirty="0">
                <a:solidFill>
                  <a:srgbClr val="DA241A"/>
                </a:solidFill>
              </a:rPr>
              <a:t>》</a:t>
            </a:r>
            <a:r>
              <a:rPr lang="zh-CN" altLang="en-US" b="1" dirty="0">
                <a:solidFill>
                  <a:srgbClr val="DA241A"/>
                </a:solidFill>
              </a:rPr>
              <a:t>白皮书</a:t>
            </a:r>
            <a:r>
              <a:rPr lang="zh-CN" altLang="en-US" sz="1400" dirty="0" smtClean="0">
                <a:solidFill>
                  <a:schemeClr val="tx1"/>
                </a:solidFill>
                <a:latin typeface="+mj-ea"/>
                <a:ea typeface="+mj-ea"/>
              </a:rPr>
              <a:t>，意味着</a:t>
            </a:r>
            <a:r>
              <a:rPr lang="zh-CN" altLang="en-US" sz="1400" dirty="0">
                <a:solidFill>
                  <a:schemeClr val="tx1"/>
                </a:solidFill>
                <a:latin typeface="+mj-ea"/>
                <a:ea typeface="+mj-ea"/>
              </a:rPr>
              <a:t>我国从</a:t>
            </a:r>
            <a:r>
              <a:rPr lang="en-US" altLang="zh-CN" sz="1400" dirty="0">
                <a:solidFill>
                  <a:schemeClr val="tx1"/>
                </a:solidFill>
                <a:latin typeface="+mj-ea"/>
                <a:ea typeface="+mj-ea"/>
              </a:rPr>
              <a:t>5G</a:t>
            </a:r>
            <a:r>
              <a:rPr lang="zh-CN" altLang="en-US" sz="1400" dirty="0">
                <a:solidFill>
                  <a:schemeClr val="tx1"/>
                </a:solidFill>
                <a:latin typeface="+mj-ea"/>
                <a:ea typeface="+mj-ea"/>
              </a:rPr>
              <a:t>概念的研究已经进入实质推进阶段。</a:t>
            </a:r>
            <a:r>
              <a:rPr lang="en-US" altLang="zh-CN" sz="1400" dirty="0" smtClean="0">
                <a:solidFill>
                  <a:schemeClr val="tx1"/>
                </a:solidFill>
                <a:latin typeface="+mj-ea"/>
                <a:ea typeface="+mj-ea"/>
              </a:rPr>
              <a:t>5G</a:t>
            </a:r>
            <a:r>
              <a:rPr lang="zh-CN" altLang="en-US" sz="1400" dirty="0" smtClean="0">
                <a:solidFill>
                  <a:schemeClr val="tx1"/>
                </a:solidFill>
                <a:latin typeface="+mj-ea"/>
                <a:ea typeface="+mj-ea"/>
              </a:rPr>
              <a:t>即第五代</a:t>
            </a:r>
            <a:r>
              <a:rPr lang="zh-CN" altLang="en-US" sz="1400" dirty="0">
                <a:solidFill>
                  <a:schemeClr val="tx1"/>
                </a:solidFill>
                <a:latin typeface="+mj-ea"/>
                <a:ea typeface="+mj-ea"/>
              </a:rPr>
              <a:t>移动通信技术</a:t>
            </a:r>
            <a:r>
              <a:rPr lang="zh-CN" altLang="en-US" sz="1400" dirty="0" smtClean="0">
                <a:solidFill>
                  <a:schemeClr val="tx1"/>
                </a:solidFill>
                <a:latin typeface="+mj-ea"/>
                <a:ea typeface="+mj-ea"/>
              </a:rPr>
              <a:t>，将</a:t>
            </a:r>
            <a:r>
              <a:rPr lang="zh-CN" altLang="en-US" sz="1400" dirty="0">
                <a:solidFill>
                  <a:schemeClr val="tx1"/>
                </a:solidFill>
                <a:latin typeface="+mj-ea"/>
                <a:ea typeface="+mj-ea"/>
              </a:rPr>
              <a:t>大幅提升用户的上网速度，并在数据传输中呈现出明显的</a:t>
            </a:r>
            <a:r>
              <a:rPr lang="zh-CN" altLang="en-US" b="1" dirty="0">
                <a:solidFill>
                  <a:srgbClr val="DA241A"/>
                </a:solidFill>
              </a:rPr>
              <a:t>低时延、高可靠、低功耗</a:t>
            </a:r>
            <a:r>
              <a:rPr lang="zh-CN" altLang="en-US" sz="1400" dirty="0">
                <a:solidFill>
                  <a:schemeClr val="tx1"/>
                </a:solidFill>
                <a:latin typeface="+mj-ea"/>
                <a:ea typeface="+mj-ea"/>
              </a:rPr>
              <a:t>的</a:t>
            </a:r>
            <a:r>
              <a:rPr lang="zh-CN" altLang="en-US" sz="1400" dirty="0" smtClean="0">
                <a:solidFill>
                  <a:schemeClr val="tx1"/>
                </a:solidFill>
                <a:latin typeface="+mj-ea"/>
                <a:ea typeface="+mj-ea"/>
              </a:rPr>
              <a:t>特点</a:t>
            </a:r>
            <a:r>
              <a:rPr lang="en-US" altLang="zh-CN" sz="1400" dirty="0" smtClean="0">
                <a:solidFill>
                  <a:schemeClr val="tx1"/>
                </a:solidFill>
                <a:latin typeface="+mj-ea"/>
                <a:ea typeface="+mj-ea"/>
              </a:rPr>
              <a:t>,</a:t>
            </a:r>
            <a:r>
              <a:rPr lang="zh-CN" altLang="en-US" sz="1400" dirty="0" smtClean="0">
                <a:solidFill>
                  <a:schemeClr val="tx1"/>
                </a:solidFill>
                <a:latin typeface="+mj-ea"/>
                <a:ea typeface="+mj-ea"/>
              </a:rPr>
              <a:t>未来</a:t>
            </a:r>
            <a:r>
              <a:rPr lang="zh-CN" altLang="en-US" sz="1400" dirty="0">
                <a:solidFill>
                  <a:schemeClr val="tx1"/>
                </a:solidFill>
                <a:latin typeface="+mj-ea"/>
                <a:ea typeface="+mj-ea"/>
              </a:rPr>
              <a:t>的“无人驾驶”“</a:t>
            </a:r>
            <a:r>
              <a:rPr lang="en-US" altLang="zh-CN" sz="1400" dirty="0">
                <a:solidFill>
                  <a:schemeClr val="tx1"/>
                </a:solidFill>
                <a:latin typeface="+mj-ea"/>
                <a:ea typeface="+mj-ea"/>
              </a:rPr>
              <a:t>AR/VR</a:t>
            </a:r>
            <a:r>
              <a:rPr lang="zh-CN" altLang="en-US" sz="1400" dirty="0">
                <a:solidFill>
                  <a:schemeClr val="tx1"/>
                </a:solidFill>
                <a:latin typeface="+mj-ea"/>
                <a:ea typeface="+mj-ea"/>
              </a:rPr>
              <a:t>”等新产业都依托于</a:t>
            </a:r>
            <a:r>
              <a:rPr lang="en-US" altLang="zh-CN" sz="1400" dirty="0">
                <a:solidFill>
                  <a:schemeClr val="tx1"/>
                </a:solidFill>
                <a:latin typeface="+mj-ea"/>
                <a:ea typeface="+mj-ea"/>
              </a:rPr>
              <a:t>5G</a:t>
            </a:r>
            <a:r>
              <a:rPr lang="zh-CN" altLang="en-US" sz="1400" dirty="0">
                <a:solidFill>
                  <a:schemeClr val="tx1"/>
                </a:solidFill>
                <a:latin typeface="+mj-ea"/>
                <a:ea typeface="+mj-ea"/>
              </a:rPr>
              <a:t>的网络架构之下，第五代</a:t>
            </a:r>
            <a:r>
              <a:rPr lang="zh-CN" altLang="en-US" sz="1400" dirty="0" smtClean="0">
                <a:solidFill>
                  <a:schemeClr val="tx1"/>
                </a:solidFill>
                <a:latin typeface="+mj-ea"/>
                <a:ea typeface="+mj-ea"/>
              </a:rPr>
              <a:t>移动通信技术的发展仍将推动通信行业快速发展，通信监理业务的潜力无限。</a:t>
            </a:r>
            <a:endParaRPr lang="en-US" altLang="zh-CN" sz="1400" dirty="0" smtClean="0">
              <a:solidFill>
                <a:schemeClr val="tx1"/>
              </a:solidFill>
              <a:latin typeface="+mj-ea"/>
              <a:ea typeface="+mj-ea"/>
            </a:endParaRPr>
          </a:p>
        </p:txBody>
      </p:sp>
      <p:pic>
        <p:nvPicPr>
          <p:cNvPr id="28675" name="Picture 2" descr="C:\Users\think\AppData\Roaming\Tencent\Users\31331062\QQ\WinTemp\RichOle\7W`9ZI8@`LE$ERY@}%QNN3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43927" y="1281113"/>
            <a:ext cx="4892098" cy="41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4"/>
          <p:cNvSpPr txBox="1">
            <a:spLocks noChangeArrowheads="1"/>
          </p:cNvSpPr>
          <p:nvPr/>
        </p:nvSpPr>
        <p:spPr bwMode="auto">
          <a:xfrm>
            <a:off x="4265613" y="5589588"/>
            <a:ext cx="40322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algn="r" eaLnBrk="1" hangingPunct="1">
              <a:lnSpc>
                <a:spcPct val="130000"/>
              </a:lnSpc>
            </a:pPr>
            <a:r>
              <a:rPr lang="zh-CN" altLang="en-US" sz="1400" b="1" i="1">
                <a:ea typeface="幼圆" panose="02010509060101010101" pitchFamily="49" charset="-122"/>
              </a:rPr>
              <a:t>数据来源：工信部</a:t>
            </a:r>
            <a:r>
              <a:rPr lang="en-US" altLang="zh-CN" sz="1400" b="1" i="1">
                <a:ea typeface="幼圆" panose="02010509060101010101" pitchFamily="49" charset="-122"/>
              </a:rPr>
              <a:t>《2014 </a:t>
            </a:r>
            <a:r>
              <a:rPr lang="zh-CN" altLang="en-US" sz="1400" b="1" i="1">
                <a:ea typeface="幼圆" panose="02010509060101010101" pitchFamily="49" charset="-122"/>
              </a:rPr>
              <a:t>年通信运营业统计公报</a:t>
            </a:r>
            <a:r>
              <a:rPr lang="en-US" altLang="zh-CN" sz="1400" b="1" i="1">
                <a:ea typeface="幼圆" panose="02010509060101010101" pitchFamily="49" charset="-122"/>
              </a:rPr>
              <a:t>》</a:t>
            </a:r>
            <a:endParaRPr lang="zh-CN" altLang="en-US" sz="1400" b="1" i="1">
              <a:latin typeface="Arial" panose="020B0604020202020204" pitchFamily="34" charset="0"/>
              <a:ea typeface="微软雅黑" panose="020B0503020204020204" pitchFamily="34" charset="-122"/>
            </a:endParaRPr>
          </a:p>
        </p:txBody>
      </p:sp>
      <p:sp>
        <p:nvSpPr>
          <p:cNvPr id="28678" name="标题 4"/>
          <p:cNvSpPr txBox="1">
            <a:spLocks noChangeArrowheads="1"/>
          </p:cNvSpPr>
          <p:nvPr/>
        </p:nvSpPr>
        <p:spPr bwMode="auto">
          <a:xfrm>
            <a:off x="525463" y="-303213"/>
            <a:ext cx="7989887" cy="145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等线" panose="02010600030101010101" pitchFamily="2" charset="-122"/>
              </a:defRPr>
            </a:lvl1pPr>
            <a:lvl2pPr marL="742950" indent="-285750">
              <a:defRPr>
                <a:solidFill>
                  <a:schemeClr val="tx1"/>
                </a:solidFill>
                <a:latin typeface="Calibri" panose="020F0502020204030204" pitchFamily="34" charset="0"/>
                <a:ea typeface="等线" panose="02010600030101010101" pitchFamily="2" charset="-122"/>
              </a:defRPr>
            </a:lvl2pPr>
            <a:lvl3pPr marL="1143000" indent="-228600">
              <a:defRPr>
                <a:solidFill>
                  <a:schemeClr val="tx1"/>
                </a:solidFill>
                <a:latin typeface="Calibri" panose="020F0502020204030204" pitchFamily="34" charset="0"/>
                <a:ea typeface="等线" panose="02010600030101010101" pitchFamily="2" charset="-122"/>
              </a:defRPr>
            </a:lvl3pPr>
            <a:lvl4pPr marL="1600200" indent="-228600">
              <a:defRPr>
                <a:solidFill>
                  <a:schemeClr val="tx1"/>
                </a:solidFill>
                <a:latin typeface="Calibri" panose="020F0502020204030204" pitchFamily="34" charset="0"/>
                <a:ea typeface="等线" panose="02010600030101010101" pitchFamily="2" charset="-122"/>
              </a:defRPr>
            </a:lvl4pPr>
            <a:lvl5pPr marL="2057400" indent="-228600">
              <a:defRPr>
                <a:solidFill>
                  <a:schemeClr val="tx1"/>
                </a:solidFill>
                <a:latin typeface="Calibri" panose="020F0502020204030204" pitchFamily="34" charset="0"/>
                <a:ea typeface="等线"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等线" panose="02010600030101010101" pitchFamily="2" charset="-122"/>
              </a:defRPr>
            </a:lvl9pPr>
          </a:lstStyle>
          <a:p>
            <a:pPr eaLnBrk="1" hangingPunct="1">
              <a:lnSpc>
                <a:spcPct val="90000"/>
              </a:lnSpc>
            </a:pPr>
            <a:r>
              <a:rPr lang="zh-CN" altLang="en-US" sz="3200" b="1">
                <a:solidFill>
                  <a:srgbClr val="DA241A"/>
                </a:solidFill>
                <a:latin typeface="微软雅黑" panose="020B0503020204020204" pitchFamily="34" charset="-122"/>
                <a:ea typeface="微软雅黑" panose="020B0503020204020204" pitchFamily="34" charset="-122"/>
              </a:rPr>
              <a:t>未来发展战略                          </a:t>
            </a:r>
            <a:r>
              <a:rPr lang="en-US" altLang="zh-CN" sz="2800" b="1">
                <a:solidFill>
                  <a:srgbClr val="DA241A"/>
                </a:solidFill>
                <a:latin typeface="Arial Black" panose="020B0A04020102020204" pitchFamily="34" charset="0"/>
                <a:ea typeface="微软雅黑" panose="020B0503020204020204" pitchFamily="34" charset="-122"/>
              </a:rPr>
              <a:t>5G</a:t>
            </a:r>
            <a:r>
              <a:rPr lang="zh-CN" altLang="en-US" sz="2800" b="1">
                <a:solidFill>
                  <a:srgbClr val="DA241A"/>
                </a:solidFill>
                <a:latin typeface="Arial Black" panose="020B0A04020102020204" pitchFamily="34" charset="0"/>
                <a:ea typeface="微软雅黑" panose="020B0503020204020204" pitchFamily="34" charset="-122"/>
              </a:rPr>
              <a:t>通信</a:t>
            </a:r>
            <a:endParaRPr lang="zh-CN" altLang="en-US" sz="3200" b="1">
              <a:solidFill>
                <a:srgbClr val="DA241A"/>
              </a:solidFill>
              <a:latin typeface="Arial Black" panose="020B0A04020102020204" pitchFamily="34" charset="0"/>
              <a:ea typeface="微软雅黑" panose="020B0503020204020204" pitchFamily="34" charset="-122"/>
            </a:endParaRPr>
          </a:p>
        </p:txBody>
      </p:sp>
      <p:cxnSp>
        <p:nvCxnSpPr>
          <p:cNvPr id="9" name="直接连接符 8"/>
          <p:cNvCxnSpPr/>
          <p:nvPr/>
        </p:nvCxnSpPr>
        <p:spPr>
          <a:xfrm flipV="1">
            <a:off x="663575" y="1150938"/>
            <a:ext cx="7851775" cy="3175"/>
          </a:xfrm>
          <a:prstGeom prst="line">
            <a:avLst/>
          </a:prstGeom>
          <a:ln w="28575">
            <a:solidFill>
              <a:srgbClr val="DA241A"/>
            </a:solidFill>
          </a:ln>
        </p:spPr>
        <p:style>
          <a:lnRef idx="3">
            <a:schemeClr val="accent2"/>
          </a:lnRef>
          <a:fillRef idx="0">
            <a:schemeClr val="accent2"/>
          </a:fillRef>
          <a:effectRef idx="2">
            <a:schemeClr val="accent2"/>
          </a:effectRef>
          <a:fontRef idx="minor">
            <a:schemeClr val="tx1"/>
          </a:fontRef>
        </p:style>
      </p:cxnSp>
      <p:sp>
        <p:nvSpPr>
          <p:cNvPr id="3" name="灯片编号占位符 2"/>
          <p:cNvSpPr>
            <a:spLocks noGrp="1"/>
          </p:cNvSpPr>
          <p:nvPr>
            <p:ph type="sldNum" sz="quarter" idx="12"/>
          </p:nvPr>
        </p:nvSpPr>
        <p:spPr/>
        <p:txBody>
          <a:bodyPr/>
          <a:lstStyle/>
          <a:p>
            <a:pPr>
              <a:defRPr/>
            </a:pPr>
            <a:fld id="{8082A681-278B-4E97-94E1-F554C5A36D23}" type="slidenum">
              <a:rPr lang="zh-CN" altLang="en-US" smtClean="0"/>
              <a:pPr>
                <a:defRPr/>
              </a:pPr>
              <a:t>19</a:t>
            </a:fld>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MH_Others_1"/>
          <p:cNvSpPr/>
          <p:nvPr>
            <p:custDataLst>
              <p:tags r:id="rId2"/>
            </p:custDataLst>
          </p:nvPr>
        </p:nvSpPr>
        <p:spPr>
          <a:xfrm>
            <a:off x="806450" y="477838"/>
            <a:ext cx="1839913" cy="727075"/>
          </a:xfrm>
          <a:prstGeom prst="rect">
            <a:avLst/>
          </a:prstGeom>
          <a:solidFill>
            <a:srgbClr val="DA2419"/>
          </a:solidFill>
          <a:ln>
            <a:solidFill>
              <a:srgbClr val="DA241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zh-CN" altLang="en-US" sz="4000" dirty="0">
                <a:solidFill>
                  <a:srgbClr val="FFFFFF"/>
                </a:solidFill>
                <a:latin typeface="微软雅黑" pitchFamily="34" charset="-122"/>
                <a:ea typeface="微软雅黑" pitchFamily="34" charset="-122"/>
              </a:rPr>
              <a:t>目录</a:t>
            </a:r>
          </a:p>
        </p:txBody>
      </p:sp>
      <p:sp>
        <p:nvSpPr>
          <p:cNvPr id="22" name="MH_Others_2"/>
          <p:cNvSpPr txBox="1"/>
          <p:nvPr>
            <p:custDataLst>
              <p:tags r:id="rId3"/>
            </p:custDataLst>
          </p:nvPr>
        </p:nvSpPr>
        <p:spPr>
          <a:xfrm>
            <a:off x="809625" y="1212850"/>
            <a:ext cx="1836738" cy="490538"/>
          </a:xfrm>
          <a:prstGeom prst="rect">
            <a:avLst/>
          </a:prstGeom>
          <a:noFill/>
        </p:spPr>
        <p:txBody>
          <a:bodyPr lIns="0" tIns="0" rIns="0" bIns="0">
            <a:normAutofit/>
          </a:bodyPr>
          <a:lstStyle/>
          <a:p>
            <a:pPr algn="ctr" eaLnBrk="1" fontAlgn="auto" hangingPunct="1">
              <a:spcBef>
                <a:spcPts val="0"/>
              </a:spcBef>
              <a:spcAft>
                <a:spcPts val="0"/>
              </a:spcAft>
              <a:defRPr/>
            </a:pPr>
            <a:r>
              <a:rPr lang="en-US" altLang="zh-CN" sz="2400" spc="100" dirty="0">
                <a:solidFill>
                  <a:srgbClr val="B8B8B8"/>
                </a:solidFill>
                <a:latin typeface="华文细黑" panose="02010600040101010101" pitchFamily="2" charset="-122"/>
                <a:ea typeface="华文细黑" panose="02010600040101010101" pitchFamily="2" charset="-122"/>
              </a:rPr>
              <a:t>CONTENTS</a:t>
            </a:r>
            <a:endParaRPr lang="zh-CN" altLang="en-US" sz="2400" spc="100" dirty="0">
              <a:solidFill>
                <a:srgbClr val="B8B8B8"/>
              </a:solidFill>
              <a:latin typeface="华文细黑" panose="02010600040101010101" pitchFamily="2" charset="-122"/>
              <a:ea typeface="华文细黑" panose="02010600040101010101" pitchFamily="2" charset="-122"/>
            </a:endParaRPr>
          </a:p>
        </p:txBody>
      </p:sp>
      <p:sp>
        <p:nvSpPr>
          <p:cNvPr id="63" name="MH_Number_1">
            <a:hlinkClick r:id="rId13" action="ppaction://hlinksldjump"/>
          </p:cNvPr>
          <p:cNvSpPr/>
          <p:nvPr>
            <p:custDataLst>
              <p:tags r:id="rId4"/>
            </p:custDataLst>
          </p:nvPr>
        </p:nvSpPr>
        <p:spPr>
          <a:xfrm rot="19752126">
            <a:off x="2730500" y="2108200"/>
            <a:ext cx="542925" cy="476250"/>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rgbClr val="DA2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anchor="ctr">
            <a:normAutofit fontScale="92500" lnSpcReduction="20000"/>
          </a:bodyPr>
          <a:lstStyle/>
          <a:p>
            <a:pPr algn="ctr" eaLnBrk="1" fontAlgn="auto" hangingPunct="1">
              <a:spcBef>
                <a:spcPts val="0"/>
              </a:spcBef>
              <a:spcAft>
                <a:spcPts val="0"/>
              </a:spcAft>
              <a:defRPr/>
            </a:pPr>
            <a:r>
              <a:rPr lang="en-US" altLang="zh-CN" sz="2400" b="1">
                <a:solidFill>
                  <a:srgbClr val="FFFFFF"/>
                </a:solidFill>
              </a:rPr>
              <a:t>01</a:t>
            </a:r>
            <a:endParaRPr lang="zh-CN" altLang="en-US" sz="2400" b="1">
              <a:solidFill>
                <a:srgbClr val="FFFFFF"/>
              </a:solidFill>
            </a:endParaRPr>
          </a:p>
        </p:txBody>
      </p:sp>
      <p:sp>
        <p:nvSpPr>
          <p:cNvPr id="11269" name="MH_Entry_2">
            <a:hlinkClick r:id="rId14" action="ppaction://hlinksldjump"/>
          </p:cNvPr>
          <p:cNvSpPr txBox="1">
            <a:spLocks noChangeArrowheads="1"/>
          </p:cNvSpPr>
          <p:nvPr>
            <p:custDataLst>
              <p:tags r:id="rId5"/>
            </p:custDataLst>
          </p:nvPr>
        </p:nvSpPr>
        <p:spPr bwMode="auto">
          <a:xfrm>
            <a:off x="3584575" y="2176463"/>
            <a:ext cx="36988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Tx/>
              <a:buNone/>
            </a:pPr>
            <a:r>
              <a:rPr lang="zh-CN" altLang="en-US" sz="2400">
                <a:latin typeface="微软雅黑" panose="020B0503020204020204" pitchFamily="34" charset="-122"/>
                <a:ea typeface="微软雅黑" panose="020B0503020204020204" pitchFamily="34" charset="-122"/>
              </a:rPr>
              <a:t>公司情况</a:t>
            </a:r>
          </a:p>
        </p:txBody>
      </p:sp>
      <p:sp>
        <p:nvSpPr>
          <p:cNvPr id="65" name="MH_Number_2">
            <a:hlinkClick r:id="rId14" action="ppaction://hlinksldjump"/>
          </p:cNvPr>
          <p:cNvSpPr/>
          <p:nvPr>
            <p:custDataLst>
              <p:tags r:id="rId6"/>
            </p:custDataLst>
          </p:nvPr>
        </p:nvSpPr>
        <p:spPr>
          <a:xfrm rot="19752126">
            <a:off x="2730500" y="2914650"/>
            <a:ext cx="542925" cy="476250"/>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rgbClr val="DA2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anchor="ctr">
            <a:normAutofit fontScale="92500" lnSpcReduction="20000"/>
          </a:bodyPr>
          <a:lstStyle/>
          <a:p>
            <a:pPr algn="ctr" eaLnBrk="1" fontAlgn="auto" hangingPunct="1">
              <a:spcBef>
                <a:spcPts val="0"/>
              </a:spcBef>
              <a:spcAft>
                <a:spcPts val="0"/>
              </a:spcAft>
              <a:defRPr/>
            </a:pPr>
            <a:r>
              <a:rPr lang="en-US" altLang="zh-CN" sz="2400" b="1">
                <a:solidFill>
                  <a:srgbClr val="FFFFFF"/>
                </a:solidFill>
              </a:rPr>
              <a:t>02</a:t>
            </a:r>
            <a:endParaRPr lang="zh-CN" altLang="en-US" sz="2400" b="1">
              <a:solidFill>
                <a:srgbClr val="FFFFFF"/>
              </a:solidFill>
            </a:endParaRPr>
          </a:p>
        </p:txBody>
      </p:sp>
      <p:sp>
        <p:nvSpPr>
          <p:cNvPr id="11271" name="MH_Entry_3"/>
          <p:cNvSpPr txBox="1">
            <a:spLocks noChangeArrowheads="1"/>
          </p:cNvSpPr>
          <p:nvPr>
            <p:custDataLst>
              <p:tags r:id="rId7"/>
            </p:custDataLst>
          </p:nvPr>
        </p:nvSpPr>
        <p:spPr bwMode="auto">
          <a:xfrm>
            <a:off x="3584575" y="2968625"/>
            <a:ext cx="36988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Tx/>
              <a:buNone/>
            </a:pPr>
            <a:r>
              <a:rPr lang="zh-CN" altLang="en-US" sz="2400">
                <a:latin typeface="微软雅黑" panose="020B0503020204020204" pitchFamily="34" charset="-122"/>
                <a:ea typeface="微软雅黑" panose="020B0503020204020204" pitchFamily="34" charset="-122"/>
              </a:rPr>
              <a:t>信友咨询亮点</a:t>
            </a:r>
          </a:p>
        </p:txBody>
      </p:sp>
      <p:sp>
        <p:nvSpPr>
          <p:cNvPr id="67" name="MH_Number_3"/>
          <p:cNvSpPr/>
          <p:nvPr>
            <p:custDataLst>
              <p:tags r:id="rId8"/>
            </p:custDataLst>
          </p:nvPr>
        </p:nvSpPr>
        <p:spPr>
          <a:xfrm rot="19752126">
            <a:off x="2730500" y="3722688"/>
            <a:ext cx="542925" cy="474662"/>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rgbClr val="DA2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anchor="ctr">
            <a:normAutofit fontScale="92500" lnSpcReduction="20000"/>
          </a:bodyPr>
          <a:lstStyle/>
          <a:p>
            <a:pPr algn="ctr" eaLnBrk="1" fontAlgn="auto" hangingPunct="1">
              <a:spcBef>
                <a:spcPts val="0"/>
              </a:spcBef>
              <a:spcAft>
                <a:spcPts val="0"/>
              </a:spcAft>
              <a:defRPr/>
            </a:pPr>
            <a:r>
              <a:rPr lang="en-US" altLang="zh-CN" sz="2400" b="1">
                <a:solidFill>
                  <a:srgbClr val="FFFFFF"/>
                </a:solidFill>
              </a:rPr>
              <a:t>03</a:t>
            </a:r>
            <a:endParaRPr lang="zh-CN" altLang="en-US" sz="2400" b="1">
              <a:solidFill>
                <a:srgbClr val="FFFFFF"/>
              </a:solidFill>
            </a:endParaRPr>
          </a:p>
        </p:txBody>
      </p:sp>
      <p:sp>
        <p:nvSpPr>
          <p:cNvPr id="69" name="MH_Number_4"/>
          <p:cNvSpPr/>
          <p:nvPr>
            <p:custDataLst>
              <p:tags r:id="rId9"/>
            </p:custDataLst>
          </p:nvPr>
        </p:nvSpPr>
        <p:spPr>
          <a:xfrm rot="19752126">
            <a:off x="2730500" y="4529138"/>
            <a:ext cx="542925" cy="476250"/>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rgbClr val="DA2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anchor="ctr">
            <a:normAutofit fontScale="92500" lnSpcReduction="20000"/>
          </a:bodyPr>
          <a:lstStyle/>
          <a:p>
            <a:pPr algn="ctr" eaLnBrk="1" fontAlgn="auto" hangingPunct="1">
              <a:spcBef>
                <a:spcPts val="0"/>
              </a:spcBef>
              <a:spcAft>
                <a:spcPts val="0"/>
              </a:spcAft>
              <a:defRPr/>
            </a:pPr>
            <a:r>
              <a:rPr lang="en-US" altLang="zh-CN" sz="2400" b="1">
                <a:solidFill>
                  <a:srgbClr val="FFFFFF"/>
                </a:solidFill>
              </a:rPr>
              <a:t>04</a:t>
            </a:r>
            <a:endParaRPr lang="zh-CN" altLang="en-US" sz="2400" b="1">
              <a:solidFill>
                <a:srgbClr val="FFFFFF"/>
              </a:solidFill>
            </a:endParaRPr>
          </a:p>
        </p:txBody>
      </p:sp>
      <p:cxnSp>
        <p:nvCxnSpPr>
          <p:cNvPr id="15" name="直接连接符 14"/>
          <p:cNvCxnSpPr/>
          <p:nvPr/>
        </p:nvCxnSpPr>
        <p:spPr>
          <a:xfrm flipV="1">
            <a:off x="663575" y="1628775"/>
            <a:ext cx="7851775" cy="3175"/>
          </a:xfrm>
          <a:prstGeom prst="line">
            <a:avLst/>
          </a:prstGeom>
          <a:ln w="28575">
            <a:solidFill>
              <a:srgbClr val="DA241A"/>
            </a:solidFill>
          </a:ln>
        </p:spPr>
        <p:style>
          <a:lnRef idx="3">
            <a:schemeClr val="accent2"/>
          </a:lnRef>
          <a:fillRef idx="0">
            <a:schemeClr val="accent2"/>
          </a:fillRef>
          <a:effectRef idx="2">
            <a:schemeClr val="accent2"/>
          </a:effectRef>
          <a:fontRef idx="minor">
            <a:schemeClr val="tx1"/>
          </a:fontRef>
        </p:style>
      </p:cxnSp>
      <p:sp>
        <p:nvSpPr>
          <p:cNvPr id="11276" name="MH_Entry_3"/>
          <p:cNvSpPr txBox="1">
            <a:spLocks noChangeArrowheads="1"/>
          </p:cNvSpPr>
          <p:nvPr>
            <p:custDataLst>
              <p:tags r:id="rId10"/>
            </p:custDataLst>
          </p:nvPr>
        </p:nvSpPr>
        <p:spPr bwMode="auto">
          <a:xfrm>
            <a:off x="3584575" y="4616450"/>
            <a:ext cx="36988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Tx/>
              <a:buNone/>
            </a:pPr>
            <a:r>
              <a:rPr lang="zh-CN" altLang="en-US" sz="2400">
                <a:latin typeface="微软雅黑" panose="020B0503020204020204" pitchFamily="34" charset="-122"/>
                <a:ea typeface="微软雅黑" panose="020B0503020204020204" pitchFamily="34" charset="-122"/>
              </a:rPr>
              <a:t>未来发展战略</a:t>
            </a:r>
          </a:p>
        </p:txBody>
      </p:sp>
      <p:sp>
        <p:nvSpPr>
          <p:cNvPr id="11277" name="MH_Entry_3"/>
          <p:cNvSpPr txBox="1">
            <a:spLocks noChangeArrowheads="1"/>
          </p:cNvSpPr>
          <p:nvPr>
            <p:custDataLst>
              <p:tags r:id="rId11"/>
            </p:custDataLst>
          </p:nvPr>
        </p:nvSpPr>
        <p:spPr bwMode="auto">
          <a:xfrm>
            <a:off x="3584575" y="3792538"/>
            <a:ext cx="36988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eaLnBrk="1" hangingPunct="1">
              <a:lnSpc>
                <a:spcPct val="100000"/>
              </a:lnSpc>
              <a:spcBef>
                <a:spcPct val="0"/>
              </a:spcBef>
              <a:buFontTx/>
              <a:buNone/>
            </a:pPr>
            <a:r>
              <a:rPr lang="zh-CN" altLang="en-US" sz="2400">
                <a:latin typeface="微软雅黑" panose="020B0503020204020204" pitchFamily="34" charset="-122"/>
                <a:ea typeface="微软雅黑" panose="020B0503020204020204" pitchFamily="34" charset="-122"/>
              </a:rPr>
              <a:t>财务状况</a:t>
            </a:r>
          </a:p>
        </p:txBody>
      </p:sp>
      <p:sp>
        <p:nvSpPr>
          <p:cNvPr id="3" name="灯片编号占位符 2"/>
          <p:cNvSpPr>
            <a:spLocks noGrp="1"/>
          </p:cNvSpPr>
          <p:nvPr>
            <p:ph type="sldNum" sz="quarter" idx="12"/>
          </p:nvPr>
        </p:nvSpPr>
        <p:spPr/>
        <p:txBody>
          <a:bodyPr/>
          <a:lstStyle/>
          <a:p>
            <a:pPr>
              <a:defRPr/>
            </a:pPr>
            <a:fld id="{66E1A829-7403-4161-B6FB-545E8CD292A5}" type="slidenum">
              <a:rPr lang="zh-CN" altLang="en-US" smtClean="0"/>
              <a:pPr>
                <a:defRPr/>
              </a:pPr>
              <a:t>2</a:t>
            </a:fld>
            <a:endParaRPr lang="zh-CN" altLang="en-US"/>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9" name="组合 11"/>
          <p:cNvGrpSpPr>
            <a:grpSpLocks/>
          </p:cNvGrpSpPr>
          <p:nvPr/>
        </p:nvGrpSpPr>
        <p:grpSpPr bwMode="auto">
          <a:xfrm>
            <a:off x="458788" y="1217613"/>
            <a:ext cx="8486775" cy="1322387"/>
            <a:chOff x="337930" y="1620522"/>
            <a:chExt cx="8488018" cy="1323439"/>
          </a:xfrm>
        </p:grpSpPr>
        <p:sp>
          <p:nvSpPr>
            <p:cNvPr id="29702" name="矩形 2"/>
            <p:cNvSpPr>
              <a:spLocks noChangeArrowheads="1"/>
            </p:cNvSpPr>
            <p:nvPr>
              <p:custDataLst>
                <p:tags r:id="rId1"/>
              </p:custDataLst>
            </p:nvPr>
          </p:nvSpPr>
          <p:spPr bwMode="auto">
            <a:xfrm>
              <a:off x="337931" y="1665633"/>
              <a:ext cx="8488017" cy="1233219"/>
            </a:xfrm>
            <a:prstGeom prst="rect">
              <a:avLst/>
            </a:prstGeom>
            <a:solidFill>
              <a:srgbClr val="DA2419"/>
            </a:solidFill>
            <a:ln w="9525">
              <a:solidFill>
                <a:srgbClr val="000000"/>
              </a:solidFill>
              <a:miter lim="800000"/>
              <a:headEnd/>
              <a:tailEnd/>
            </a:ln>
          </p:spPr>
          <p:txBody>
            <a:bodyPr anchor="ctr"/>
            <a:lstStyle>
              <a:lvl1pPr algn="just">
                <a:lnSpc>
                  <a:spcPct val="110000"/>
                </a:lnSpc>
                <a:spcBef>
                  <a:spcPts val="1600"/>
                </a:spcBef>
                <a:buClr>
                  <a:schemeClr val="accent1"/>
                </a:buClr>
                <a:buSzPct val="70000"/>
                <a:buFont typeface="Wingdings 2" panose="05020102010507070707" pitchFamily="18" charset="2"/>
                <a:buChar char=""/>
                <a:defRPr sz="2000">
                  <a:solidFill>
                    <a:srgbClr val="BA7612"/>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2C37D"/>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endParaRPr lang="zh-CN" altLang="en-US" sz="1800">
                <a:solidFill>
                  <a:srgbClr val="FFFFFF"/>
                </a:solidFill>
                <a:latin typeface="Arial Narrow" panose="020B0606020202030204" pitchFamily="34" charset="0"/>
              </a:endParaRPr>
            </a:p>
          </p:txBody>
        </p:sp>
        <p:sp>
          <p:nvSpPr>
            <p:cNvPr id="29703" name="文本框 1"/>
            <p:cNvSpPr txBox="1">
              <a:spLocks noChangeArrowheads="1"/>
            </p:cNvSpPr>
            <p:nvPr>
              <p:custDataLst>
                <p:tags r:id="rId2"/>
              </p:custDataLst>
            </p:nvPr>
          </p:nvSpPr>
          <p:spPr bwMode="auto">
            <a:xfrm>
              <a:off x="337930" y="1620522"/>
              <a:ext cx="84880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10000"/>
                </a:lnSpc>
                <a:spcBef>
                  <a:spcPts val="1600"/>
                </a:spcBef>
                <a:buClr>
                  <a:schemeClr val="accent1"/>
                </a:buClr>
                <a:buSzPct val="70000"/>
                <a:buFont typeface="Wingdings 2" panose="05020102010507070707" pitchFamily="18" charset="2"/>
                <a:buChar char=""/>
                <a:defRPr sz="2000">
                  <a:solidFill>
                    <a:srgbClr val="BA7612"/>
                  </a:solidFill>
                  <a:latin typeface="Arial" panose="020B0604020202020204" pitchFamily="34" charset="0"/>
                  <a:ea typeface="微软雅黑" panose="020B0503020204020204" pitchFamily="34" charset="-122"/>
                </a:defRPr>
              </a:lvl1pPr>
              <a:lvl2pPr marL="742950" indent="-285750" algn="just">
                <a:lnSpc>
                  <a:spcPct val="130000"/>
                </a:lnSpc>
                <a:spcAft>
                  <a:spcPts val="600"/>
                </a:spcAft>
                <a:buClr>
                  <a:srgbClr val="F2C37D"/>
                </a:buClr>
                <a:buFont typeface="幼圆" panose="02010509060101010101" pitchFamily="49" charset="-122"/>
                <a:buChar char=" "/>
                <a:defRPr sz="1600">
                  <a:solidFill>
                    <a:srgbClr val="7D7D7D"/>
                  </a:solidFill>
                  <a:latin typeface="幼圆" panose="02010509060101010101" pitchFamily="49" charset="-122"/>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eaLnBrk="1" hangingPunct="1">
                <a:lnSpc>
                  <a:spcPct val="100000"/>
                </a:lnSpc>
                <a:spcBef>
                  <a:spcPct val="0"/>
                </a:spcBef>
                <a:buClrTx/>
                <a:buSzTx/>
                <a:buFont typeface="Arial" panose="020B0604020202020204" pitchFamily="34" charset="0"/>
                <a:buNone/>
              </a:pPr>
              <a:r>
                <a:rPr lang="zh-CN" altLang="en-US" sz="8000">
                  <a:solidFill>
                    <a:srgbClr val="FFFFFF"/>
                  </a:solidFill>
                  <a:latin typeface="Modern No. 20" panose="02070704070505020303" pitchFamily="18" charset="0"/>
                  <a:ea typeface="方正中倩_GBK"/>
                  <a:cs typeface="方正中倩_GBK"/>
                </a:rPr>
                <a:t>提问</a:t>
              </a:r>
              <a:r>
                <a:rPr lang="en-US" altLang="zh-CN" sz="8000">
                  <a:solidFill>
                    <a:srgbClr val="FFFFFF"/>
                  </a:solidFill>
                  <a:latin typeface="Modern No. 20" panose="02070704070505020303" pitchFamily="18" charset="0"/>
                  <a:ea typeface="方正中倩_GBK"/>
                  <a:cs typeface="方正中倩_GBK"/>
                </a:rPr>
                <a:t>&amp;</a:t>
              </a:r>
              <a:r>
                <a:rPr lang="zh-CN" altLang="en-US" sz="8000">
                  <a:solidFill>
                    <a:srgbClr val="FFFFFF"/>
                  </a:solidFill>
                  <a:latin typeface="Modern No. 20" panose="02070704070505020303" pitchFamily="18" charset="0"/>
                  <a:ea typeface="方正中倩_GBK"/>
                  <a:cs typeface="方正中倩_GBK"/>
                </a:rPr>
                <a:t>答疑</a:t>
              </a:r>
            </a:p>
          </p:txBody>
        </p:sp>
      </p:grpSp>
      <p:sp>
        <p:nvSpPr>
          <p:cNvPr id="11" name="TextBox 8"/>
          <p:cNvSpPr txBox="1"/>
          <p:nvPr/>
        </p:nvSpPr>
        <p:spPr>
          <a:xfrm>
            <a:off x="1717675" y="2901950"/>
            <a:ext cx="6542088" cy="1312863"/>
          </a:xfrm>
          <a:prstGeom prst="rect">
            <a:avLst/>
          </a:prstGeom>
          <a:noFill/>
        </p:spPr>
        <p:txBody>
          <a:bodyPr>
            <a:spAutoFit/>
          </a:bodyPr>
          <a:lstStyle/>
          <a:p>
            <a:pPr algn="ctr" eaLnBrk="1" fontAlgn="auto" hangingPunct="1">
              <a:lnSpc>
                <a:spcPct val="150000"/>
              </a:lnSpc>
              <a:spcBef>
                <a:spcPts val="0"/>
              </a:spcBef>
              <a:spcAft>
                <a:spcPts val="0"/>
              </a:spcAft>
              <a:defRPr/>
            </a:pPr>
            <a:r>
              <a:rPr lang="zh-CN" altLang="en-US" sz="6000" b="1" dirty="0">
                <a:solidFill>
                  <a:srgbClr val="DA241A"/>
                </a:solidFill>
                <a:effectLst>
                  <a:outerShdw blurRad="38100" dist="38100" dir="2700000" algn="tl">
                    <a:srgbClr val="000000">
                      <a:alpha val="43137"/>
                    </a:srgbClr>
                  </a:outerShdw>
                </a:effectLst>
                <a:latin typeface="微软雅黑" pitchFamily="34" charset="-122"/>
                <a:ea typeface="微软雅黑" pitchFamily="34" charset="-122"/>
              </a:rPr>
              <a:t>谢 谢 大 家 ！</a:t>
            </a:r>
            <a:endParaRPr lang="en-US" altLang="zh-CN" sz="6000" b="1" dirty="0">
              <a:solidFill>
                <a:srgbClr val="DA241A"/>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8" name="标题 4"/>
          <p:cNvSpPr txBox="1"/>
          <p:nvPr/>
        </p:nvSpPr>
        <p:spPr>
          <a:xfrm>
            <a:off x="1914525" y="4795838"/>
            <a:ext cx="6600825" cy="490537"/>
          </a:xfrm>
          <a:prstGeom prst="rect">
            <a:avLst/>
          </a:prstGeom>
        </p:spPr>
        <p:txBody>
          <a:bodyPr anchor="b">
            <a:normAutofit fontScale="92500" lnSpcReduction="10000"/>
          </a:bodyPr>
          <a:lstStyle>
            <a:lvl1pPr algn="l" defTabSz="914400" rtl="0" eaLnBrk="1" latinLnBrk="0" hangingPunct="1">
              <a:lnSpc>
                <a:spcPct val="90000"/>
              </a:lnSpc>
              <a:spcBef>
                <a:spcPct val="0"/>
              </a:spcBef>
              <a:buNone/>
              <a:defRPr sz="3200" b="1" i="0" kern="1200" baseline="0">
                <a:solidFill>
                  <a:schemeClr val="accent1">
                    <a:lumMod val="75000"/>
                  </a:schemeClr>
                </a:solidFill>
                <a:effectLst/>
                <a:latin typeface="Arial Black" pitchFamily="34" charset="0"/>
                <a:ea typeface="微软雅黑" pitchFamily="34" charset="-122"/>
                <a:cs typeface="+mj-cs"/>
              </a:defRPr>
            </a:lvl1pPr>
          </a:lstStyle>
          <a:p>
            <a:pPr fontAlgn="auto">
              <a:spcAft>
                <a:spcPts val="0"/>
              </a:spcAft>
              <a:defRPr/>
            </a:pPr>
            <a:r>
              <a:rPr lang="zh-CN" altLang="en-US" dirty="0" smtClean="0">
                <a:solidFill>
                  <a:srgbClr val="DA241A"/>
                </a:solidFill>
                <a:latin typeface="微软雅黑" pitchFamily="34" charset="-122"/>
              </a:rPr>
              <a:t>邮箱：</a:t>
            </a:r>
            <a:r>
              <a:rPr lang="en-US" altLang="zh-CN" dirty="0" smtClean="0">
                <a:solidFill>
                  <a:srgbClr val="DA241A"/>
                </a:solidFill>
                <a:latin typeface="微软雅黑" pitchFamily="34" charset="-122"/>
              </a:rPr>
              <a:t>tangxianggen@163.com</a:t>
            </a:r>
            <a:r>
              <a:rPr lang="zh-CN" altLang="en-US" dirty="0" smtClean="0">
                <a:solidFill>
                  <a:srgbClr val="DA241A"/>
                </a:solidFill>
                <a:latin typeface="微软雅黑" pitchFamily="34" charset="-122"/>
              </a:rPr>
              <a:t> </a:t>
            </a:r>
            <a:endParaRPr lang="zh-CN" altLang="en-US" dirty="0">
              <a:solidFill>
                <a:srgbClr val="DA241A"/>
              </a:solidFill>
            </a:endParaRPr>
          </a:p>
        </p:txBody>
      </p:sp>
      <p:sp>
        <p:nvSpPr>
          <p:cNvPr id="2" name="灯片编号占位符 1"/>
          <p:cNvSpPr>
            <a:spLocks noGrp="1"/>
          </p:cNvSpPr>
          <p:nvPr>
            <p:ph type="sldNum" sz="quarter" idx="12"/>
          </p:nvPr>
        </p:nvSpPr>
        <p:spPr/>
        <p:txBody>
          <a:bodyPr/>
          <a:lstStyle/>
          <a:p>
            <a:pPr>
              <a:defRPr/>
            </a:pPr>
            <a:fld id="{944F355F-CFC2-4847-9CDB-24EAE05E394F}" type="slidenum">
              <a:rPr lang="zh-CN" altLang="en-US" smtClean="0"/>
              <a:pPr>
                <a:defRPr/>
              </a:pPr>
              <a:t>20</a:t>
            </a:fld>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663575" y="1150938"/>
            <a:ext cx="7851775" cy="3175"/>
          </a:xfrm>
          <a:prstGeom prst="line">
            <a:avLst/>
          </a:prstGeom>
          <a:ln w="28575">
            <a:solidFill>
              <a:srgbClr val="DA241A"/>
            </a:solidFill>
          </a:ln>
        </p:spPr>
        <p:style>
          <a:lnRef idx="3">
            <a:schemeClr val="accent2"/>
          </a:lnRef>
          <a:fillRef idx="0">
            <a:schemeClr val="accent2"/>
          </a:fillRef>
          <a:effectRef idx="2">
            <a:schemeClr val="accent2"/>
          </a:effectRef>
          <a:fontRef idx="minor">
            <a:schemeClr val="tx1"/>
          </a:fontRef>
        </p:style>
      </p:cxnSp>
      <p:sp>
        <p:nvSpPr>
          <p:cNvPr id="4" name="TextBox 7"/>
          <p:cNvSpPr txBox="1"/>
          <p:nvPr/>
        </p:nvSpPr>
        <p:spPr>
          <a:xfrm>
            <a:off x="663575" y="476250"/>
            <a:ext cx="5991225" cy="534988"/>
          </a:xfrm>
          <a:prstGeom prst="rect">
            <a:avLst/>
          </a:prstGeom>
          <a:noFill/>
        </p:spPr>
        <p:txBody>
          <a:bodyPr>
            <a:spAutoFit/>
          </a:bodyPr>
          <a:lstStyle/>
          <a:p>
            <a:pPr eaLnBrk="1" fontAlgn="auto" hangingPunct="1">
              <a:lnSpc>
                <a:spcPct val="90000"/>
              </a:lnSpc>
              <a:spcAft>
                <a:spcPts val="0"/>
              </a:spcAft>
              <a:defRPr/>
            </a:pPr>
            <a:r>
              <a:rPr lang="zh-CN" altLang="en-US" sz="3200" b="1" dirty="0">
                <a:solidFill>
                  <a:srgbClr val="DA2419"/>
                </a:solidFill>
                <a:latin typeface="Arial Black" pitchFamily="34" charset="0"/>
                <a:ea typeface="微软雅黑" pitchFamily="34" charset="-122"/>
                <a:cs typeface="+mj-cs"/>
              </a:rPr>
              <a:t>公司简介</a:t>
            </a:r>
          </a:p>
        </p:txBody>
      </p:sp>
      <p:graphicFrame>
        <p:nvGraphicFramePr>
          <p:cNvPr id="6" name="表格 5"/>
          <p:cNvGraphicFramePr>
            <a:graphicFrameLocks noGrp="1"/>
          </p:cNvGraphicFramePr>
          <p:nvPr>
            <p:extLst>
              <p:ext uri="{D42A27DB-BD31-4B8C-83A1-F6EECF244321}">
                <p14:modId xmlns:p14="http://schemas.microsoft.com/office/powerpoint/2010/main" val="3897679611"/>
              </p:ext>
            </p:extLst>
          </p:nvPr>
        </p:nvGraphicFramePr>
        <p:xfrm>
          <a:off x="663575" y="1312863"/>
          <a:ext cx="7851775" cy="5043486"/>
        </p:xfrm>
        <a:graphic>
          <a:graphicData uri="http://schemas.openxmlformats.org/drawingml/2006/table">
            <a:tbl>
              <a:tblPr firstRow="1" bandRow="1">
                <a:tableStyleId>{5C22544A-7EE6-4342-B048-85BDC9FD1C3A}</a:tableStyleId>
              </a:tblPr>
              <a:tblGrid>
                <a:gridCol w="2089004">
                  <a:extLst>
                    <a:ext uri="{9D8B030D-6E8A-4147-A177-3AD203B41FA5}">
                      <a16:colId xmlns:a16="http://schemas.microsoft.com/office/drawing/2014/main" val="20000"/>
                    </a:ext>
                  </a:extLst>
                </a:gridCol>
                <a:gridCol w="5762771">
                  <a:extLst>
                    <a:ext uri="{9D8B030D-6E8A-4147-A177-3AD203B41FA5}">
                      <a16:colId xmlns:a16="http://schemas.microsoft.com/office/drawing/2014/main" val="20001"/>
                    </a:ext>
                  </a:extLst>
                </a:gridCol>
              </a:tblGrid>
              <a:tr h="396424">
                <a:tc>
                  <a:txBody>
                    <a:bodyPr/>
                    <a:lstStyle/>
                    <a:p>
                      <a:pPr algn="l"/>
                      <a:r>
                        <a:rPr lang="zh-CN" altLang="en-US" sz="1800" b="0" baseline="0" dirty="0" smtClean="0">
                          <a:effectLst/>
                          <a:latin typeface="+mj-ea"/>
                          <a:ea typeface="+mj-ea"/>
                        </a:rPr>
                        <a:t>公司名称</a:t>
                      </a:r>
                      <a:endParaRPr lang="en-US" altLang="zh-CN" sz="1800" b="0" baseline="0" dirty="0" smtClean="0">
                        <a:effectLst/>
                        <a:latin typeface="+mj-ea"/>
                        <a:ea typeface="+mj-ea"/>
                      </a:endParaRPr>
                    </a:p>
                  </a:txBody>
                  <a:tcPr marL="91449" marR="91449" marT="45726" marB="45726" anchor="ctr"/>
                </a:tc>
                <a:tc>
                  <a:txBody>
                    <a:bodyPr/>
                    <a:lstStyle/>
                    <a:p>
                      <a:pPr algn="l">
                        <a:spcAft>
                          <a:spcPts val="0"/>
                        </a:spcAft>
                      </a:pPr>
                      <a:r>
                        <a:rPr lang="zh-CN" sz="1800" b="0" kern="100" baseline="0" dirty="0">
                          <a:effectLst/>
                          <a:latin typeface="+mj-ea"/>
                          <a:ea typeface="+mj-ea"/>
                        </a:rPr>
                        <a:t>宁夏信友监理咨询管理股份有限公司</a:t>
                      </a:r>
                      <a:endParaRPr lang="zh-CN" sz="1800" b="0" kern="100" baseline="0" dirty="0">
                        <a:effectLst/>
                        <a:latin typeface="+mj-ea"/>
                        <a:ea typeface="+mj-ea"/>
                        <a:cs typeface="Times New Roman"/>
                      </a:endParaRPr>
                    </a:p>
                  </a:txBody>
                  <a:tcPr marL="68587" marR="68587" marT="0" marB="0" anchor="ctr"/>
                </a:tc>
                <a:extLst>
                  <a:ext uri="{0D108BD9-81ED-4DB2-BD59-A6C34878D82A}">
                    <a16:rowId xmlns:a16="http://schemas.microsoft.com/office/drawing/2014/main" val="10000"/>
                  </a:ext>
                </a:extLst>
              </a:tr>
              <a:tr h="457039">
                <a:tc>
                  <a:txBody>
                    <a:bodyPr/>
                    <a:lstStyle/>
                    <a:p>
                      <a:pPr algn="l"/>
                      <a:r>
                        <a:rPr lang="zh-CN" altLang="zh-CN" sz="1800" b="0" kern="1200" baseline="0" dirty="0" smtClean="0">
                          <a:effectLst/>
                          <a:latin typeface="+mj-ea"/>
                          <a:ea typeface="+mj-ea"/>
                        </a:rPr>
                        <a:t>注册资本：</a:t>
                      </a:r>
                      <a:endParaRPr lang="zh-CN" altLang="en-US" sz="1800" b="0" baseline="0" dirty="0">
                        <a:effectLst/>
                        <a:latin typeface="+mj-ea"/>
                        <a:ea typeface="+mj-ea"/>
                      </a:endParaRPr>
                    </a:p>
                  </a:txBody>
                  <a:tcPr marL="91449" marR="91449" marT="45726" marB="45726" anchor="ctr"/>
                </a:tc>
                <a:tc>
                  <a:txBody>
                    <a:bodyPr/>
                    <a:lstStyle/>
                    <a:p>
                      <a:pPr algn="l">
                        <a:spcAft>
                          <a:spcPts val="0"/>
                        </a:spcAft>
                      </a:pPr>
                      <a:r>
                        <a:rPr lang="en-US" sz="1800" b="0" kern="0" baseline="0" dirty="0">
                          <a:effectLst/>
                          <a:latin typeface="+mj-ea"/>
                          <a:ea typeface="+mj-ea"/>
                        </a:rPr>
                        <a:t>2,100</a:t>
                      </a:r>
                      <a:r>
                        <a:rPr lang="zh-CN" sz="1800" b="0" kern="0" baseline="0" dirty="0">
                          <a:effectLst/>
                          <a:latin typeface="+mj-ea"/>
                          <a:ea typeface="+mj-ea"/>
                        </a:rPr>
                        <a:t>万元</a:t>
                      </a:r>
                      <a:endParaRPr lang="zh-CN" sz="1800" b="0" kern="100" baseline="0" dirty="0">
                        <a:effectLst/>
                        <a:latin typeface="+mj-ea"/>
                        <a:ea typeface="+mj-ea"/>
                        <a:cs typeface="Times New Roman"/>
                      </a:endParaRPr>
                    </a:p>
                  </a:txBody>
                  <a:tcPr marL="68587" marR="68587" marT="0" marB="0" anchor="ctr"/>
                </a:tc>
                <a:extLst>
                  <a:ext uri="{0D108BD9-81ED-4DB2-BD59-A6C34878D82A}">
                    <a16:rowId xmlns:a16="http://schemas.microsoft.com/office/drawing/2014/main" val="10001"/>
                  </a:ext>
                </a:extLst>
              </a:tr>
              <a:tr h="403845">
                <a:tc>
                  <a:txBody>
                    <a:bodyPr/>
                    <a:lstStyle/>
                    <a:p>
                      <a:pPr algn="l"/>
                      <a:r>
                        <a:rPr lang="zh-CN" altLang="zh-CN" sz="1800" b="0" kern="1200" baseline="0" dirty="0" smtClean="0">
                          <a:effectLst/>
                          <a:latin typeface="+mj-ea"/>
                          <a:ea typeface="+mj-ea"/>
                        </a:rPr>
                        <a:t>法定代表人：</a:t>
                      </a:r>
                      <a:endParaRPr lang="zh-CN" altLang="en-US" sz="1800" b="0" baseline="0" dirty="0">
                        <a:effectLst/>
                        <a:latin typeface="+mj-ea"/>
                        <a:ea typeface="+mj-ea"/>
                      </a:endParaRPr>
                    </a:p>
                  </a:txBody>
                  <a:tcPr marL="91449" marR="91449" marT="45726" marB="45726" anchor="ctr"/>
                </a:tc>
                <a:tc>
                  <a:txBody>
                    <a:bodyPr/>
                    <a:lstStyle/>
                    <a:p>
                      <a:pPr algn="l">
                        <a:spcAft>
                          <a:spcPts val="0"/>
                        </a:spcAft>
                      </a:pPr>
                      <a:r>
                        <a:rPr lang="zh-CN" sz="1800" b="0" kern="100" baseline="0" dirty="0">
                          <a:effectLst/>
                          <a:latin typeface="+mj-ea"/>
                          <a:ea typeface="+mj-ea"/>
                        </a:rPr>
                        <a:t>常安</a:t>
                      </a:r>
                      <a:endParaRPr lang="zh-CN" sz="1800" b="0" kern="100" baseline="0" dirty="0">
                        <a:effectLst/>
                        <a:latin typeface="+mj-ea"/>
                        <a:ea typeface="+mj-ea"/>
                        <a:cs typeface="Times New Roman"/>
                      </a:endParaRPr>
                    </a:p>
                  </a:txBody>
                  <a:tcPr marL="68587" marR="68587" marT="0" marB="0" anchor="ctr"/>
                </a:tc>
                <a:extLst>
                  <a:ext uri="{0D108BD9-81ED-4DB2-BD59-A6C34878D82A}">
                    <a16:rowId xmlns:a16="http://schemas.microsoft.com/office/drawing/2014/main" val="10002"/>
                  </a:ext>
                </a:extLst>
              </a:tr>
              <a:tr h="411168">
                <a:tc>
                  <a:txBody>
                    <a:bodyPr/>
                    <a:lstStyle/>
                    <a:p>
                      <a:pPr algn="l"/>
                      <a:r>
                        <a:rPr lang="zh-CN" altLang="zh-CN" sz="1800" b="0" kern="1200" baseline="0" dirty="0" smtClean="0">
                          <a:effectLst/>
                          <a:latin typeface="+mj-ea"/>
                          <a:ea typeface="+mj-ea"/>
                        </a:rPr>
                        <a:t>有限公司成立日期：</a:t>
                      </a:r>
                      <a:endParaRPr lang="zh-CN" altLang="en-US" sz="1800" b="0" baseline="0" dirty="0">
                        <a:effectLst/>
                        <a:latin typeface="+mj-ea"/>
                        <a:ea typeface="+mj-ea"/>
                      </a:endParaRPr>
                    </a:p>
                  </a:txBody>
                  <a:tcPr marL="91449" marR="91449" marT="45726" marB="45726" anchor="ctr"/>
                </a:tc>
                <a:tc>
                  <a:txBody>
                    <a:bodyPr/>
                    <a:lstStyle/>
                    <a:p>
                      <a:pPr algn="l">
                        <a:spcAft>
                          <a:spcPts val="0"/>
                        </a:spcAft>
                      </a:pPr>
                      <a:r>
                        <a:rPr lang="en-US" sz="1800" b="0" kern="100" baseline="0" dirty="0">
                          <a:effectLst/>
                          <a:latin typeface="+mj-ea"/>
                          <a:ea typeface="+mj-ea"/>
                        </a:rPr>
                        <a:t>2004</a:t>
                      </a:r>
                      <a:r>
                        <a:rPr lang="zh-CN" sz="1800" b="0" kern="100" baseline="0" dirty="0">
                          <a:effectLst/>
                          <a:latin typeface="+mj-ea"/>
                          <a:ea typeface="+mj-ea"/>
                        </a:rPr>
                        <a:t>年</a:t>
                      </a:r>
                      <a:r>
                        <a:rPr lang="en-US" sz="1800" b="0" kern="100" baseline="0" dirty="0">
                          <a:effectLst/>
                          <a:latin typeface="+mj-ea"/>
                          <a:ea typeface="+mj-ea"/>
                        </a:rPr>
                        <a:t>3</a:t>
                      </a:r>
                      <a:r>
                        <a:rPr lang="zh-CN" sz="1800" b="0" kern="100" baseline="0" dirty="0">
                          <a:effectLst/>
                          <a:latin typeface="+mj-ea"/>
                          <a:ea typeface="+mj-ea"/>
                        </a:rPr>
                        <a:t>月</a:t>
                      </a:r>
                      <a:r>
                        <a:rPr lang="en-US" sz="1800" b="0" kern="100" baseline="0" dirty="0">
                          <a:effectLst/>
                          <a:latin typeface="+mj-ea"/>
                          <a:ea typeface="+mj-ea"/>
                        </a:rPr>
                        <a:t>16</a:t>
                      </a:r>
                      <a:r>
                        <a:rPr lang="zh-CN" sz="1800" b="0" kern="100" baseline="0" dirty="0">
                          <a:effectLst/>
                          <a:latin typeface="+mj-ea"/>
                          <a:ea typeface="+mj-ea"/>
                        </a:rPr>
                        <a:t>日</a:t>
                      </a:r>
                      <a:endParaRPr lang="zh-CN" sz="1800" b="0" kern="100" baseline="0" dirty="0">
                        <a:effectLst/>
                        <a:latin typeface="+mj-ea"/>
                        <a:ea typeface="+mj-ea"/>
                        <a:cs typeface="Times New Roman"/>
                      </a:endParaRPr>
                    </a:p>
                  </a:txBody>
                  <a:tcPr marL="68587" marR="68587" marT="0" marB="0" anchor="ctr"/>
                </a:tc>
                <a:extLst>
                  <a:ext uri="{0D108BD9-81ED-4DB2-BD59-A6C34878D82A}">
                    <a16:rowId xmlns:a16="http://schemas.microsoft.com/office/drawing/2014/main" val="10003"/>
                  </a:ext>
                </a:extLst>
              </a:tr>
              <a:tr h="476285">
                <a:tc>
                  <a:txBody>
                    <a:bodyPr/>
                    <a:lstStyle/>
                    <a:p>
                      <a:pPr algn="l"/>
                      <a:r>
                        <a:rPr lang="zh-CN" altLang="zh-CN" sz="1800" b="0" kern="1200" baseline="0" dirty="0" smtClean="0">
                          <a:effectLst/>
                          <a:latin typeface="+mj-ea"/>
                          <a:ea typeface="+mj-ea"/>
                        </a:rPr>
                        <a:t>股份公司设立日期：</a:t>
                      </a:r>
                      <a:endParaRPr lang="zh-CN" altLang="en-US" sz="1800" b="0" baseline="0" dirty="0">
                        <a:effectLst/>
                        <a:latin typeface="+mj-ea"/>
                        <a:ea typeface="+mj-ea"/>
                      </a:endParaRPr>
                    </a:p>
                  </a:txBody>
                  <a:tcPr marL="91449" marR="91449" marT="45726" marB="45726" anchor="ctr"/>
                </a:tc>
                <a:tc>
                  <a:txBody>
                    <a:bodyPr/>
                    <a:lstStyle/>
                    <a:p>
                      <a:pPr algn="l">
                        <a:spcAft>
                          <a:spcPts val="0"/>
                        </a:spcAft>
                      </a:pPr>
                      <a:r>
                        <a:rPr lang="en-US" sz="1800" b="0" kern="100" baseline="0" dirty="0">
                          <a:effectLst/>
                          <a:latin typeface="+mj-ea"/>
                          <a:ea typeface="+mj-ea"/>
                        </a:rPr>
                        <a:t>2015</a:t>
                      </a:r>
                      <a:r>
                        <a:rPr lang="zh-CN" sz="1800" b="0" kern="100" baseline="0" dirty="0">
                          <a:effectLst/>
                          <a:latin typeface="+mj-ea"/>
                          <a:ea typeface="+mj-ea"/>
                        </a:rPr>
                        <a:t>年</a:t>
                      </a:r>
                      <a:r>
                        <a:rPr lang="en-US" sz="1800" b="0" kern="100" baseline="0" dirty="0">
                          <a:effectLst/>
                          <a:latin typeface="+mj-ea"/>
                          <a:ea typeface="+mj-ea"/>
                        </a:rPr>
                        <a:t>7</a:t>
                      </a:r>
                      <a:r>
                        <a:rPr lang="zh-CN" sz="1800" b="0" kern="100" baseline="0" dirty="0">
                          <a:effectLst/>
                          <a:latin typeface="+mj-ea"/>
                          <a:ea typeface="+mj-ea"/>
                        </a:rPr>
                        <a:t>月</a:t>
                      </a:r>
                      <a:r>
                        <a:rPr lang="en-US" sz="1800" b="0" kern="100" baseline="0" dirty="0">
                          <a:effectLst/>
                          <a:latin typeface="+mj-ea"/>
                          <a:ea typeface="+mj-ea"/>
                        </a:rPr>
                        <a:t>10</a:t>
                      </a:r>
                      <a:r>
                        <a:rPr lang="zh-CN" sz="1800" b="0" kern="100" baseline="0" dirty="0">
                          <a:effectLst/>
                          <a:latin typeface="+mj-ea"/>
                          <a:ea typeface="+mj-ea"/>
                        </a:rPr>
                        <a:t>日</a:t>
                      </a:r>
                      <a:endParaRPr lang="zh-CN" sz="1800" b="0" kern="100" baseline="0" dirty="0">
                        <a:effectLst/>
                        <a:latin typeface="+mj-ea"/>
                        <a:ea typeface="+mj-ea"/>
                        <a:cs typeface="Times New Roman"/>
                      </a:endParaRPr>
                    </a:p>
                  </a:txBody>
                  <a:tcPr marL="68587" marR="68587" marT="0" marB="0" anchor="ctr"/>
                </a:tc>
                <a:extLst>
                  <a:ext uri="{0D108BD9-81ED-4DB2-BD59-A6C34878D82A}">
                    <a16:rowId xmlns:a16="http://schemas.microsoft.com/office/drawing/2014/main" val="10004"/>
                  </a:ext>
                </a:extLst>
              </a:tr>
              <a:tr h="612434">
                <a:tc>
                  <a:txBody>
                    <a:bodyPr/>
                    <a:lstStyle/>
                    <a:p>
                      <a:pPr algn="l"/>
                      <a:r>
                        <a:rPr lang="zh-CN" altLang="en-US" sz="1800" b="0" baseline="0" dirty="0" smtClean="0">
                          <a:effectLst/>
                          <a:latin typeface="+mj-ea"/>
                          <a:ea typeface="+mj-ea"/>
                        </a:rPr>
                        <a:t>股票代码</a:t>
                      </a:r>
                      <a:endParaRPr lang="zh-CN" altLang="en-US" sz="1800" b="0" baseline="0" dirty="0">
                        <a:effectLst/>
                        <a:latin typeface="+mj-ea"/>
                        <a:ea typeface="+mj-ea"/>
                      </a:endParaRPr>
                    </a:p>
                  </a:txBody>
                  <a:tcPr marL="91449" marR="91449" marT="45726" marB="45726"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0" baseline="0" dirty="0" smtClean="0">
                          <a:ln w="0"/>
                          <a:effectLst/>
                          <a:latin typeface="+mj-ea"/>
                          <a:ea typeface="+mj-ea"/>
                        </a:rPr>
                        <a:t>834531</a:t>
                      </a:r>
                      <a:endParaRPr lang="zh-CN" altLang="en-US" sz="1800" b="0" baseline="0" dirty="0" smtClean="0">
                        <a:ln w="0"/>
                        <a:effectLst/>
                        <a:latin typeface="+mj-ea"/>
                        <a:ea typeface="+mj-ea"/>
                        <a:cs typeface="Arial" pitchFamily="34" charset="0"/>
                      </a:endParaRPr>
                    </a:p>
                  </a:txBody>
                  <a:tcPr marL="91449" marR="91449" marT="45726" marB="45726" anchor="ctr"/>
                </a:tc>
                <a:extLst>
                  <a:ext uri="{0D108BD9-81ED-4DB2-BD59-A6C34878D82A}">
                    <a16:rowId xmlns:a16="http://schemas.microsoft.com/office/drawing/2014/main" val="10005"/>
                  </a:ext>
                </a:extLst>
              </a:tr>
              <a:tr h="2286291">
                <a:tc>
                  <a:txBody>
                    <a:bodyPr/>
                    <a:lstStyle/>
                    <a:p>
                      <a:pPr algn="l"/>
                      <a:r>
                        <a:rPr lang="zh-CN" altLang="zh-CN" sz="1800" b="0" kern="1200" baseline="0" dirty="0" smtClean="0">
                          <a:effectLst/>
                          <a:latin typeface="+mj-ea"/>
                          <a:ea typeface="+mj-ea"/>
                        </a:rPr>
                        <a:t>主要业务：</a:t>
                      </a:r>
                      <a:endParaRPr lang="zh-CN" altLang="en-US" sz="1800" b="0" baseline="0" dirty="0">
                        <a:effectLst/>
                        <a:latin typeface="+mj-ea"/>
                        <a:ea typeface="+mj-ea"/>
                      </a:endParaRPr>
                    </a:p>
                  </a:txBody>
                  <a:tcPr marL="91449" marR="91449" marT="45726" marB="45726"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800" b="0" kern="100" dirty="0" smtClean="0">
                          <a:latin typeface="+mj-ea"/>
                          <a:ea typeface="+mj-ea"/>
                        </a:rPr>
                        <a:t>公司是一家以</a:t>
                      </a:r>
                      <a:r>
                        <a:rPr lang="zh-CN" altLang="en-US" sz="1800" b="0" kern="100" dirty="0" smtClean="0">
                          <a:solidFill>
                            <a:srgbClr val="DA241A"/>
                          </a:solidFill>
                          <a:latin typeface="+mj-ea"/>
                          <a:ea typeface="+mj-ea"/>
                        </a:rPr>
                        <a:t>通信监理业务为特色的高成长性工程管理咨询企业</a:t>
                      </a:r>
                      <a:r>
                        <a:rPr lang="zh-CN" altLang="en-US" sz="1800" b="0" kern="100" dirty="0" smtClean="0">
                          <a:latin typeface="+mj-ea"/>
                          <a:ea typeface="+mj-ea"/>
                        </a:rPr>
                        <a:t>，具备</a:t>
                      </a:r>
                      <a:r>
                        <a:rPr lang="zh-CN" altLang="zh-CN" sz="1800" b="0" kern="100" dirty="0" smtClean="0">
                          <a:latin typeface="+mj-ea"/>
                          <a:ea typeface="+mj-ea"/>
                        </a:rPr>
                        <a:t>通信建设监理</a:t>
                      </a:r>
                      <a:r>
                        <a:rPr lang="zh-CN" altLang="en-US" sz="1800" b="0" kern="100" dirty="0" smtClean="0">
                          <a:latin typeface="+mj-ea"/>
                          <a:ea typeface="+mj-ea"/>
                        </a:rPr>
                        <a:t>甲级</a:t>
                      </a:r>
                      <a:r>
                        <a:rPr lang="zh-CN" altLang="zh-CN" sz="1800" b="0" kern="100" dirty="0" smtClean="0">
                          <a:latin typeface="+mj-ea"/>
                          <a:ea typeface="+mj-ea"/>
                        </a:rPr>
                        <a:t>、招标代理</a:t>
                      </a:r>
                      <a:r>
                        <a:rPr lang="zh-CN" altLang="en-US" sz="1800" b="0" kern="100" dirty="0" smtClean="0">
                          <a:latin typeface="+mj-ea"/>
                          <a:ea typeface="+mj-ea"/>
                        </a:rPr>
                        <a:t>甲级</a:t>
                      </a:r>
                      <a:r>
                        <a:rPr lang="zh-CN" altLang="zh-CN" sz="1800" b="0" kern="100" dirty="0" smtClean="0">
                          <a:latin typeface="+mj-ea"/>
                          <a:ea typeface="+mj-ea"/>
                        </a:rPr>
                        <a:t>、</a:t>
                      </a:r>
                      <a:r>
                        <a:rPr lang="zh-CN" altLang="en-US" sz="1800" b="0" kern="100" dirty="0" smtClean="0">
                          <a:latin typeface="+mj-ea"/>
                          <a:ea typeface="+mj-ea"/>
                        </a:rPr>
                        <a:t>政府采购代理机构资格、</a:t>
                      </a:r>
                      <a:r>
                        <a:rPr lang="zh-CN" altLang="zh-CN" sz="1800" b="0" kern="100" dirty="0" smtClean="0">
                          <a:latin typeface="+mj-ea"/>
                          <a:ea typeface="+mj-ea"/>
                        </a:rPr>
                        <a:t>信息系统工程监理</a:t>
                      </a:r>
                      <a:r>
                        <a:rPr lang="zh-CN" altLang="en-US" sz="1800" b="0" kern="100" dirty="0" smtClean="0">
                          <a:latin typeface="+mj-ea"/>
                          <a:ea typeface="+mj-ea"/>
                        </a:rPr>
                        <a:t>乙级</a:t>
                      </a:r>
                      <a:r>
                        <a:rPr lang="zh-CN" altLang="zh-CN" sz="1800" b="0" kern="100" dirty="0" smtClean="0">
                          <a:latin typeface="+mj-ea"/>
                          <a:ea typeface="+mj-ea"/>
                        </a:rPr>
                        <a:t>及房屋建筑、市政公用工程监理</a:t>
                      </a:r>
                      <a:r>
                        <a:rPr lang="zh-CN" altLang="en-US" sz="1800" b="0" kern="100" dirty="0" smtClean="0">
                          <a:latin typeface="+mj-ea"/>
                          <a:ea typeface="+mj-ea"/>
                        </a:rPr>
                        <a:t>资质，</a:t>
                      </a:r>
                      <a:r>
                        <a:rPr lang="zh-CN" altLang="en-US" sz="1800" b="0" kern="100" dirty="0" smtClean="0">
                          <a:solidFill>
                            <a:srgbClr val="DA241A"/>
                          </a:solidFill>
                          <a:latin typeface="+mj-ea"/>
                          <a:ea typeface="+mj-ea"/>
                        </a:rPr>
                        <a:t>是国内通信行业咨询服务领域专业最为齐全的企业之一，</a:t>
                      </a:r>
                      <a:r>
                        <a:rPr lang="zh-CN" altLang="zh-CN" sz="1800" b="0" dirty="0" smtClean="0">
                          <a:solidFill>
                            <a:srgbClr val="DA241A"/>
                          </a:solidFill>
                          <a:latin typeface="+mj-ea"/>
                          <a:ea typeface="+mj-ea"/>
                        </a:rPr>
                        <a:t>在业内具有</a:t>
                      </a:r>
                      <a:r>
                        <a:rPr lang="zh-CN" altLang="en-US" sz="1800" b="0" dirty="0" smtClean="0">
                          <a:solidFill>
                            <a:srgbClr val="DA241A"/>
                          </a:solidFill>
                          <a:latin typeface="+mj-ea"/>
                          <a:ea typeface="+mj-ea"/>
                        </a:rPr>
                        <a:t>较高</a:t>
                      </a:r>
                      <a:r>
                        <a:rPr lang="zh-CN" altLang="zh-CN" sz="1800" b="0" dirty="0" smtClean="0">
                          <a:solidFill>
                            <a:srgbClr val="DA241A"/>
                          </a:solidFill>
                          <a:latin typeface="+mj-ea"/>
                          <a:ea typeface="+mj-ea"/>
                        </a:rPr>
                        <a:t>的知名度和影响力。</a:t>
                      </a:r>
                      <a:r>
                        <a:rPr lang="zh-CN" altLang="zh-CN" sz="1800" b="0" dirty="0" smtClean="0">
                          <a:latin typeface="+mj-ea"/>
                          <a:ea typeface="+mj-ea"/>
                        </a:rPr>
                        <a:t>公司的主要客户是中国移动、中国联通、中国电信、中国铁塔、政府机关及</a:t>
                      </a:r>
                      <a:r>
                        <a:rPr lang="zh-CN" altLang="en-US" sz="1800" b="0" dirty="0" smtClean="0">
                          <a:latin typeface="+mj-ea"/>
                          <a:ea typeface="+mj-ea"/>
                        </a:rPr>
                        <a:t>其他信息产业类企业。</a:t>
                      </a:r>
                      <a:endParaRPr lang="zh-CN" altLang="zh-CN" sz="1800" b="0" dirty="0" smtClean="0">
                        <a:latin typeface="+mj-ea"/>
                        <a:ea typeface="+mj-ea"/>
                      </a:endParaRPr>
                    </a:p>
                    <a:p>
                      <a:endParaRPr lang="zh-CN" altLang="en-US" sz="1800" b="0" dirty="0">
                        <a:latin typeface="+mj-ea"/>
                        <a:ea typeface="+mj-ea"/>
                      </a:endParaRPr>
                    </a:p>
                  </a:txBody>
                  <a:tcPr marL="91449" marR="91449" marT="45726" marB="45726" anchor="ctr"/>
                </a:tc>
                <a:extLst>
                  <a:ext uri="{0D108BD9-81ED-4DB2-BD59-A6C34878D82A}">
                    <a16:rowId xmlns:a16="http://schemas.microsoft.com/office/drawing/2014/main" val="10006"/>
                  </a:ext>
                </a:extLst>
              </a:tr>
            </a:tbl>
          </a:graphicData>
        </a:graphic>
      </p:graphicFrame>
      <p:sp>
        <p:nvSpPr>
          <p:cNvPr id="2" name="灯片编号占位符 1"/>
          <p:cNvSpPr>
            <a:spLocks noGrp="1"/>
          </p:cNvSpPr>
          <p:nvPr>
            <p:ph type="sldNum" sz="quarter" idx="12"/>
          </p:nvPr>
        </p:nvSpPr>
        <p:spPr/>
        <p:txBody>
          <a:bodyPr/>
          <a:lstStyle/>
          <a:p>
            <a:pPr>
              <a:defRPr/>
            </a:pPr>
            <a:fld id="{944F355F-CFC2-4847-9CDB-24EAE05E394F}" type="slidenum">
              <a:rPr lang="zh-CN" altLang="en-US" smtClean="0"/>
              <a:pPr>
                <a:defRPr/>
              </a:pPr>
              <a:t>3</a:t>
            </a:fld>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5" name="组合 2"/>
          <p:cNvGrpSpPr>
            <a:grpSpLocks/>
          </p:cNvGrpSpPr>
          <p:nvPr/>
        </p:nvGrpSpPr>
        <p:grpSpPr bwMode="auto">
          <a:xfrm>
            <a:off x="593725" y="1435100"/>
            <a:ext cx="8162925" cy="4487863"/>
            <a:chOff x="628650" y="1858963"/>
            <a:chExt cx="8162925" cy="4487659"/>
          </a:xfrm>
        </p:grpSpPr>
        <p:sp>
          <p:nvSpPr>
            <p:cNvPr id="4" name="MH_Other_1"/>
            <p:cNvSpPr/>
            <p:nvPr>
              <p:custDataLst>
                <p:tags r:id="rId1"/>
              </p:custDataLst>
            </p:nvPr>
          </p:nvSpPr>
          <p:spPr>
            <a:xfrm rot="8100000">
              <a:off x="2516232" y="3329372"/>
              <a:ext cx="259262" cy="3017250"/>
            </a:xfrm>
            <a:prstGeom prst="triangle">
              <a:avLst/>
            </a:prstGeom>
            <a:solidFill>
              <a:srgbClr val="F0F0F0"/>
            </a:solidFill>
            <a:ln w="25400" cap="flat" cmpd="sng" algn="ctr">
              <a:noFill/>
              <a:prstDash val="solid"/>
            </a:ln>
            <a:effectLst>
              <a:innerShdw blurRad="114300">
                <a:prstClr val="black">
                  <a:alpha val="28000"/>
                </a:prstClr>
              </a:innerShdw>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5" name="MH_Other_2"/>
            <p:cNvSpPr/>
            <p:nvPr>
              <p:custDataLst>
                <p:tags r:id="rId2"/>
              </p:custDataLst>
            </p:nvPr>
          </p:nvSpPr>
          <p:spPr>
            <a:xfrm rot="2700000">
              <a:off x="2516232" y="1630867"/>
              <a:ext cx="259262" cy="3017250"/>
            </a:xfrm>
            <a:prstGeom prst="triangle">
              <a:avLst/>
            </a:prstGeom>
            <a:solidFill>
              <a:srgbClr val="F0F0F0"/>
            </a:solidFill>
            <a:ln w="25400" cap="flat" cmpd="sng" algn="ctr">
              <a:noFill/>
              <a:prstDash val="solid"/>
            </a:ln>
            <a:effectLst>
              <a:innerShdw blurRad="114300">
                <a:prstClr val="black">
                  <a:alpha val="28000"/>
                </a:prstClr>
              </a:innerShdw>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6" name="MH_Other_3"/>
            <p:cNvSpPr/>
            <p:nvPr>
              <p:custDataLst>
                <p:tags r:id="rId3"/>
              </p:custDataLst>
            </p:nvPr>
          </p:nvSpPr>
          <p:spPr>
            <a:xfrm rot="5400000">
              <a:off x="2710402" y="2519112"/>
              <a:ext cx="259262" cy="3017250"/>
            </a:xfrm>
            <a:prstGeom prst="triangle">
              <a:avLst/>
            </a:prstGeom>
            <a:solidFill>
              <a:srgbClr val="F0F0F0"/>
            </a:solidFill>
            <a:ln w="25400" cap="flat" cmpd="sng" algn="ctr">
              <a:noFill/>
              <a:prstDash val="solid"/>
            </a:ln>
            <a:effectLst>
              <a:innerShdw blurRad="114300">
                <a:prstClr val="black">
                  <a:alpha val="28000"/>
                </a:prstClr>
              </a:innerShdw>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7" name="MH_Other_4"/>
            <p:cNvSpPr/>
            <p:nvPr>
              <p:custDataLst>
                <p:tags r:id="rId4"/>
              </p:custDataLst>
            </p:nvPr>
          </p:nvSpPr>
          <p:spPr>
            <a:xfrm>
              <a:off x="3538538" y="3378132"/>
              <a:ext cx="1309687" cy="1309627"/>
            </a:xfrm>
            <a:prstGeom prst="ellipse">
              <a:avLst/>
            </a:prstGeom>
            <a:solidFill>
              <a:schemeClr val="accent1"/>
            </a:solidFill>
            <a:ln w="25400" cap="flat" cmpd="sng" algn="ctr">
              <a:noFill/>
              <a:prstDash val="solid"/>
            </a:ln>
            <a:effectLst/>
          </p:spPr>
          <p:txBody>
            <a:bodyPr lIns="0" tIns="0" rIns="0" bIns="0" anchor="ctr">
              <a:normAutofit/>
            </a:bodyP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8" name="MH_Other_5"/>
            <p:cNvSpPr/>
            <p:nvPr>
              <p:custDataLst>
                <p:tags r:id="rId5"/>
              </p:custDataLst>
            </p:nvPr>
          </p:nvSpPr>
          <p:spPr>
            <a:xfrm>
              <a:off x="2633663" y="1858963"/>
              <a:ext cx="1309687" cy="1309628"/>
            </a:xfrm>
            <a:prstGeom prst="ellipse">
              <a:avLst/>
            </a:prstGeom>
            <a:solidFill>
              <a:schemeClr val="accent1"/>
            </a:solidFill>
            <a:ln w="25400" cap="flat" cmpd="sng" algn="ctr">
              <a:noFill/>
              <a:prstDash val="solid"/>
            </a:ln>
            <a:effectLst/>
          </p:spPr>
          <p:txBody>
            <a:bodyPr lIns="0" tIns="0" rIns="0" bIns="0" anchor="ctr">
              <a:normAutofit/>
            </a:bodyP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9" name="MH_Other_6"/>
            <p:cNvSpPr/>
            <p:nvPr>
              <p:custDataLst>
                <p:tags r:id="rId6"/>
              </p:custDataLst>
            </p:nvPr>
          </p:nvSpPr>
          <p:spPr>
            <a:xfrm>
              <a:off x="2633663" y="4897300"/>
              <a:ext cx="1309687" cy="1308041"/>
            </a:xfrm>
            <a:prstGeom prst="ellipse">
              <a:avLst/>
            </a:prstGeom>
            <a:solidFill>
              <a:schemeClr val="accent1"/>
            </a:solidFill>
            <a:ln w="25400" cap="flat" cmpd="sng" algn="ctr">
              <a:noFill/>
              <a:prstDash val="solid"/>
            </a:ln>
            <a:effectLst/>
          </p:spPr>
          <p:txBody>
            <a:bodyPr lIns="0" tIns="0" rIns="0" bIns="0" anchor="ctr">
              <a:normAutofit/>
            </a:bodyP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10" name="MH_SubTitle_2"/>
            <p:cNvSpPr/>
            <p:nvPr>
              <p:custDataLst>
                <p:tags r:id="rId7"/>
              </p:custDataLst>
            </p:nvPr>
          </p:nvSpPr>
          <p:spPr>
            <a:xfrm>
              <a:off x="3619500" y="3459090"/>
              <a:ext cx="1146175" cy="1146123"/>
            </a:xfrm>
            <a:prstGeom prst="ellipse">
              <a:avLst/>
            </a:prstGeom>
            <a:solidFill>
              <a:sysClr val="window" lastClr="FFFFFF"/>
            </a:solidFill>
            <a:ln w="25400" cap="flat" cmpd="sng" algn="ctr">
              <a:noFill/>
              <a:prstDash val="solid"/>
            </a:ln>
            <a:effectLst/>
          </p:spPr>
          <p:txBody>
            <a:bodyPr lIns="0" tIns="288000" rIns="0" bIns="0" anchor="ctr">
              <a:normAutofit fontScale="92500" lnSpcReduction="10000"/>
            </a:bodyPr>
            <a:lstStyle/>
            <a:p>
              <a:pPr algn="ctr" eaLnBrk="1" fontAlgn="auto" hangingPunct="1">
                <a:spcBef>
                  <a:spcPts val="0"/>
                </a:spcBef>
                <a:spcAft>
                  <a:spcPts val="0"/>
                </a:spcAft>
                <a:defRPr/>
              </a:pPr>
              <a:r>
                <a:rPr lang="zh-CN" altLang="en-US" sz="2000" kern="0" dirty="0">
                  <a:solidFill>
                    <a:srgbClr val="000000"/>
                  </a:solidFill>
                  <a:latin typeface="+mn-lt"/>
                  <a:ea typeface="+mn-ea"/>
                </a:rPr>
                <a:t>创世纪投资</a:t>
              </a:r>
              <a:endParaRPr lang="en-US" sz="2000" kern="0" dirty="0">
                <a:solidFill>
                  <a:srgbClr val="000000"/>
                </a:solidFill>
                <a:latin typeface="+mn-lt"/>
                <a:ea typeface="+mn-ea"/>
              </a:endParaRPr>
            </a:p>
          </p:txBody>
        </p:sp>
        <p:sp>
          <p:nvSpPr>
            <p:cNvPr id="11" name="MH_Other_7"/>
            <p:cNvSpPr/>
            <p:nvPr>
              <p:custDataLst>
                <p:tags r:id="rId8"/>
              </p:custDataLst>
            </p:nvPr>
          </p:nvSpPr>
          <p:spPr>
            <a:xfrm>
              <a:off x="3711575" y="3521000"/>
              <a:ext cx="963613" cy="344471"/>
            </a:xfrm>
            <a:custGeom>
              <a:avLst/>
              <a:gdLst/>
              <a:ahLst/>
              <a:cxnLst/>
              <a:rect l="l" t="t" r="r" b="b"/>
              <a:pathLst>
                <a:path w="1538370" h="548701">
                  <a:moveTo>
                    <a:pt x="769185" y="0"/>
                  </a:moveTo>
                  <a:cubicBezTo>
                    <a:pt x="1125831" y="0"/>
                    <a:pt x="1428933" y="229248"/>
                    <a:pt x="1538370" y="548701"/>
                  </a:cubicBezTo>
                  <a:lnTo>
                    <a:pt x="0" y="548701"/>
                  </a:lnTo>
                  <a:cubicBezTo>
                    <a:pt x="109438" y="229248"/>
                    <a:pt x="412539" y="0"/>
                    <a:pt x="769185" y="0"/>
                  </a:cubicBezTo>
                  <a:close/>
                </a:path>
              </a:pathLst>
            </a:custGeom>
            <a:solidFill>
              <a:schemeClr val="accent2"/>
            </a:solidFill>
            <a:ln w="25400" cap="flat" cmpd="sng" algn="ctr">
              <a:noFill/>
              <a:prstDash val="solid"/>
            </a:ln>
            <a:effectLst/>
          </p:spPr>
          <p:txBody>
            <a:bodyPr anchor="ctr"/>
            <a:lstStyle/>
            <a:p>
              <a:pPr algn="ctr" eaLnBrk="1" fontAlgn="auto" hangingPunct="1">
                <a:spcBef>
                  <a:spcPts val="0"/>
                </a:spcBef>
                <a:spcAft>
                  <a:spcPts val="0"/>
                </a:spcAft>
                <a:defRPr/>
              </a:pPr>
              <a:r>
                <a:rPr lang="en-US" sz="2000" kern="0" dirty="0">
                  <a:solidFill>
                    <a:srgbClr val="FFFFFF"/>
                  </a:solidFill>
                  <a:latin typeface="Arial Rounded MT Bold" panose="020F0704030504030204" pitchFamily="34" charset="0"/>
                  <a:ea typeface="+mn-ea"/>
                </a:rPr>
                <a:t>10</a:t>
              </a:r>
              <a:r>
                <a:rPr lang="en-US" altLang="zh-CN" sz="2000" kern="0" dirty="0">
                  <a:solidFill>
                    <a:srgbClr val="FFFFFF"/>
                  </a:solidFill>
                  <a:latin typeface="Arial Rounded MT Bold" panose="020F0704030504030204" pitchFamily="34" charset="0"/>
                  <a:ea typeface="+mn-ea"/>
                </a:rPr>
                <a:t>%</a:t>
              </a:r>
              <a:endParaRPr lang="en-US" sz="2000" kern="0" dirty="0">
                <a:solidFill>
                  <a:srgbClr val="FFFFFF"/>
                </a:solidFill>
                <a:latin typeface="Arial Rounded MT Bold" panose="020F0704030504030204" pitchFamily="34" charset="0"/>
                <a:ea typeface="+mn-ea"/>
              </a:endParaRPr>
            </a:p>
          </p:txBody>
        </p:sp>
        <p:sp>
          <p:nvSpPr>
            <p:cNvPr id="12" name="MH_SubTitle_1"/>
            <p:cNvSpPr/>
            <p:nvPr>
              <p:custDataLst>
                <p:tags r:id="rId9"/>
              </p:custDataLst>
            </p:nvPr>
          </p:nvSpPr>
          <p:spPr>
            <a:xfrm>
              <a:off x="2716213" y="1941509"/>
              <a:ext cx="1144587" cy="1146123"/>
            </a:xfrm>
            <a:prstGeom prst="ellipse">
              <a:avLst/>
            </a:prstGeom>
            <a:solidFill>
              <a:sysClr val="window" lastClr="FFFFFF"/>
            </a:solidFill>
            <a:ln w="25400" cap="flat" cmpd="sng" algn="ctr">
              <a:noFill/>
              <a:prstDash val="solid"/>
            </a:ln>
            <a:effectLst/>
          </p:spPr>
          <p:txBody>
            <a:bodyPr lIns="0" tIns="288000" rIns="0" bIns="0" anchor="ctr">
              <a:normAutofit/>
            </a:bodyPr>
            <a:lstStyle/>
            <a:p>
              <a:pPr algn="ctr" eaLnBrk="1" fontAlgn="auto" hangingPunct="1">
                <a:spcBef>
                  <a:spcPts val="0"/>
                </a:spcBef>
                <a:spcAft>
                  <a:spcPts val="0"/>
                </a:spcAft>
                <a:defRPr/>
              </a:pPr>
              <a:r>
                <a:rPr lang="zh-CN" altLang="en-US" sz="2000" kern="0" dirty="0">
                  <a:solidFill>
                    <a:srgbClr val="000000"/>
                  </a:solidFill>
                  <a:latin typeface="+mn-lt"/>
                  <a:ea typeface="+mn-ea"/>
                </a:rPr>
                <a:t>常安</a:t>
              </a:r>
              <a:endParaRPr lang="en-US" sz="2000" kern="0" dirty="0">
                <a:solidFill>
                  <a:srgbClr val="000000"/>
                </a:solidFill>
                <a:latin typeface="+mn-lt"/>
                <a:ea typeface="+mn-ea"/>
              </a:endParaRPr>
            </a:p>
          </p:txBody>
        </p:sp>
        <p:sp>
          <p:nvSpPr>
            <p:cNvPr id="13" name="MH_Other_8"/>
            <p:cNvSpPr/>
            <p:nvPr>
              <p:custDataLst>
                <p:tags r:id="rId10"/>
              </p:custDataLst>
            </p:nvPr>
          </p:nvSpPr>
          <p:spPr>
            <a:xfrm>
              <a:off x="2806700" y="2001832"/>
              <a:ext cx="963613" cy="344472"/>
            </a:xfrm>
            <a:custGeom>
              <a:avLst/>
              <a:gdLst/>
              <a:ahLst/>
              <a:cxnLst/>
              <a:rect l="l" t="t" r="r" b="b"/>
              <a:pathLst>
                <a:path w="1538370" h="548701">
                  <a:moveTo>
                    <a:pt x="769185" y="0"/>
                  </a:moveTo>
                  <a:cubicBezTo>
                    <a:pt x="1125831" y="0"/>
                    <a:pt x="1428933" y="229248"/>
                    <a:pt x="1538370" y="548701"/>
                  </a:cubicBezTo>
                  <a:lnTo>
                    <a:pt x="0" y="548701"/>
                  </a:lnTo>
                  <a:cubicBezTo>
                    <a:pt x="109438" y="229248"/>
                    <a:pt x="412539" y="0"/>
                    <a:pt x="769185" y="0"/>
                  </a:cubicBezTo>
                  <a:close/>
                </a:path>
              </a:pathLst>
            </a:custGeom>
            <a:solidFill>
              <a:schemeClr val="accent2"/>
            </a:solidFill>
            <a:ln w="25400" cap="flat" cmpd="sng" algn="ctr">
              <a:noFill/>
              <a:prstDash val="solid"/>
            </a:ln>
            <a:effectLst/>
          </p:spPr>
          <p:txBody>
            <a:bodyPr anchor="ctr"/>
            <a:lstStyle/>
            <a:p>
              <a:pPr algn="ctr" eaLnBrk="1" fontAlgn="auto" hangingPunct="1">
                <a:spcBef>
                  <a:spcPts val="0"/>
                </a:spcBef>
                <a:spcAft>
                  <a:spcPts val="0"/>
                </a:spcAft>
                <a:defRPr/>
              </a:pPr>
              <a:r>
                <a:rPr lang="en-US" sz="2000" kern="0" dirty="0">
                  <a:solidFill>
                    <a:srgbClr val="FFFFFF"/>
                  </a:solidFill>
                  <a:latin typeface="Arial Rounded MT Bold" panose="020F0704030504030204" pitchFamily="34" charset="0"/>
                  <a:ea typeface="+mn-ea"/>
                </a:rPr>
                <a:t>80</a:t>
              </a:r>
              <a:r>
                <a:rPr lang="en-US" altLang="zh-CN" sz="2000" kern="0" dirty="0">
                  <a:solidFill>
                    <a:srgbClr val="FFFFFF"/>
                  </a:solidFill>
                  <a:latin typeface="Arial Rounded MT Bold" panose="020F0704030504030204" pitchFamily="34" charset="0"/>
                  <a:ea typeface="+mn-ea"/>
                </a:rPr>
                <a:t>%</a:t>
              </a:r>
              <a:endParaRPr lang="en-US" sz="2000" kern="0" dirty="0">
                <a:solidFill>
                  <a:srgbClr val="FFFFFF"/>
                </a:solidFill>
                <a:latin typeface="Arial Rounded MT Bold" panose="020F0704030504030204" pitchFamily="34" charset="0"/>
                <a:ea typeface="+mn-ea"/>
              </a:endParaRPr>
            </a:p>
          </p:txBody>
        </p:sp>
        <p:sp>
          <p:nvSpPr>
            <p:cNvPr id="14" name="MH_SubTitle_3"/>
            <p:cNvSpPr/>
            <p:nvPr>
              <p:custDataLst>
                <p:tags r:id="rId11"/>
              </p:custDataLst>
            </p:nvPr>
          </p:nvSpPr>
          <p:spPr>
            <a:xfrm>
              <a:off x="2716213" y="4978259"/>
              <a:ext cx="1144587" cy="1146123"/>
            </a:xfrm>
            <a:prstGeom prst="ellipse">
              <a:avLst/>
            </a:prstGeom>
            <a:solidFill>
              <a:sysClr val="window" lastClr="FFFFFF"/>
            </a:solidFill>
            <a:ln w="25400" cap="flat" cmpd="sng" algn="ctr">
              <a:noFill/>
              <a:prstDash val="solid"/>
            </a:ln>
            <a:effectLst/>
          </p:spPr>
          <p:txBody>
            <a:bodyPr lIns="0" tIns="288000" rIns="0" bIns="0" anchor="ctr">
              <a:normAutofit fontScale="92500" lnSpcReduction="10000"/>
            </a:bodyPr>
            <a:lstStyle/>
            <a:p>
              <a:pPr algn="ctr" eaLnBrk="1" fontAlgn="auto" hangingPunct="1">
                <a:spcBef>
                  <a:spcPts val="0"/>
                </a:spcBef>
                <a:spcAft>
                  <a:spcPts val="0"/>
                </a:spcAft>
                <a:defRPr/>
              </a:pPr>
              <a:r>
                <a:rPr lang="zh-CN" altLang="en-US" sz="2000" kern="0" dirty="0">
                  <a:solidFill>
                    <a:srgbClr val="000000"/>
                  </a:solidFill>
                  <a:latin typeface="+mn-lt"/>
                  <a:ea typeface="+mn-ea"/>
                </a:rPr>
                <a:t>融添  投资</a:t>
              </a:r>
              <a:endParaRPr lang="en-US" sz="2000" kern="0" dirty="0">
                <a:solidFill>
                  <a:srgbClr val="000000"/>
                </a:solidFill>
                <a:latin typeface="+mn-lt"/>
                <a:ea typeface="+mn-ea"/>
              </a:endParaRPr>
            </a:p>
          </p:txBody>
        </p:sp>
        <p:sp>
          <p:nvSpPr>
            <p:cNvPr id="15" name="MH_Other_9"/>
            <p:cNvSpPr/>
            <p:nvPr>
              <p:custDataLst>
                <p:tags r:id="rId12"/>
              </p:custDataLst>
            </p:nvPr>
          </p:nvSpPr>
          <p:spPr>
            <a:xfrm>
              <a:off x="2806700" y="5040168"/>
              <a:ext cx="963613" cy="344472"/>
            </a:xfrm>
            <a:custGeom>
              <a:avLst/>
              <a:gdLst/>
              <a:ahLst/>
              <a:cxnLst/>
              <a:rect l="l" t="t" r="r" b="b"/>
              <a:pathLst>
                <a:path w="1538370" h="548701">
                  <a:moveTo>
                    <a:pt x="769185" y="0"/>
                  </a:moveTo>
                  <a:cubicBezTo>
                    <a:pt x="1125831" y="0"/>
                    <a:pt x="1428933" y="229248"/>
                    <a:pt x="1538370" y="548701"/>
                  </a:cubicBezTo>
                  <a:lnTo>
                    <a:pt x="0" y="548701"/>
                  </a:lnTo>
                  <a:cubicBezTo>
                    <a:pt x="109438" y="229248"/>
                    <a:pt x="412539" y="0"/>
                    <a:pt x="769185" y="0"/>
                  </a:cubicBezTo>
                  <a:close/>
                </a:path>
              </a:pathLst>
            </a:custGeom>
            <a:solidFill>
              <a:schemeClr val="accent2"/>
            </a:solidFill>
            <a:ln w="25400" cap="flat" cmpd="sng" algn="ctr">
              <a:noFill/>
              <a:prstDash val="solid"/>
            </a:ln>
            <a:effectLst/>
          </p:spPr>
          <p:txBody>
            <a:bodyPr anchor="ctr"/>
            <a:lstStyle/>
            <a:p>
              <a:pPr algn="ctr" eaLnBrk="1" fontAlgn="auto" hangingPunct="1">
                <a:spcBef>
                  <a:spcPts val="0"/>
                </a:spcBef>
                <a:spcAft>
                  <a:spcPts val="0"/>
                </a:spcAft>
                <a:defRPr/>
              </a:pPr>
              <a:r>
                <a:rPr lang="en-US" sz="2000" kern="0" dirty="0">
                  <a:solidFill>
                    <a:srgbClr val="FFFFFF"/>
                  </a:solidFill>
                  <a:latin typeface="Arial Rounded MT Bold" panose="020F0704030504030204" pitchFamily="34" charset="0"/>
                  <a:ea typeface="+mn-ea"/>
                </a:rPr>
                <a:t>10</a:t>
              </a:r>
              <a:r>
                <a:rPr lang="en-US" altLang="zh-CN" sz="2000" kern="0" dirty="0">
                  <a:solidFill>
                    <a:srgbClr val="FFFFFF"/>
                  </a:solidFill>
                  <a:latin typeface="Arial Rounded MT Bold" panose="020F0704030504030204" pitchFamily="34" charset="0"/>
                  <a:ea typeface="+mn-ea"/>
                </a:rPr>
                <a:t>%</a:t>
              </a:r>
              <a:endParaRPr lang="en-US" sz="2000" kern="0" dirty="0">
                <a:solidFill>
                  <a:srgbClr val="FFFFFF"/>
                </a:solidFill>
                <a:latin typeface="Arial Rounded MT Bold" panose="020F0704030504030204" pitchFamily="34" charset="0"/>
                <a:ea typeface="+mn-ea"/>
              </a:endParaRPr>
            </a:p>
          </p:txBody>
        </p:sp>
        <p:sp>
          <p:nvSpPr>
            <p:cNvPr id="16" name="MH_Other_10"/>
            <p:cNvSpPr/>
            <p:nvPr>
              <p:custDataLst>
                <p:tags r:id="rId13"/>
              </p:custDataLst>
            </p:nvPr>
          </p:nvSpPr>
          <p:spPr>
            <a:xfrm>
              <a:off x="628650" y="3038422"/>
              <a:ext cx="1978025" cy="1977935"/>
            </a:xfrm>
            <a:prstGeom prst="ellipse">
              <a:avLst/>
            </a:prstGeom>
            <a:solidFill>
              <a:schemeClr val="accent1"/>
            </a:solidFill>
            <a:ln w="25400" cap="flat" cmpd="sng" algn="ctr">
              <a:noFill/>
              <a:prstDash val="solid"/>
            </a:ln>
            <a:effectLst/>
          </p:spPr>
          <p:txBody>
            <a:bodyPr lIns="0" tIns="0" rIns="0" bIns="0" anchor="ctr">
              <a:normAutofit/>
            </a:bodyPr>
            <a:lstStyle/>
            <a:p>
              <a:pPr algn="ctr" eaLnBrk="1" fontAlgn="auto" hangingPunct="1">
                <a:spcBef>
                  <a:spcPts val="0"/>
                </a:spcBef>
                <a:spcAft>
                  <a:spcPts val="0"/>
                </a:spcAft>
                <a:defRPr/>
              </a:pPr>
              <a:endParaRPr lang="zh-CN" altLang="en-US" sz="1350" kern="0">
                <a:solidFill>
                  <a:sysClr val="window" lastClr="FFFFFF"/>
                </a:solidFill>
                <a:latin typeface="Calibri"/>
                <a:ea typeface="+mn-ea"/>
              </a:endParaRPr>
            </a:p>
          </p:txBody>
        </p:sp>
        <p:sp>
          <p:nvSpPr>
            <p:cNvPr id="17" name="MH_Title_1"/>
            <p:cNvSpPr/>
            <p:nvPr>
              <p:custDataLst>
                <p:tags r:id="rId14"/>
              </p:custDataLst>
            </p:nvPr>
          </p:nvSpPr>
          <p:spPr>
            <a:xfrm>
              <a:off x="784225" y="3195577"/>
              <a:ext cx="1666875" cy="1665212"/>
            </a:xfrm>
            <a:prstGeom prst="ellipse">
              <a:avLst/>
            </a:prstGeom>
            <a:solidFill>
              <a:schemeClr val="bg1"/>
            </a:solidFill>
            <a:ln w="25400" cap="flat" cmpd="sng" algn="ctr">
              <a:noFill/>
              <a:prstDash val="solid"/>
            </a:ln>
            <a:effectLst/>
          </p:spPr>
          <p:txBody>
            <a:bodyPr lIns="0" tIns="0" rIns="0" bIns="0" anchor="ctr">
              <a:normAutofit/>
            </a:bodyPr>
            <a:lstStyle/>
            <a:p>
              <a:pPr algn="ctr" eaLnBrk="1" fontAlgn="auto" hangingPunct="1">
                <a:spcBef>
                  <a:spcPts val="0"/>
                </a:spcBef>
                <a:spcAft>
                  <a:spcPts val="0"/>
                </a:spcAft>
                <a:defRPr/>
              </a:pPr>
              <a:r>
                <a:rPr lang="zh-CN" altLang="en-US" sz="2800" kern="0" dirty="0">
                  <a:solidFill>
                    <a:srgbClr val="000000"/>
                  </a:solidFill>
                  <a:latin typeface="+mn-lt"/>
                  <a:ea typeface="+mn-ea"/>
                </a:rPr>
                <a:t>信友   监理</a:t>
              </a:r>
            </a:p>
          </p:txBody>
        </p:sp>
        <p:sp>
          <p:nvSpPr>
            <p:cNvPr id="18" name="MH_Text_1"/>
            <p:cNvSpPr txBox="1">
              <a:spLocks noChangeArrowheads="1"/>
            </p:cNvSpPr>
            <p:nvPr>
              <p:custDataLst>
                <p:tags r:id="rId15"/>
              </p:custDataLst>
            </p:nvPr>
          </p:nvSpPr>
          <p:spPr bwMode="auto">
            <a:xfrm>
              <a:off x="4087813" y="2070091"/>
              <a:ext cx="3770312" cy="88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itchFamily="2" charset="-122"/>
                </a:defRPr>
              </a:lvl1pPr>
              <a:lvl2pPr marL="742950" indent="-285750">
                <a:defRPr>
                  <a:solidFill>
                    <a:schemeClr val="tx1"/>
                  </a:solidFill>
                  <a:latin typeface="Arial Narrow" panose="020B0606020202030204" pitchFamily="34" charset="0"/>
                  <a:ea typeface="宋体" pitchFamily="2" charset="-122"/>
                </a:defRPr>
              </a:lvl2pPr>
              <a:lvl3pPr marL="1143000" indent="-228600">
                <a:defRPr>
                  <a:solidFill>
                    <a:schemeClr val="tx1"/>
                  </a:solidFill>
                  <a:latin typeface="Arial Narrow" panose="020B0606020202030204" pitchFamily="34" charset="0"/>
                  <a:ea typeface="宋体" pitchFamily="2" charset="-122"/>
                </a:defRPr>
              </a:lvl3pPr>
              <a:lvl4pPr marL="1600200" indent="-228600">
                <a:defRPr>
                  <a:solidFill>
                    <a:schemeClr val="tx1"/>
                  </a:solidFill>
                  <a:latin typeface="Arial Narrow" panose="020B0606020202030204" pitchFamily="34" charset="0"/>
                  <a:ea typeface="宋体" pitchFamily="2" charset="-122"/>
                </a:defRPr>
              </a:lvl4pPr>
              <a:lvl5pPr marL="2057400" indent="-228600">
                <a:defRPr>
                  <a:solidFill>
                    <a:schemeClr val="tx1"/>
                  </a:solidFill>
                  <a:latin typeface="Arial Narrow" panose="020B060602020203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itchFamily="2" charset="-122"/>
                </a:defRPr>
              </a:lvl9pPr>
            </a:lstStyle>
            <a:p>
              <a:pPr eaLnBrk="1" fontAlgn="auto" hangingPunct="1">
                <a:spcBef>
                  <a:spcPts val="0"/>
                </a:spcBef>
                <a:spcAft>
                  <a:spcPts val="0"/>
                </a:spcAft>
                <a:defRPr/>
              </a:pPr>
              <a:r>
                <a:rPr lang="zh-CN" altLang="zh-CN" sz="1600" dirty="0">
                  <a:solidFill>
                    <a:schemeClr val="tx2"/>
                  </a:solidFill>
                  <a:latin typeface="+mj-ea"/>
                  <a:ea typeface="+mj-ea"/>
                </a:rPr>
                <a:t>男，</a:t>
              </a:r>
              <a:r>
                <a:rPr lang="x-none" altLang="zh-CN" sz="1600" dirty="0">
                  <a:solidFill>
                    <a:schemeClr val="tx2"/>
                  </a:solidFill>
                  <a:latin typeface="+mj-ea"/>
                  <a:ea typeface="+mj-ea"/>
                </a:rPr>
                <a:t>1979</a:t>
              </a:r>
              <a:r>
                <a:rPr lang="zh-CN" altLang="zh-CN" sz="1600" dirty="0">
                  <a:solidFill>
                    <a:schemeClr val="tx2"/>
                  </a:solidFill>
                  <a:latin typeface="+mj-ea"/>
                  <a:ea typeface="+mj-ea"/>
                </a:rPr>
                <a:t>年出生，</a:t>
              </a:r>
              <a:r>
                <a:rPr lang="x-none" altLang="zh-CN" sz="1600" dirty="0">
                  <a:solidFill>
                    <a:schemeClr val="tx2"/>
                  </a:solidFill>
                  <a:latin typeface="+mj-ea"/>
                  <a:ea typeface="+mj-ea"/>
                </a:rPr>
                <a:t>20</a:t>
              </a:r>
              <a:r>
                <a:rPr lang="en-US" altLang="zh-CN" sz="1600" dirty="0">
                  <a:solidFill>
                    <a:schemeClr val="tx2"/>
                  </a:solidFill>
                  <a:latin typeface="+mj-ea"/>
                  <a:ea typeface="+mj-ea"/>
                </a:rPr>
                <a:t>10</a:t>
              </a:r>
              <a:r>
                <a:rPr lang="zh-CN" altLang="zh-CN" sz="1600" dirty="0">
                  <a:solidFill>
                    <a:schemeClr val="tx2"/>
                  </a:solidFill>
                  <a:latin typeface="+mj-ea"/>
                  <a:ea typeface="+mj-ea"/>
                </a:rPr>
                <a:t>年</a:t>
              </a:r>
              <a:r>
                <a:rPr lang="x-none" altLang="zh-CN" sz="1600" dirty="0">
                  <a:solidFill>
                    <a:schemeClr val="tx2"/>
                  </a:solidFill>
                  <a:latin typeface="+mj-ea"/>
                  <a:ea typeface="+mj-ea"/>
                </a:rPr>
                <a:t>1</a:t>
              </a:r>
              <a:r>
                <a:rPr lang="zh-CN" altLang="zh-CN" sz="1600" dirty="0">
                  <a:solidFill>
                    <a:schemeClr val="tx2"/>
                  </a:solidFill>
                  <a:latin typeface="+mj-ea"/>
                  <a:ea typeface="+mj-ea"/>
                </a:rPr>
                <a:t>月至今</a:t>
              </a:r>
              <a:r>
                <a:rPr lang="zh-CN" altLang="zh-CN" sz="1600" dirty="0" smtClean="0">
                  <a:solidFill>
                    <a:schemeClr val="tx2"/>
                  </a:solidFill>
                  <a:latin typeface="+mj-ea"/>
                  <a:ea typeface="+mj-ea"/>
                </a:rPr>
                <a:t>历任</a:t>
              </a:r>
              <a:r>
                <a:rPr lang="zh-CN" altLang="en-US" sz="1600" dirty="0" smtClean="0">
                  <a:solidFill>
                    <a:schemeClr val="tx2"/>
                  </a:solidFill>
                  <a:latin typeface="+mj-ea"/>
                  <a:ea typeface="+mj-ea"/>
                </a:rPr>
                <a:t>公司</a:t>
              </a:r>
              <a:r>
                <a:rPr lang="zh-CN" altLang="zh-CN" sz="1600" dirty="0" smtClean="0">
                  <a:solidFill>
                    <a:schemeClr val="tx2"/>
                  </a:solidFill>
                  <a:latin typeface="+mj-ea"/>
                  <a:ea typeface="+mj-ea"/>
                </a:rPr>
                <a:t>执行</a:t>
              </a:r>
              <a:r>
                <a:rPr lang="zh-CN" altLang="zh-CN" sz="1600" dirty="0">
                  <a:solidFill>
                    <a:schemeClr val="tx2"/>
                  </a:solidFill>
                  <a:latin typeface="+mj-ea"/>
                  <a:ea typeface="+mj-ea"/>
                </a:rPr>
                <a:t>董事、总经理，现任公司</a:t>
              </a:r>
              <a:r>
                <a:rPr lang="zh-CN" altLang="zh-CN" sz="1600" dirty="0" smtClean="0">
                  <a:solidFill>
                    <a:schemeClr val="tx2"/>
                  </a:solidFill>
                  <a:latin typeface="+mj-ea"/>
                  <a:ea typeface="+mj-ea"/>
                </a:rPr>
                <a:t>董事长。</a:t>
              </a:r>
              <a:endParaRPr lang="zh-CN" altLang="zh-CN" sz="1600" dirty="0">
                <a:solidFill>
                  <a:schemeClr val="tx2"/>
                </a:solidFill>
                <a:latin typeface="+mj-ea"/>
                <a:ea typeface="+mj-ea"/>
              </a:endParaRPr>
            </a:p>
          </p:txBody>
        </p:sp>
        <p:sp>
          <p:nvSpPr>
            <p:cNvPr id="19" name="MH_Text_2"/>
            <p:cNvSpPr txBox="1">
              <a:spLocks noChangeArrowheads="1"/>
            </p:cNvSpPr>
            <p:nvPr>
              <p:custDataLst>
                <p:tags r:id="rId16"/>
              </p:custDataLst>
            </p:nvPr>
          </p:nvSpPr>
          <p:spPr bwMode="auto">
            <a:xfrm>
              <a:off x="5019675" y="3582910"/>
              <a:ext cx="3771900" cy="88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itchFamily="2" charset="-122"/>
                </a:defRPr>
              </a:lvl1pPr>
              <a:lvl2pPr marL="742950" indent="-285750">
                <a:defRPr>
                  <a:solidFill>
                    <a:schemeClr val="tx1"/>
                  </a:solidFill>
                  <a:latin typeface="Arial Narrow" panose="020B0606020202030204" pitchFamily="34" charset="0"/>
                  <a:ea typeface="宋体" pitchFamily="2" charset="-122"/>
                </a:defRPr>
              </a:lvl2pPr>
              <a:lvl3pPr marL="1143000" indent="-228600">
                <a:defRPr>
                  <a:solidFill>
                    <a:schemeClr val="tx1"/>
                  </a:solidFill>
                  <a:latin typeface="Arial Narrow" panose="020B0606020202030204" pitchFamily="34" charset="0"/>
                  <a:ea typeface="宋体" pitchFamily="2" charset="-122"/>
                </a:defRPr>
              </a:lvl3pPr>
              <a:lvl4pPr marL="1600200" indent="-228600">
                <a:defRPr>
                  <a:solidFill>
                    <a:schemeClr val="tx1"/>
                  </a:solidFill>
                  <a:latin typeface="Arial Narrow" panose="020B0606020202030204" pitchFamily="34" charset="0"/>
                  <a:ea typeface="宋体" pitchFamily="2" charset="-122"/>
                </a:defRPr>
              </a:lvl4pPr>
              <a:lvl5pPr marL="2057400" indent="-228600">
                <a:defRPr>
                  <a:solidFill>
                    <a:schemeClr val="tx1"/>
                  </a:solidFill>
                  <a:latin typeface="Arial Narrow" panose="020B060602020203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itchFamily="2" charset="-122"/>
                </a:defRPr>
              </a:lvl9pPr>
            </a:lstStyle>
            <a:p>
              <a:pPr algn="just" eaLnBrk="1" fontAlgn="auto" hangingPunct="1">
                <a:lnSpc>
                  <a:spcPct val="120000"/>
                </a:lnSpc>
                <a:spcBef>
                  <a:spcPts val="0"/>
                </a:spcBef>
                <a:spcAft>
                  <a:spcPts val="0"/>
                </a:spcAft>
                <a:defRPr/>
              </a:pPr>
              <a:r>
                <a:rPr lang="zh-CN" altLang="zh-CN" sz="1600" dirty="0">
                  <a:solidFill>
                    <a:schemeClr val="tx2"/>
                  </a:solidFill>
                  <a:latin typeface="+mj-ea"/>
                  <a:ea typeface="+mj-ea"/>
                </a:rPr>
                <a:t>创世纪投资成立于</a:t>
              </a:r>
              <a:r>
                <a:rPr lang="x-none" altLang="zh-CN" sz="1600" dirty="0">
                  <a:solidFill>
                    <a:schemeClr val="tx2"/>
                  </a:solidFill>
                  <a:latin typeface="+mj-ea"/>
                  <a:ea typeface="+mj-ea"/>
                </a:rPr>
                <a:t>2015</a:t>
              </a:r>
              <a:r>
                <a:rPr lang="zh-CN" altLang="zh-CN" sz="1600" dirty="0">
                  <a:solidFill>
                    <a:schemeClr val="tx2"/>
                  </a:solidFill>
                  <a:latin typeface="+mj-ea"/>
                  <a:ea typeface="+mj-ea"/>
                </a:rPr>
                <a:t>年</a:t>
              </a:r>
              <a:r>
                <a:rPr lang="x-none" altLang="zh-CN" sz="1600" dirty="0">
                  <a:solidFill>
                    <a:schemeClr val="tx2"/>
                  </a:solidFill>
                  <a:latin typeface="+mj-ea"/>
                  <a:ea typeface="+mj-ea"/>
                </a:rPr>
                <a:t>5</a:t>
              </a:r>
              <a:r>
                <a:rPr lang="zh-CN" altLang="zh-CN" sz="1600" dirty="0">
                  <a:solidFill>
                    <a:schemeClr val="tx2"/>
                  </a:solidFill>
                  <a:latin typeface="+mj-ea"/>
                  <a:ea typeface="+mj-ea"/>
                </a:rPr>
                <a:t>月</a:t>
              </a:r>
              <a:r>
                <a:rPr lang="x-none" altLang="zh-CN" sz="1600" dirty="0">
                  <a:solidFill>
                    <a:schemeClr val="tx2"/>
                  </a:solidFill>
                  <a:latin typeface="+mj-ea"/>
                  <a:ea typeface="+mj-ea"/>
                </a:rPr>
                <a:t>26</a:t>
              </a:r>
              <a:r>
                <a:rPr lang="zh-CN" altLang="zh-CN" sz="1600" dirty="0">
                  <a:solidFill>
                    <a:schemeClr val="tx2"/>
                  </a:solidFill>
                  <a:latin typeface="+mj-ea"/>
                  <a:ea typeface="+mj-ea"/>
                </a:rPr>
                <a:t>日，注册资金为</a:t>
              </a:r>
              <a:r>
                <a:rPr lang="x-none" altLang="zh-CN" sz="1600" dirty="0">
                  <a:solidFill>
                    <a:schemeClr val="tx2"/>
                  </a:solidFill>
                  <a:latin typeface="+mj-ea"/>
                  <a:ea typeface="+mj-ea"/>
                </a:rPr>
                <a:t>264.60</a:t>
              </a:r>
              <a:r>
                <a:rPr lang="zh-CN" altLang="zh-CN" sz="1600" dirty="0">
                  <a:solidFill>
                    <a:schemeClr val="tx2"/>
                  </a:solidFill>
                  <a:latin typeface="+mj-ea"/>
                  <a:ea typeface="+mj-ea"/>
                </a:rPr>
                <a:t>万元。经营范围为股权投资，合伙期限：</a:t>
              </a:r>
              <a:r>
                <a:rPr lang="x-none" altLang="zh-CN" sz="1600" dirty="0">
                  <a:solidFill>
                    <a:schemeClr val="tx2"/>
                  </a:solidFill>
                  <a:latin typeface="+mj-ea"/>
                  <a:ea typeface="+mj-ea"/>
                </a:rPr>
                <a:t>2015</a:t>
              </a:r>
              <a:r>
                <a:rPr lang="zh-CN" altLang="zh-CN" sz="1600" dirty="0">
                  <a:solidFill>
                    <a:schemeClr val="tx2"/>
                  </a:solidFill>
                  <a:latin typeface="+mj-ea"/>
                  <a:ea typeface="+mj-ea"/>
                </a:rPr>
                <a:t>年</a:t>
              </a:r>
              <a:r>
                <a:rPr lang="x-none" altLang="zh-CN" sz="1600" dirty="0">
                  <a:solidFill>
                    <a:schemeClr val="tx2"/>
                  </a:solidFill>
                  <a:latin typeface="+mj-ea"/>
                  <a:ea typeface="+mj-ea"/>
                </a:rPr>
                <a:t>5</a:t>
              </a:r>
              <a:r>
                <a:rPr lang="zh-CN" altLang="zh-CN" sz="1600" dirty="0">
                  <a:solidFill>
                    <a:schemeClr val="tx2"/>
                  </a:solidFill>
                  <a:latin typeface="+mj-ea"/>
                  <a:ea typeface="+mj-ea"/>
                </a:rPr>
                <a:t>月</a:t>
              </a:r>
              <a:r>
                <a:rPr lang="x-none" altLang="zh-CN" sz="1600" dirty="0">
                  <a:solidFill>
                    <a:schemeClr val="tx2"/>
                  </a:solidFill>
                  <a:latin typeface="+mj-ea"/>
                  <a:ea typeface="+mj-ea"/>
                </a:rPr>
                <a:t>26</a:t>
              </a:r>
              <a:r>
                <a:rPr lang="zh-CN" altLang="zh-CN" sz="1600" dirty="0">
                  <a:solidFill>
                    <a:schemeClr val="tx2"/>
                  </a:solidFill>
                  <a:latin typeface="+mj-ea"/>
                  <a:ea typeface="+mj-ea"/>
                </a:rPr>
                <a:t>日至</a:t>
              </a:r>
              <a:r>
                <a:rPr lang="x-none" altLang="zh-CN" sz="1600" dirty="0">
                  <a:solidFill>
                    <a:schemeClr val="tx2"/>
                  </a:solidFill>
                  <a:latin typeface="+mj-ea"/>
                  <a:ea typeface="+mj-ea"/>
                </a:rPr>
                <a:t>2025</a:t>
              </a:r>
              <a:r>
                <a:rPr lang="zh-CN" altLang="zh-CN" sz="1600" dirty="0">
                  <a:solidFill>
                    <a:schemeClr val="tx2"/>
                  </a:solidFill>
                  <a:latin typeface="+mj-ea"/>
                  <a:ea typeface="+mj-ea"/>
                </a:rPr>
                <a:t>年</a:t>
              </a:r>
              <a:r>
                <a:rPr lang="x-none" altLang="zh-CN" sz="1600" dirty="0">
                  <a:solidFill>
                    <a:schemeClr val="tx2"/>
                  </a:solidFill>
                  <a:latin typeface="+mj-ea"/>
                  <a:ea typeface="+mj-ea"/>
                </a:rPr>
                <a:t>5</a:t>
              </a:r>
              <a:r>
                <a:rPr lang="zh-CN" altLang="zh-CN" sz="1600" dirty="0">
                  <a:solidFill>
                    <a:schemeClr val="tx2"/>
                  </a:solidFill>
                  <a:latin typeface="+mj-ea"/>
                  <a:ea typeface="+mj-ea"/>
                </a:rPr>
                <a:t>月</a:t>
              </a:r>
              <a:r>
                <a:rPr lang="x-none" altLang="zh-CN" sz="1600" dirty="0">
                  <a:solidFill>
                    <a:schemeClr val="tx2"/>
                  </a:solidFill>
                  <a:latin typeface="+mj-ea"/>
                  <a:ea typeface="+mj-ea"/>
                </a:rPr>
                <a:t>22</a:t>
              </a:r>
              <a:r>
                <a:rPr lang="zh-CN" altLang="zh-CN" sz="1600" dirty="0">
                  <a:solidFill>
                    <a:schemeClr val="tx2"/>
                  </a:solidFill>
                  <a:latin typeface="+mj-ea"/>
                  <a:ea typeface="+mj-ea"/>
                </a:rPr>
                <a:t>日</a:t>
              </a:r>
              <a:r>
                <a:rPr lang="zh-CN" altLang="zh-CN" sz="1600" dirty="0">
                  <a:latin typeface="+mj-ea"/>
                  <a:ea typeface="+mj-ea"/>
                </a:rPr>
                <a:t>。</a:t>
              </a:r>
              <a:endParaRPr lang="zh-CN" altLang="en-US" sz="1600" dirty="0">
                <a:latin typeface="+mj-ea"/>
                <a:ea typeface="+mj-ea"/>
              </a:endParaRPr>
            </a:p>
          </p:txBody>
        </p:sp>
        <p:sp>
          <p:nvSpPr>
            <p:cNvPr id="20" name="MH_Text_3"/>
            <p:cNvSpPr txBox="1">
              <a:spLocks noChangeArrowheads="1"/>
            </p:cNvSpPr>
            <p:nvPr>
              <p:custDataLst>
                <p:tags r:id="rId17"/>
              </p:custDataLst>
            </p:nvPr>
          </p:nvSpPr>
          <p:spPr bwMode="auto">
            <a:xfrm>
              <a:off x="4116388" y="5106840"/>
              <a:ext cx="3770312" cy="88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itchFamily="2" charset="-122"/>
                </a:defRPr>
              </a:lvl1pPr>
              <a:lvl2pPr marL="742950" indent="-285750">
                <a:defRPr>
                  <a:solidFill>
                    <a:schemeClr val="tx1"/>
                  </a:solidFill>
                  <a:latin typeface="Arial Narrow" panose="020B0606020202030204" pitchFamily="34" charset="0"/>
                  <a:ea typeface="宋体" pitchFamily="2" charset="-122"/>
                </a:defRPr>
              </a:lvl2pPr>
              <a:lvl3pPr marL="1143000" indent="-228600">
                <a:defRPr>
                  <a:solidFill>
                    <a:schemeClr val="tx1"/>
                  </a:solidFill>
                  <a:latin typeface="Arial Narrow" panose="020B0606020202030204" pitchFamily="34" charset="0"/>
                  <a:ea typeface="宋体" pitchFamily="2" charset="-122"/>
                </a:defRPr>
              </a:lvl3pPr>
              <a:lvl4pPr marL="1600200" indent="-228600">
                <a:defRPr>
                  <a:solidFill>
                    <a:schemeClr val="tx1"/>
                  </a:solidFill>
                  <a:latin typeface="Arial Narrow" panose="020B0606020202030204" pitchFamily="34" charset="0"/>
                  <a:ea typeface="宋体" pitchFamily="2" charset="-122"/>
                </a:defRPr>
              </a:lvl4pPr>
              <a:lvl5pPr marL="2057400" indent="-228600">
                <a:defRPr>
                  <a:solidFill>
                    <a:schemeClr val="tx1"/>
                  </a:solidFill>
                  <a:latin typeface="Arial Narrow" panose="020B060602020203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itchFamily="2" charset="-122"/>
                </a:defRPr>
              </a:lvl9pPr>
            </a:lstStyle>
            <a:p>
              <a:pPr algn="just" eaLnBrk="1" fontAlgn="auto" hangingPunct="1">
                <a:lnSpc>
                  <a:spcPct val="120000"/>
                </a:lnSpc>
                <a:spcBef>
                  <a:spcPts val="0"/>
                </a:spcBef>
                <a:spcAft>
                  <a:spcPts val="0"/>
                </a:spcAft>
                <a:defRPr/>
              </a:pPr>
              <a:r>
                <a:rPr lang="zh-CN" altLang="zh-CN" sz="1600" dirty="0">
                  <a:solidFill>
                    <a:schemeClr val="tx2"/>
                  </a:solidFill>
                  <a:latin typeface="+mj-ea"/>
                  <a:ea typeface="+mj-ea"/>
                </a:rPr>
                <a:t>融添投资成立于</a:t>
              </a:r>
              <a:r>
                <a:rPr lang="x-none" altLang="zh-CN" sz="1600" dirty="0">
                  <a:solidFill>
                    <a:schemeClr val="tx2"/>
                  </a:solidFill>
                  <a:latin typeface="+mj-ea"/>
                  <a:ea typeface="+mj-ea"/>
                </a:rPr>
                <a:t>2015</a:t>
              </a:r>
              <a:r>
                <a:rPr lang="zh-CN" altLang="zh-CN" sz="1600" dirty="0">
                  <a:solidFill>
                    <a:schemeClr val="tx2"/>
                  </a:solidFill>
                  <a:latin typeface="+mj-ea"/>
                  <a:ea typeface="+mj-ea"/>
                </a:rPr>
                <a:t>年</a:t>
              </a:r>
              <a:r>
                <a:rPr lang="x-none" altLang="zh-CN" sz="1600" dirty="0">
                  <a:solidFill>
                    <a:schemeClr val="tx2"/>
                  </a:solidFill>
                  <a:latin typeface="+mj-ea"/>
                  <a:ea typeface="+mj-ea"/>
                </a:rPr>
                <a:t>5</a:t>
              </a:r>
              <a:r>
                <a:rPr lang="zh-CN" altLang="zh-CN" sz="1600" dirty="0">
                  <a:solidFill>
                    <a:schemeClr val="tx2"/>
                  </a:solidFill>
                  <a:latin typeface="+mj-ea"/>
                  <a:ea typeface="+mj-ea"/>
                </a:rPr>
                <a:t>月</a:t>
              </a:r>
              <a:r>
                <a:rPr lang="x-none" altLang="zh-CN" sz="1600" dirty="0">
                  <a:solidFill>
                    <a:schemeClr val="tx2"/>
                  </a:solidFill>
                  <a:latin typeface="+mj-ea"/>
                  <a:ea typeface="+mj-ea"/>
                </a:rPr>
                <a:t>26</a:t>
              </a:r>
              <a:r>
                <a:rPr lang="zh-CN" altLang="zh-CN" sz="1600" dirty="0">
                  <a:solidFill>
                    <a:schemeClr val="tx2"/>
                  </a:solidFill>
                  <a:latin typeface="+mj-ea"/>
                  <a:ea typeface="+mj-ea"/>
                </a:rPr>
                <a:t>日，注册资金为</a:t>
              </a:r>
              <a:r>
                <a:rPr lang="x-none" altLang="zh-CN" sz="1600" dirty="0">
                  <a:solidFill>
                    <a:schemeClr val="tx2"/>
                  </a:solidFill>
                  <a:latin typeface="+mj-ea"/>
                  <a:ea typeface="+mj-ea"/>
                </a:rPr>
                <a:t>264.60</a:t>
              </a:r>
              <a:r>
                <a:rPr lang="zh-CN" altLang="zh-CN" sz="1600" dirty="0">
                  <a:solidFill>
                    <a:schemeClr val="tx2"/>
                  </a:solidFill>
                  <a:latin typeface="+mj-ea"/>
                  <a:ea typeface="+mj-ea"/>
                </a:rPr>
                <a:t>万元。经营范围为股权投资</a:t>
              </a:r>
              <a:r>
                <a:rPr lang="zh-CN" altLang="en-US" sz="1600" dirty="0">
                  <a:solidFill>
                    <a:schemeClr val="tx2"/>
                  </a:solidFill>
                  <a:latin typeface="+mj-ea"/>
                  <a:ea typeface="+mj-ea"/>
                </a:rPr>
                <a:t>，</a:t>
              </a:r>
              <a:r>
                <a:rPr lang="zh-CN" altLang="zh-CN" sz="1600" dirty="0">
                  <a:solidFill>
                    <a:schemeClr val="tx2"/>
                  </a:solidFill>
                  <a:latin typeface="+mj-ea"/>
                  <a:ea typeface="+mj-ea"/>
                </a:rPr>
                <a:t>合伙期限：</a:t>
              </a:r>
              <a:r>
                <a:rPr lang="x-none" altLang="zh-CN" sz="1600" dirty="0">
                  <a:solidFill>
                    <a:schemeClr val="tx2"/>
                  </a:solidFill>
                  <a:latin typeface="+mj-ea"/>
                  <a:ea typeface="+mj-ea"/>
                </a:rPr>
                <a:t>2015</a:t>
              </a:r>
              <a:r>
                <a:rPr lang="zh-CN" altLang="zh-CN" sz="1600" dirty="0">
                  <a:solidFill>
                    <a:schemeClr val="tx2"/>
                  </a:solidFill>
                  <a:latin typeface="+mj-ea"/>
                  <a:ea typeface="+mj-ea"/>
                </a:rPr>
                <a:t>年</a:t>
              </a:r>
              <a:r>
                <a:rPr lang="x-none" altLang="zh-CN" sz="1600" dirty="0">
                  <a:solidFill>
                    <a:schemeClr val="tx2"/>
                  </a:solidFill>
                  <a:latin typeface="+mj-ea"/>
                  <a:ea typeface="+mj-ea"/>
                </a:rPr>
                <a:t>5</a:t>
              </a:r>
              <a:r>
                <a:rPr lang="zh-CN" altLang="zh-CN" sz="1600" dirty="0">
                  <a:solidFill>
                    <a:schemeClr val="tx2"/>
                  </a:solidFill>
                  <a:latin typeface="+mj-ea"/>
                  <a:ea typeface="+mj-ea"/>
                </a:rPr>
                <a:t>月</a:t>
              </a:r>
              <a:r>
                <a:rPr lang="x-none" altLang="zh-CN" sz="1600" dirty="0">
                  <a:solidFill>
                    <a:schemeClr val="tx2"/>
                  </a:solidFill>
                  <a:latin typeface="+mj-ea"/>
                  <a:ea typeface="+mj-ea"/>
                </a:rPr>
                <a:t>26</a:t>
              </a:r>
              <a:r>
                <a:rPr lang="zh-CN" altLang="zh-CN" sz="1600" dirty="0">
                  <a:solidFill>
                    <a:schemeClr val="tx2"/>
                  </a:solidFill>
                  <a:latin typeface="+mj-ea"/>
                  <a:ea typeface="+mj-ea"/>
                </a:rPr>
                <a:t>日至</a:t>
              </a:r>
              <a:r>
                <a:rPr lang="x-none" altLang="zh-CN" sz="1600" dirty="0">
                  <a:solidFill>
                    <a:schemeClr val="tx2"/>
                  </a:solidFill>
                  <a:latin typeface="+mj-ea"/>
                  <a:ea typeface="+mj-ea"/>
                </a:rPr>
                <a:t>2025</a:t>
              </a:r>
              <a:r>
                <a:rPr lang="zh-CN" altLang="zh-CN" sz="1600" dirty="0">
                  <a:solidFill>
                    <a:schemeClr val="tx2"/>
                  </a:solidFill>
                  <a:latin typeface="+mj-ea"/>
                  <a:ea typeface="+mj-ea"/>
                </a:rPr>
                <a:t>年</a:t>
              </a:r>
              <a:r>
                <a:rPr lang="x-none" altLang="zh-CN" sz="1600" dirty="0">
                  <a:solidFill>
                    <a:schemeClr val="tx2"/>
                  </a:solidFill>
                  <a:latin typeface="+mj-ea"/>
                  <a:ea typeface="+mj-ea"/>
                </a:rPr>
                <a:t>5</a:t>
              </a:r>
              <a:r>
                <a:rPr lang="zh-CN" altLang="zh-CN" sz="1600" dirty="0">
                  <a:solidFill>
                    <a:schemeClr val="tx2"/>
                  </a:solidFill>
                  <a:latin typeface="+mj-ea"/>
                  <a:ea typeface="+mj-ea"/>
                </a:rPr>
                <a:t>月</a:t>
              </a:r>
              <a:r>
                <a:rPr lang="x-none" altLang="zh-CN" sz="1600" dirty="0">
                  <a:solidFill>
                    <a:schemeClr val="tx2"/>
                  </a:solidFill>
                  <a:latin typeface="+mj-ea"/>
                  <a:ea typeface="+mj-ea"/>
                </a:rPr>
                <a:t>22</a:t>
              </a:r>
              <a:r>
                <a:rPr lang="zh-CN" altLang="zh-CN" sz="1600" dirty="0">
                  <a:solidFill>
                    <a:schemeClr val="tx2"/>
                  </a:solidFill>
                  <a:latin typeface="+mj-ea"/>
                  <a:ea typeface="+mj-ea"/>
                </a:rPr>
                <a:t>日。</a:t>
              </a:r>
              <a:endParaRPr lang="zh-CN" altLang="en-US" sz="1600" dirty="0">
                <a:solidFill>
                  <a:schemeClr val="tx2"/>
                </a:solidFill>
                <a:latin typeface="+mj-ea"/>
                <a:ea typeface="+mj-ea"/>
              </a:endParaRPr>
            </a:p>
          </p:txBody>
        </p:sp>
      </p:grpSp>
      <p:cxnSp>
        <p:nvCxnSpPr>
          <p:cNvPr id="22" name="直接连接符 21"/>
          <p:cNvCxnSpPr/>
          <p:nvPr/>
        </p:nvCxnSpPr>
        <p:spPr>
          <a:xfrm flipV="1">
            <a:off x="663575" y="1150938"/>
            <a:ext cx="7851775" cy="3175"/>
          </a:xfrm>
          <a:prstGeom prst="line">
            <a:avLst/>
          </a:prstGeom>
          <a:ln w="28575">
            <a:solidFill>
              <a:srgbClr val="DA241A"/>
            </a:solidFill>
          </a:ln>
        </p:spPr>
        <p:style>
          <a:lnRef idx="3">
            <a:schemeClr val="accent2"/>
          </a:lnRef>
          <a:fillRef idx="0">
            <a:schemeClr val="accent2"/>
          </a:fillRef>
          <a:effectRef idx="2">
            <a:schemeClr val="accent2"/>
          </a:effectRef>
          <a:fontRef idx="minor">
            <a:schemeClr val="tx1"/>
          </a:fontRef>
        </p:style>
      </p:cxnSp>
      <p:sp>
        <p:nvSpPr>
          <p:cNvPr id="23" name="TextBox 7"/>
          <p:cNvSpPr txBox="1"/>
          <p:nvPr/>
        </p:nvSpPr>
        <p:spPr>
          <a:xfrm>
            <a:off x="663575" y="476250"/>
            <a:ext cx="5991225" cy="534988"/>
          </a:xfrm>
          <a:prstGeom prst="rect">
            <a:avLst/>
          </a:prstGeom>
          <a:noFill/>
        </p:spPr>
        <p:txBody>
          <a:bodyPr>
            <a:spAutoFit/>
          </a:bodyPr>
          <a:lstStyle/>
          <a:p>
            <a:pPr eaLnBrk="1" fontAlgn="auto" hangingPunct="1">
              <a:lnSpc>
                <a:spcPct val="90000"/>
              </a:lnSpc>
              <a:spcAft>
                <a:spcPts val="0"/>
              </a:spcAft>
              <a:defRPr/>
            </a:pPr>
            <a:r>
              <a:rPr lang="zh-CN" altLang="en-US" sz="3200" b="1" dirty="0">
                <a:solidFill>
                  <a:srgbClr val="DA2419"/>
                </a:solidFill>
                <a:latin typeface="Arial Black" pitchFamily="34" charset="0"/>
                <a:ea typeface="微软雅黑" pitchFamily="34" charset="-122"/>
                <a:cs typeface="+mj-cs"/>
              </a:rPr>
              <a:t>公司股权结构</a:t>
            </a:r>
          </a:p>
        </p:txBody>
      </p:sp>
      <p:sp>
        <p:nvSpPr>
          <p:cNvPr id="2" name="灯片编号占位符 1"/>
          <p:cNvSpPr>
            <a:spLocks noGrp="1"/>
          </p:cNvSpPr>
          <p:nvPr>
            <p:ph type="sldNum" sz="quarter" idx="12"/>
          </p:nvPr>
        </p:nvSpPr>
        <p:spPr/>
        <p:txBody>
          <a:bodyPr/>
          <a:lstStyle/>
          <a:p>
            <a:pPr>
              <a:defRPr/>
            </a:pPr>
            <a:fld id="{944F355F-CFC2-4847-9CDB-24EAE05E394F}" type="slidenum">
              <a:rPr lang="zh-CN" altLang="en-US" smtClean="0"/>
              <a:pPr>
                <a:defRPr/>
              </a:pPr>
              <a:t>4</a:t>
            </a:fld>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663575" y="1150938"/>
            <a:ext cx="7851775" cy="3175"/>
          </a:xfrm>
          <a:prstGeom prst="line">
            <a:avLst/>
          </a:prstGeom>
          <a:ln w="28575">
            <a:solidFill>
              <a:srgbClr val="DA241A"/>
            </a:solidFill>
          </a:ln>
        </p:spPr>
        <p:style>
          <a:lnRef idx="3">
            <a:schemeClr val="accent2"/>
          </a:lnRef>
          <a:fillRef idx="0">
            <a:schemeClr val="accent2"/>
          </a:fillRef>
          <a:effectRef idx="2">
            <a:schemeClr val="accent2"/>
          </a:effectRef>
          <a:fontRef idx="minor">
            <a:schemeClr val="tx1"/>
          </a:fontRef>
        </p:style>
      </p:cxnSp>
      <p:sp>
        <p:nvSpPr>
          <p:cNvPr id="4" name="TextBox 7"/>
          <p:cNvSpPr txBox="1"/>
          <p:nvPr/>
        </p:nvSpPr>
        <p:spPr>
          <a:xfrm>
            <a:off x="663575" y="476250"/>
            <a:ext cx="5991225" cy="534988"/>
          </a:xfrm>
          <a:prstGeom prst="rect">
            <a:avLst/>
          </a:prstGeom>
          <a:noFill/>
        </p:spPr>
        <p:txBody>
          <a:bodyPr>
            <a:spAutoFit/>
          </a:bodyPr>
          <a:lstStyle/>
          <a:p>
            <a:pPr eaLnBrk="1" fontAlgn="auto" hangingPunct="1">
              <a:lnSpc>
                <a:spcPct val="90000"/>
              </a:lnSpc>
              <a:spcAft>
                <a:spcPts val="0"/>
              </a:spcAft>
              <a:defRPr/>
            </a:pPr>
            <a:r>
              <a:rPr lang="zh-CN" altLang="en-US" sz="3200" b="1" dirty="0">
                <a:solidFill>
                  <a:srgbClr val="DA2419"/>
                </a:solidFill>
                <a:latin typeface="Arial Black" pitchFamily="34" charset="0"/>
                <a:ea typeface="微软雅黑" pitchFamily="34" charset="-122"/>
                <a:cs typeface="+mj-cs"/>
              </a:rPr>
              <a:t>董事长介绍</a:t>
            </a:r>
          </a:p>
        </p:txBody>
      </p:sp>
      <p:sp>
        <p:nvSpPr>
          <p:cNvPr id="7" name="MH_Text_2"/>
          <p:cNvSpPr txBox="1">
            <a:spLocks noChangeArrowheads="1"/>
          </p:cNvSpPr>
          <p:nvPr>
            <p:custDataLst>
              <p:tags r:id="rId1"/>
            </p:custDataLst>
          </p:nvPr>
        </p:nvSpPr>
        <p:spPr bwMode="auto">
          <a:xfrm>
            <a:off x="4030663" y="1254125"/>
            <a:ext cx="4484687"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宋体" pitchFamily="2" charset="-122"/>
              </a:defRPr>
            </a:lvl1pPr>
            <a:lvl2pPr marL="742950" indent="-285750">
              <a:defRPr>
                <a:solidFill>
                  <a:schemeClr val="tx1"/>
                </a:solidFill>
                <a:latin typeface="Arial Narrow" panose="020B0606020202030204" pitchFamily="34" charset="0"/>
                <a:ea typeface="宋体" pitchFamily="2" charset="-122"/>
              </a:defRPr>
            </a:lvl2pPr>
            <a:lvl3pPr marL="1143000" indent="-228600">
              <a:defRPr>
                <a:solidFill>
                  <a:schemeClr val="tx1"/>
                </a:solidFill>
                <a:latin typeface="Arial Narrow" panose="020B0606020202030204" pitchFamily="34" charset="0"/>
                <a:ea typeface="宋体" pitchFamily="2" charset="-122"/>
              </a:defRPr>
            </a:lvl3pPr>
            <a:lvl4pPr marL="1600200" indent="-228600">
              <a:defRPr>
                <a:solidFill>
                  <a:schemeClr val="tx1"/>
                </a:solidFill>
                <a:latin typeface="Arial Narrow" panose="020B0606020202030204" pitchFamily="34" charset="0"/>
                <a:ea typeface="宋体" pitchFamily="2" charset="-122"/>
              </a:defRPr>
            </a:lvl4pPr>
            <a:lvl5pPr marL="2057400" indent="-228600">
              <a:defRPr>
                <a:solidFill>
                  <a:schemeClr val="tx1"/>
                </a:solidFill>
                <a:latin typeface="Arial Narrow" panose="020B060602020203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itchFamily="2" charset="-122"/>
              </a:defRPr>
            </a:lvl9pPr>
          </a:lstStyle>
          <a:p>
            <a:pPr algn="just" eaLnBrk="1" fontAlgn="auto" hangingPunct="1">
              <a:lnSpc>
                <a:spcPct val="120000"/>
              </a:lnSpc>
              <a:spcBef>
                <a:spcPts val="0"/>
              </a:spcBef>
              <a:spcAft>
                <a:spcPts val="0"/>
              </a:spcAft>
              <a:defRPr/>
            </a:pPr>
            <a:r>
              <a:rPr lang="zh-CN" altLang="en-US" sz="2000" b="1" dirty="0" smtClean="0">
                <a:latin typeface="+mj-ea"/>
                <a:ea typeface="+mj-ea"/>
              </a:rPr>
              <a:t>       董事长</a:t>
            </a:r>
            <a:r>
              <a:rPr lang="zh-CN" altLang="en-US" sz="2000" b="1" dirty="0">
                <a:latin typeface="+mj-ea"/>
                <a:ea typeface="+mj-ea"/>
              </a:rPr>
              <a:t>常安先生，毕业于重庆邮电大学通信工程专业，高级工程师</a:t>
            </a:r>
            <a:r>
              <a:rPr lang="zh-CN" altLang="en-US" sz="2000" b="1" dirty="0" smtClean="0">
                <a:latin typeface="+mj-ea"/>
                <a:ea typeface="+mj-ea"/>
              </a:rPr>
              <a:t>。他十年</a:t>
            </a:r>
            <a:r>
              <a:rPr lang="zh-CN" altLang="en-US" sz="2000" b="1" dirty="0">
                <a:latin typeface="+mj-ea"/>
                <a:ea typeface="+mj-ea"/>
              </a:rPr>
              <a:t>磨一剑，专注于通信领域</a:t>
            </a:r>
            <a:r>
              <a:rPr lang="zh-CN" altLang="en-US" sz="2000" b="1" dirty="0" smtClean="0">
                <a:latin typeface="+mj-ea"/>
                <a:ea typeface="+mj-ea"/>
              </a:rPr>
              <a:t>，善于</a:t>
            </a:r>
            <a:r>
              <a:rPr lang="zh-CN" altLang="en-US" sz="2000" b="1" dirty="0">
                <a:latin typeface="+mj-ea"/>
                <a:ea typeface="+mj-ea"/>
              </a:rPr>
              <a:t>吸收学习行业内先进的经营管理</a:t>
            </a:r>
            <a:r>
              <a:rPr lang="zh-CN" altLang="en-US" sz="2000" b="1" dirty="0" smtClean="0">
                <a:latin typeface="+mj-ea"/>
                <a:ea typeface="+mj-ea"/>
              </a:rPr>
              <a:t>模式并加以创新，能够</a:t>
            </a:r>
            <a:r>
              <a:rPr lang="zh-CN" altLang="en-US" sz="2000" b="1" dirty="0">
                <a:latin typeface="+mj-ea"/>
                <a:ea typeface="+mj-ea"/>
              </a:rPr>
              <a:t>把握行业</a:t>
            </a:r>
            <a:r>
              <a:rPr lang="zh-CN" altLang="en-US" sz="2000" b="1" dirty="0" smtClean="0">
                <a:latin typeface="+mj-ea"/>
                <a:ea typeface="+mj-ea"/>
              </a:rPr>
              <a:t>脉搏，仅用五年时间便带领</a:t>
            </a:r>
            <a:r>
              <a:rPr lang="zh-CN" altLang="en-US" sz="2000" b="1" dirty="0">
                <a:latin typeface="+mj-ea"/>
                <a:ea typeface="+mj-ea"/>
              </a:rPr>
              <a:t>公司从</a:t>
            </a:r>
            <a:r>
              <a:rPr lang="zh-CN" altLang="en-US" sz="2000" b="1" dirty="0" smtClean="0">
                <a:latin typeface="+mj-ea"/>
                <a:ea typeface="+mj-ea"/>
              </a:rPr>
              <a:t>宁夏拓展</a:t>
            </a:r>
            <a:r>
              <a:rPr lang="zh-CN" altLang="en-US" sz="2000" b="1" dirty="0">
                <a:latin typeface="+mj-ea"/>
                <a:ea typeface="+mj-ea"/>
              </a:rPr>
              <a:t>到现在业务范围遍布全国</a:t>
            </a:r>
            <a:r>
              <a:rPr lang="en-US" altLang="zh-CN" sz="2000" b="1" dirty="0">
                <a:latin typeface="+mj-ea"/>
                <a:ea typeface="+mj-ea"/>
              </a:rPr>
              <a:t>16</a:t>
            </a:r>
            <a:r>
              <a:rPr lang="zh-CN" altLang="en-US" sz="2000" b="1" dirty="0">
                <a:latin typeface="+mj-ea"/>
                <a:ea typeface="+mj-ea"/>
              </a:rPr>
              <a:t>个省份，在全国通信监理</a:t>
            </a:r>
            <a:r>
              <a:rPr lang="zh-CN" altLang="en-US" sz="2000" b="1" dirty="0" smtClean="0">
                <a:latin typeface="+mj-ea"/>
                <a:ea typeface="+mj-ea"/>
              </a:rPr>
              <a:t>领域名列前茅，</a:t>
            </a:r>
            <a:r>
              <a:rPr lang="zh-CN" altLang="en-US" sz="2000" b="1" dirty="0">
                <a:latin typeface="+mj-ea"/>
                <a:ea typeface="+mj-ea"/>
              </a:rPr>
              <a:t>并</a:t>
            </a:r>
            <a:r>
              <a:rPr lang="zh-CN" altLang="en-US" sz="2000" b="1" dirty="0" smtClean="0">
                <a:latin typeface="+mj-ea"/>
                <a:ea typeface="+mj-ea"/>
              </a:rPr>
              <a:t>在</a:t>
            </a:r>
            <a:r>
              <a:rPr lang="en-US" altLang="zh-CN" sz="2000" b="1" dirty="0" smtClean="0">
                <a:latin typeface="+mj-ea"/>
                <a:ea typeface="+mj-ea"/>
              </a:rPr>
              <a:t>2015</a:t>
            </a:r>
            <a:r>
              <a:rPr lang="zh-CN" altLang="en-US" sz="2000" b="1" dirty="0" smtClean="0">
                <a:latin typeface="+mj-ea"/>
                <a:ea typeface="+mj-ea"/>
              </a:rPr>
              <a:t>年成</a:t>
            </a:r>
            <a:r>
              <a:rPr lang="zh-CN" altLang="en-US" sz="2000" b="1" dirty="0">
                <a:latin typeface="+mj-ea"/>
                <a:ea typeface="+mj-ea"/>
              </a:rPr>
              <a:t>为全国首家通信监理行业新</a:t>
            </a:r>
            <a:r>
              <a:rPr lang="zh-CN" altLang="en-US" sz="2000" b="1" dirty="0" smtClean="0">
                <a:latin typeface="+mj-ea"/>
                <a:ea typeface="+mj-ea"/>
              </a:rPr>
              <a:t>三板挂牌企业</a:t>
            </a:r>
            <a:r>
              <a:rPr lang="zh-CN" altLang="en-US" sz="2000" b="1" dirty="0">
                <a:latin typeface="+mj-ea"/>
                <a:ea typeface="+mj-ea"/>
              </a:rPr>
              <a:t>，</a:t>
            </a:r>
            <a:r>
              <a:rPr lang="zh-CN" altLang="en-US" sz="2000" b="1" dirty="0" smtClean="0">
                <a:latin typeface="+mj-ea"/>
                <a:ea typeface="+mj-ea"/>
              </a:rPr>
              <a:t>在行业内率先</a:t>
            </a:r>
            <a:r>
              <a:rPr lang="zh-CN" altLang="en-US" sz="2000" b="1" dirty="0">
                <a:latin typeface="+mj-ea"/>
                <a:ea typeface="+mj-ea"/>
              </a:rPr>
              <a:t>进入资本市场，</a:t>
            </a:r>
            <a:r>
              <a:rPr lang="zh-CN" altLang="en-US" sz="2000" b="1" dirty="0" smtClean="0">
                <a:latin typeface="+mj-ea"/>
                <a:ea typeface="+mj-ea"/>
              </a:rPr>
              <a:t>为</a:t>
            </a:r>
            <a:r>
              <a:rPr lang="zh-CN" altLang="en-US" sz="2000" b="1" dirty="0">
                <a:latin typeface="+mj-ea"/>
                <a:ea typeface="+mj-ea"/>
              </a:rPr>
              <a:t>公司</a:t>
            </a:r>
            <a:r>
              <a:rPr lang="zh-CN" altLang="en-US" sz="2000" b="1" dirty="0" smtClean="0">
                <a:latin typeface="+mj-ea"/>
                <a:ea typeface="+mj-ea"/>
              </a:rPr>
              <a:t>后续</a:t>
            </a:r>
            <a:r>
              <a:rPr lang="zh-CN" altLang="en-US" sz="2000" b="1" dirty="0">
                <a:latin typeface="+mj-ea"/>
                <a:ea typeface="+mj-ea"/>
              </a:rPr>
              <a:t>的高速发展奠定基石。</a:t>
            </a:r>
          </a:p>
        </p:txBody>
      </p:sp>
      <p:pic>
        <p:nvPicPr>
          <p:cNvPr id="14342" name="图片 7" descr="安总.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63575" y="1411288"/>
            <a:ext cx="3003550"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244600" y="5559425"/>
            <a:ext cx="2043113" cy="368300"/>
          </a:xfrm>
          <a:prstGeom prst="rect">
            <a:avLst/>
          </a:prstGeom>
        </p:spPr>
        <p:txBody>
          <a:bodyPr wrap="none">
            <a:spAutoFit/>
          </a:bodyPr>
          <a:lstStyle/>
          <a:p>
            <a:pPr eaLnBrk="1" fontAlgn="auto" hangingPunct="1">
              <a:spcBef>
                <a:spcPts val="0"/>
              </a:spcBef>
              <a:spcAft>
                <a:spcPts val="0"/>
              </a:spcAft>
              <a:defRPr/>
            </a:pPr>
            <a:r>
              <a:rPr lang="zh-CN" altLang="en-US" b="1" dirty="0">
                <a:solidFill>
                  <a:schemeClr val="bg2">
                    <a:lumMod val="25000"/>
                  </a:schemeClr>
                </a:solidFill>
                <a:latin typeface="+mn-lt"/>
                <a:ea typeface="+mn-ea"/>
              </a:rPr>
              <a:t>十大青年创业人物</a:t>
            </a:r>
            <a:endParaRPr lang="zh-CN" altLang="en-US" dirty="0">
              <a:latin typeface="+mn-lt"/>
              <a:ea typeface="+mn-ea"/>
            </a:endParaRPr>
          </a:p>
        </p:txBody>
      </p:sp>
      <p:sp>
        <p:nvSpPr>
          <p:cNvPr id="6" name="灯片编号占位符 5"/>
          <p:cNvSpPr>
            <a:spLocks noGrp="1"/>
          </p:cNvSpPr>
          <p:nvPr>
            <p:ph type="sldNum" sz="quarter" idx="12"/>
          </p:nvPr>
        </p:nvSpPr>
        <p:spPr/>
        <p:txBody>
          <a:bodyPr/>
          <a:lstStyle/>
          <a:p>
            <a:pPr>
              <a:defRPr/>
            </a:pPr>
            <a:fld id="{944F355F-CFC2-4847-9CDB-24EAE05E394F}" type="slidenum">
              <a:rPr lang="zh-CN" altLang="en-US" smtClean="0"/>
              <a:pPr>
                <a:defRPr/>
              </a:pPr>
              <a:t>5</a:t>
            </a:fld>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433137445"/>
              </p:ext>
            </p:extLst>
          </p:nvPr>
        </p:nvGraphicFramePr>
        <p:xfrm>
          <a:off x="323528" y="3546737"/>
          <a:ext cx="3960440" cy="3384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4"/>
          <p:cNvGraphicFramePr/>
          <p:nvPr>
            <p:extLst>
              <p:ext uri="{D42A27DB-BD31-4B8C-83A1-F6EECF244321}">
                <p14:modId xmlns:p14="http://schemas.microsoft.com/office/powerpoint/2010/main" val="1943471028"/>
              </p:ext>
            </p:extLst>
          </p:nvPr>
        </p:nvGraphicFramePr>
        <p:xfrm>
          <a:off x="5012869" y="1169048"/>
          <a:ext cx="3283862" cy="25024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5"/>
          <p:cNvGraphicFramePr/>
          <p:nvPr>
            <p:extLst>
              <p:ext uri="{D42A27DB-BD31-4B8C-83A1-F6EECF244321}">
                <p14:modId xmlns:p14="http://schemas.microsoft.com/office/powerpoint/2010/main" val="3257986077"/>
              </p:ext>
            </p:extLst>
          </p:nvPr>
        </p:nvGraphicFramePr>
        <p:xfrm>
          <a:off x="4804346" y="3546737"/>
          <a:ext cx="3912096" cy="3472160"/>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直接连接符 8"/>
          <p:cNvCxnSpPr/>
          <p:nvPr/>
        </p:nvCxnSpPr>
        <p:spPr>
          <a:xfrm flipV="1">
            <a:off x="663575" y="1022638"/>
            <a:ext cx="7851775" cy="3175"/>
          </a:xfrm>
          <a:prstGeom prst="line">
            <a:avLst/>
          </a:prstGeom>
          <a:ln w="28575">
            <a:solidFill>
              <a:srgbClr val="DA241A"/>
            </a:solidFill>
          </a:ln>
        </p:spPr>
        <p:style>
          <a:lnRef idx="3">
            <a:schemeClr val="accent2"/>
          </a:lnRef>
          <a:fillRef idx="0">
            <a:schemeClr val="accent2"/>
          </a:fillRef>
          <a:effectRef idx="2">
            <a:schemeClr val="accent2"/>
          </a:effectRef>
          <a:fontRef idx="minor">
            <a:schemeClr val="tx1"/>
          </a:fontRef>
        </p:style>
      </p:cxnSp>
      <p:sp>
        <p:nvSpPr>
          <p:cNvPr id="11" name="TextBox 7"/>
          <p:cNvSpPr txBox="1"/>
          <p:nvPr/>
        </p:nvSpPr>
        <p:spPr>
          <a:xfrm>
            <a:off x="663575" y="476250"/>
            <a:ext cx="5991225" cy="534988"/>
          </a:xfrm>
          <a:prstGeom prst="rect">
            <a:avLst/>
          </a:prstGeom>
          <a:noFill/>
        </p:spPr>
        <p:txBody>
          <a:bodyPr>
            <a:spAutoFit/>
          </a:bodyPr>
          <a:lstStyle/>
          <a:p>
            <a:pPr eaLnBrk="1" fontAlgn="auto" hangingPunct="1">
              <a:lnSpc>
                <a:spcPct val="90000"/>
              </a:lnSpc>
              <a:spcAft>
                <a:spcPts val="0"/>
              </a:spcAft>
              <a:defRPr/>
            </a:pPr>
            <a:r>
              <a:rPr lang="zh-CN" altLang="en-US" sz="3200" b="1" dirty="0">
                <a:solidFill>
                  <a:srgbClr val="DA2419"/>
                </a:solidFill>
                <a:latin typeface="Arial Black" pitchFamily="34" charset="0"/>
                <a:ea typeface="微软雅黑" pitchFamily="34" charset="-122"/>
                <a:cs typeface="+mj-cs"/>
              </a:rPr>
              <a:t>团队介绍</a:t>
            </a:r>
          </a:p>
        </p:txBody>
      </p:sp>
      <p:sp>
        <p:nvSpPr>
          <p:cNvPr id="12" name="TextBox 7"/>
          <p:cNvSpPr txBox="1"/>
          <p:nvPr/>
        </p:nvSpPr>
        <p:spPr>
          <a:xfrm>
            <a:off x="663575" y="1293813"/>
            <a:ext cx="4068763" cy="2252924"/>
          </a:xfrm>
          <a:prstGeom prst="rect">
            <a:avLst/>
          </a:prstGeom>
          <a:noFill/>
        </p:spPr>
        <p:txBody>
          <a:bodyPr>
            <a:spAutoFit/>
          </a:bodyPr>
          <a:lstStyle/>
          <a:p>
            <a:pPr eaLnBrk="1" fontAlgn="auto" hangingPunct="1">
              <a:lnSpc>
                <a:spcPct val="130000"/>
              </a:lnSpc>
              <a:spcBef>
                <a:spcPts val="0"/>
              </a:spcBef>
              <a:spcAft>
                <a:spcPts val="0"/>
              </a:spcAft>
              <a:defRPr/>
            </a:pPr>
            <a:r>
              <a:rPr lang="zh-CN" altLang="en-US" sz="1600" dirty="0">
                <a:latin typeface="Arial" pitchFamily="34" charset="0"/>
                <a:ea typeface="微软雅黑" pitchFamily="34" charset="-122"/>
              </a:rPr>
              <a:t>    </a:t>
            </a:r>
            <a:r>
              <a:rPr lang="zh-CN" altLang="en-US" dirty="0">
                <a:latin typeface="+mj-ea"/>
                <a:ea typeface="+mj-ea"/>
              </a:rPr>
              <a:t>监理行业为技术密集型行业，截至</a:t>
            </a:r>
            <a:r>
              <a:rPr lang="en-US" altLang="zh-CN" dirty="0">
                <a:latin typeface="+mj-ea"/>
                <a:ea typeface="+mj-ea"/>
              </a:rPr>
              <a:t>2015</a:t>
            </a:r>
            <a:r>
              <a:rPr lang="zh-CN" altLang="en-US" dirty="0">
                <a:latin typeface="+mj-ea"/>
                <a:ea typeface="+mj-ea"/>
              </a:rPr>
              <a:t>年，</a:t>
            </a:r>
            <a:r>
              <a:rPr lang="zh-CN" altLang="en-US" dirty="0">
                <a:solidFill>
                  <a:srgbClr val="DA241A"/>
                </a:solidFill>
                <a:latin typeface="+mj-ea"/>
                <a:ea typeface="+mj-ea"/>
              </a:rPr>
              <a:t>公司注册通信监理工程师达到</a:t>
            </a:r>
            <a:r>
              <a:rPr lang="en-US" altLang="zh-CN" dirty="0">
                <a:solidFill>
                  <a:srgbClr val="DA241A"/>
                </a:solidFill>
                <a:latin typeface="+mj-ea"/>
                <a:ea typeface="+mj-ea"/>
              </a:rPr>
              <a:t>156</a:t>
            </a:r>
            <a:r>
              <a:rPr lang="zh-CN" altLang="en-US" dirty="0">
                <a:solidFill>
                  <a:srgbClr val="DA241A"/>
                </a:solidFill>
                <a:latin typeface="+mj-ea"/>
                <a:ea typeface="+mj-ea"/>
              </a:rPr>
              <a:t>人，占总人数</a:t>
            </a:r>
            <a:r>
              <a:rPr lang="zh-CN" altLang="en-US" dirty="0" smtClean="0">
                <a:solidFill>
                  <a:srgbClr val="DA241A"/>
                </a:solidFill>
                <a:latin typeface="+mj-ea"/>
                <a:ea typeface="+mj-ea"/>
              </a:rPr>
              <a:t>的</a:t>
            </a:r>
            <a:r>
              <a:rPr lang="en-US" altLang="zh-CN" dirty="0" smtClean="0">
                <a:solidFill>
                  <a:srgbClr val="DA241A"/>
                </a:solidFill>
                <a:latin typeface="+mj-ea"/>
                <a:ea typeface="+mj-ea"/>
              </a:rPr>
              <a:t>69%</a:t>
            </a:r>
            <a:r>
              <a:rPr lang="zh-CN" altLang="en-US" dirty="0">
                <a:latin typeface="+mj-ea"/>
                <a:ea typeface="+mj-ea"/>
              </a:rPr>
              <a:t>。</a:t>
            </a:r>
            <a:endParaRPr lang="en-US" altLang="zh-CN" dirty="0">
              <a:latin typeface="+mj-ea"/>
              <a:ea typeface="+mj-ea"/>
            </a:endParaRPr>
          </a:p>
          <a:p>
            <a:pPr eaLnBrk="1" fontAlgn="auto" hangingPunct="1">
              <a:lnSpc>
                <a:spcPct val="130000"/>
              </a:lnSpc>
              <a:spcBef>
                <a:spcPts val="0"/>
              </a:spcBef>
              <a:spcAft>
                <a:spcPts val="0"/>
              </a:spcAft>
              <a:defRPr/>
            </a:pPr>
            <a:r>
              <a:rPr lang="zh-CN" altLang="en-US" dirty="0">
                <a:latin typeface="+mj-ea"/>
                <a:ea typeface="+mj-ea"/>
              </a:rPr>
              <a:t>    公司核心骨干人员</a:t>
            </a:r>
            <a:r>
              <a:rPr lang="en-US" altLang="zh-CN" dirty="0">
                <a:latin typeface="+mj-ea"/>
                <a:ea typeface="+mj-ea"/>
              </a:rPr>
              <a:t>50</a:t>
            </a:r>
            <a:r>
              <a:rPr lang="zh-CN" altLang="en-US" dirty="0">
                <a:latin typeface="+mj-ea"/>
                <a:ea typeface="+mj-ea"/>
              </a:rPr>
              <a:t>余人，大多在公司工作近</a:t>
            </a:r>
            <a:r>
              <a:rPr lang="en-US" altLang="zh-CN" dirty="0">
                <a:latin typeface="+mj-ea"/>
                <a:ea typeface="+mj-ea"/>
              </a:rPr>
              <a:t>10</a:t>
            </a:r>
            <a:r>
              <a:rPr lang="zh-CN" altLang="en-US" dirty="0">
                <a:latin typeface="+mj-ea"/>
                <a:ea typeface="+mj-ea"/>
              </a:rPr>
              <a:t>年，均为注册通信监理工程师或其他专业技术人员。</a:t>
            </a:r>
          </a:p>
        </p:txBody>
      </p:sp>
      <p:sp>
        <p:nvSpPr>
          <p:cNvPr id="13" name="灯片编号占位符 12"/>
          <p:cNvSpPr>
            <a:spLocks noGrp="1"/>
          </p:cNvSpPr>
          <p:nvPr>
            <p:ph type="sldNum" sz="quarter" idx="12"/>
          </p:nvPr>
        </p:nvSpPr>
        <p:spPr/>
        <p:txBody>
          <a:bodyPr/>
          <a:lstStyle/>
          <a:p>
            <a:pPr>
              <a:defRPr/>
            </a:pPr>
            <a:fld id="{EFB053DC-4DA2-49ED-841F-FBE8FB0EDEB3}" type="slidenum">
              <a:rPr lang="zh-CN" altLang="en-US" smtClean="0"/>
              <a:pPr>
                <a:defRPr/>
              </a:pPr>
              <a:t>6</a:t>
            </a:fld>
            <a:endParaRPr lang="zh-CN" altLang="en-US"/>
          </a:p>
        </p:txBody>
      </p:sp>
    </p:spTree>
    <p:extLst>
      <p:ext uri="{BB962C8B-B14F-4D97-AF65-F5344CB8AC3E}">
        <p14:creationId xmlns:p14="http://schemas.microsoft.com/office/powerpoint/2010/main" val="2393907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H_PageTitle"/>
          <p:cNvSpPr>
            <a:spLocks noGrp="1"/>
          </p:cNvSpPr>
          <p:nvPr>
            <p:ph type="title"/>
            <p:custDataLst>
              <p:tags r:id="rId2"/>
            </p:custDataLst>
          </p:nvPr>
        </p:nvSpPr>
        <p:spPr>
          <a:xfrm>
            <a:off x="552450" y="180975"/>
            <a:ext cx="8291513" cy="700088"/>
          </a:xfrm>
        </p:spPr>
        <p:txBody>
          <a:bodyPr/>
          <a:lstStyle/>
          <a:p>
            <a:r>
              <a:rPr lang="zh-CN" altLang="en-US" smtClean="0">
                <a:solidFill>
                  <a:srgbClr val="DA2419"/>
                </a:solidFill>
              </a:rPr>
              <a:t>监理业务介绍</a:t>
            </a:r>
          </a:p>
        </p:txBody>
      </p:sp>
      <p:cxnSp>
        <p:nvCxnSpPr>
          <p:cNvPr id="33" name="直接连接符 32"/>
          <p:cNvCxnSpPr/>
          <p:nvPr/>
        </p:nvCxnSpPr>
        <p:spPr>
          <a:xfrm flipV="1">
            <a:off x="552450" y="989013"/>
            <a:ext cx="7851775" cy="3175"/>
          </a:xfrm>
          <a:prstGeom prst="line">
            <a:avLst/>
          </a:prstGeom>
          <a:ln w="28575">
            <a:solidFill>
              <a:srgbClr val="DA241A"/>
            </a:solidFill>
          </a:ln>
        </p:spPr>
        <p:style>
          <a:lnRef idx="3">
            <a:schemeClr val="accent2"/>
          </a:lnRef>
          <a:fillRef idx="0">
            <a:schemeClr val="accent2"/>
          </a:fillRef>
          <a:effectRef idx="2">
            <a:schemeClr val="accent2"/>
          </a:effectRef>
          <a:fontRef idx="minor">
            <a:schemeClr val="tx1"/>
          </a:fontRef>
        </p:style>
      </p:cxnSp>
      <p:cxnSp>
        <p:nvCxnSpPr>
          <p:cNvPr id="40" name="MH_Other_3"/>
          <p:cNvCxnSpPr/>
          <p:nvPr>
            <p:custDataLst>
              <p:tags r:id="rId3"/>
            </p:custDataLst>
          </p:nvPr>
        </p:nvCxnSpPr>
        <p:spPr bwMode="auto">
          <a:xfrm>
            <a:off x="674688" y="2047288"/>
            <a:ext cx="1706562" cy="6936"/>
          </a:xfrm>
          <a:prstGeom prst="line">
            <a:avLst/>
          </a:prstGeom>
          <a:noFill/>
          <a:ln w="38100" cap="flat" cmpd="sng" algn="ctr">
            <a:solidFill>
              <a:schemeClr val="accent1"/>
            </a:solidFill>
            <a:prstDash val="solid"/>
            <a:headEnd type="none" w="med" len="med"/>
            <a:tailEnd type="none" w="med" len="med"/>
          </a:ln>
          <a:effectLst>
            <a:outerShdw blurRad="57150" dist="38100" dir="5400000" algn="ctr" rotWithShape="0">
              <a:srgbClr val="F0AD00">
                <a:shade val="9000"/>
                <a:satMod val="105000"/>
                <a:alpha val="48000"/>
              </a:srgbClr>
            </a:outerShdw>
          </a:effectLst>
        </p:spPr>
      </p:cxnSp>
      <p:sp>
        <p:nvSpPr>
          <p:cNvPr id="85" name="MH_Other_12"/>
          <p:cNvSpPr/>
          <p:nvPr>
            <p:custDataLst>
              <p:tags r:id="rId4"/>
            </p:custDataLst>
          </p:nvPr>
        </p:nvSpPr>
        <p:spPr bwMode="auto">
          <a:xfrm>
            <a:off x="674688" y="1073150"/>
            <a:ext cx="1706562" cy="887412"/>
          </a:xfrm>
          <a:prstGeom prst="ellipse">
            <a:avLst/>
          </a:prstGeom>
          <a:solidFill>
            <a:srgbClr val="DA2419"/>
          </a:solidFill>
          <a:ln w="38100" cap="flat" cmpd="sng" algn="ctr">
            <a:solidFill>
              <a:sysClr val="window" lastClr="FFFFFF"/>
            </a:solidFill>
            <a:prstDash val="solid"/>
            <a:headEnd type="none" w="med" len="med"/>
            <a:tailEnd type="none" w="med" len="med"/>
          </a:ln>
          <a:effectLst>
            <a:outerShdw blurRad="57150" dist="38100" dir="5400000" algn="ctr" rotWithShape="0">
              <a:srgbClr val="6BB76D">
                <a:shade val="9000"/>
                <a:satMod val="105000"/>
                <a:alpha val="48000"/>
              </a:srgbClr>
            </a:outerShdw>
          </a:effectLst>
        </p:spPr>
        <p:txBody>
          <a:bodyPr wrap="none"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fontAlgn="auto" hangingPunct="1">
              <a:spcBef>
                <a:spcPts val="0"/>
              </a:spcBef>
              <a:spcAft>
                <a:spcPts val="0"/>
              </a:spcAft>
              <a:defRPr/>
            </a:pPr>
            <a:r>
              <a:rPr lang="zh-CN" altLang="en-US" sz="2000" b="1" dirty="0">
                <a:solidFill>
                  <a:srgbClr val="FFFFFF"/>
                </a:solidFill>
                <a:latin typeface="+mj-ea"/>
                <a:ea typeface="+mj-ea"/>
                <a:cs typeface="Verdana" pitchFamily="34" charset="0"/>
              </a:rPr>
              <a:t>通信建设监理</a:t>
            </a:r>
            <a:endParaRPr lang="zh-TW" altLang="en-US" sz="2000" b="1" dirty="0">
              <a:solidFill>
                <a:srgbClr val="FFFFFF"/>
              </a:solidFill>
              <a:latin typeface="+mj-ea"/>
              <a:ea typeface="+mj-ea"/>
              <a:cs typeface="Verdana" pitchFamily="34" charset="0"/>
            </a:endParaRPr>
          </a:p>
        </p:txBody>
      </p:sp>
      <p:sp>
        <p:nvSpPr>
          <p:cNvPr id="12" name="TextBox 7"/>
          <p:cNvSpPr txBox="1"/>
          <p:nvPr/>
        </p:nvSpPr>
        <p:spPr>
          <a:xfrm>
            <a:off x="616333" y="3726975"/>
            <a:ext cx="1818445" cy="1569660"/>
          </a:xfrm>
          <a:prstGeom prst="rect">
            <a:avLst/>
          </a:prstGeom>
          <a:noFill/>
        </p:spPr>
        <p:txBody>
          <a:bodyPr wrap="square">
            <a:spAutoFit/>
          </a:bodyPr>
          <a:lstStyle/>
          <a:p>
            <a:pPr algn="just" eaLnBrk="1" fontAlgn="auto" hangingPunct="1">
              <a:spcBef>
                <a:spcPts val="0"/>
              </a:spcBef>
              <a:spcAft>
                <a:spcPts val="0"/>
              </a:spcAft>
              <a:defRPr/>
            </a:pPr>
            <a:r>
              <a:rPr lang="zh-CN" altLang="en-US" sz="1200" dirty="0">
                <a:latin typeface="+mj-ea"/>
                <a:ea typeface="+mj-ea"/>
                <a:sym typeface="+mn-ea"/>
              </a:rPr>
              <a:t>公司具备原工信部颁发的</a:t>
            </a:r>
            <a:r>
              <a:rPr lang="zh-CN" altLang="en-US" sz="1200" b="1" dirty="0">
                <a:solidFill>
                  <a:srgbClr val="DA241A"/>
                </a:solidFill>
                <a:latin typeface="+mj-ea"/>
                <a:ea typeface="+mj-ea"/>
                <a:sym typeface="+mn-ea"/>
              </a:rPr>
              <a:t>通信建设监理甲级资质</a:t>
            </a:r>
            <a:r>
              <a:rPr lang="zh-CN" altLang="en-US" sz="1200" dirty="0">
                <a:latin typeface="+mj-ea"/>
                <a:ea typeface="+mj-ea"/>
                <a:sym typeface="+mn-ea"/>
              </a:rPr>
              <a:t>，可在</a:t>
            </a:r>
            <a:r>
              <a:rPr lang="zh-CN" altLang="en-US" sz="1200" b="1" dirty="0">
                <a:solidFill>
                  <a:srgbClr val="DA241A"/>
                </a:solidFill>
                <a:latin typeface="+mj-ea"/>
                <a:ea typeface="+mj-ea"/>
                <a:sym typeface="+mn-ea"/>
              </a:rPr>
              <a:t>全国范围内承担各种规模的电信工程、通信铁塔监理</a:t>
            </a:r>
            <a:r>
              <a:rPr lang="zh-CN" altLang="en-US" sz="1200" dirty="0" smtClean="0">
                <a:latin typeface="+mj-ea"/>
                <a:ea typeface="+mj-ea"/>
                <a:sym typeface="+mn-ea"/>
              </a:rPr>
              <a:t>。</a:t>
            </a:r>
            <a:r>
              <a:rPr lang="zh-CN" altLang="en-US" sz="1200" dirty="0" smtClean="0">
                <a:latin typeface="+mj-ea"/>
                <a:ea typeface="+mj-ea"/>
                <a:sym typeface="+mn-ea"/>
              </a:rPr>
              <a:t>主要客户包括：中国移动、中国电信、中国联通、中国铁塔、等运营商。</a:t>
            </a:r>
            <a:endParaRPr lang="zh-CN" altLang="en-US" sz="1200" dirty="0">
              <a:latin typeface="+mj-ea"/>
              <a:ea typeface="+mj-ea"/>
              <a:sym typeface="+mn-ea"/>
            </a:endParaRPr>
          </a:p>
        </p:txBody>
      </p:sp>
      <p:sp>
        <p:nvSpPr>
          <p:cNvPr id="6" name="灯片编号占位符 5"/>
          <p:cNvSpPr>
            <a:spLocks noGrp="1"/>
          </p:cNvSpPr>
          <p:nvPr>
            <p:ph type="sldNum" sz="quarter" idx="12"/>
          </p:nvPr>
        </p:nvSpPr>
        <p:spPr/>
        <p:txBody>
          <a:bodyPr/>
          <a:lstStyle/>
          <a:p>
            <a:pPr>
              <a:defRPr/>
            </a:pPr>
            <a:fld id="{80BFF9A1-E2F6-42F8-A8B1-E0A6B8614B46}" type="slidenum">
              <a:rPr lang="zh-CN" altLang="en-US" smtClean="0"/>
              <a:pPr>
                <a:defRPr/>
              </a:pPr>
              <a:t>7</a:t>
            </a:fld>
            <a:endParaRPr lang="zh-CN" altLang="en-US"/>
          </a:p>
        </p:txBody>
      </p:sp>
      <p:cxnSp>
        <p:nvCxnSpPr>
          <p:cNvPr id="34" name="MH_Other_1"/>
          <p:cNvCxnSpPr>
            <a:cxnSpLocks noChangeShapeType="1"/>
          </p:cNvCxnSpPr>
          <p:nvPr>
            <p:custDataLst>
              <p:tags r:id="rId5"/>
            </p:custDataLst>
          </p:nvPr>
        </p:nvCxnSpPr>
        <p:spPr bwMode="auto">
          <a:xfrm>
            <a:off x="3491743" y="2093116"/>
            <a:ext cx="4825" cy="377827"/>
          </a:xfrm>
          <a:prstGeom prst="line">
            <a:avLst/>
          </a:prstGeom>
          <a:noFill/>
          <a:ln w="41275" algn="ctr">
            <a:solidFill>
              <a:schemeClr val="accent1"/>
            </a:solidFill>
            <a:prstDash val="sysDot"/>
            <a:round/>
            <a:headEnd/>
            <a:tailEnd/>
          </a:ln>
          <a:extLst>
            <a:ext uri="{909E8E84-426E-40DD-AFC4-6F175D3DCCD1}">
              <a14:hiddenFill xmlns:a14="http://schemas.microsoft.com/office/drawing/2010/main">
                <a:noFill/>
              </a14:hiddenFill>
            </a:ext>
          </a:extLst>
        </p:spPr>
      </p:cxnSp>
      <p:cxnSp>
        <p:nvCxnSpPr>
          <p:cNvPr id="35" name="MH_Other_3"/>
          <p:cNvCxnSpPr/>
          <p:nvPr>
            <p:custDataLst>
              <p:tags r:id="rId6"/>
            </p:custDataLst>
          </p:nvPr>
        </p:nvCxnSpPr>
        <p:spPr bwMode="auto">
          <a:xfrm>
            <a:off x="2638462" y="2054224"/>
            <a:ext cx="1707356" cy="3031"/>
          </a:xfrm>
          <a:prstGeom prst="line">
            <a:avLst/>
          </a:prstGeom>
          <a:noFill/>
          <a:ln w="38100" cap="flat" cmpd="sng" algn="ctr">
            <a:solidFill>
              <a:schemeClr val="accent1"/>
            </a:solidFill>
            <a:prstDash val="solid"/>
            <a:headEnd type="none" w="med" len="med"/>
            <a:tailEnd type="none" w="med" len="med"/>
          </a:ln>
          <a:effectLst>
            <a:outerShdw blurRad="57150" dist="38100" dir="5400000" algn="ctr" rotWithShape="0">
              <a:srgbClr val="F0AD00">
                <a:shade val="9000"/>
                <a:satMod val="105000"/>
                <a:alpha val="48000"/>
              </a:srgbClr>
            </a:outerShdw>
          </a:effectLst>
        </p:spPr>
      </p:cxnSp>
      <p:sp>
        <p:nvSpPr>
          <p:cNvPr id="36" name="MH_Other_12"/>
          <p:cNvSpPr/>
          <p:nvPr>
            <p:custDataLst>
              <p:tags r:id="rId7"/>
            </p:custDataLst>
          </p:nvPr>
        </p:nvSpPr>
        <p:spPr bwMode="auto">
          <a:xfrm>
            <a:off x="2638462" y="1073150"/>
            <a:ext cx="1706562" cy="887412"/>
          </a:xfrm>
          <a:prstGeom prst="ellipse">
            <a:avLst/>
          </a:prstGeom>
          <a:solidFill>
            <a:srgbClr val="DA2419"/>
          </a:solidFill>
          <a:ln w="38100" cap="flat" cmpd="sng" algn="ctr">
            <a:solidFill>
              <a:sysClr val="window" lastClr="FFFFFF"/>
            </a:solidFill>
            <a:prstDash val="solid"/>
            <a:headEnd type="none" w="med" len="med"/>
            <a:tailEnd type="none" w="med" len="med"/>
          </a:ln>
          <a:effectLst>
            <a:outerShdw blurRad="57150" dist="38100" dir="5400000" algn="ctr" rotWithShape="0">
              <a:srgbClr val="6BB76D">
                <a:shade val="9000"/>
                <a:satMod val="105000"/>
                <a:alpha val="48000"/>
              </a:srgbClr>
            </a:outerShdw>
          </a:effectLst>
        </p:spPr>
        <p:txBody>
          <a:bodyPr wrap="none"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fontAlgn="auto" hangingPunct="1">
              <a:spcBef>
                <a:spcPts val="0"/>
              </a:spcBef>
              <a:spcAft>
                <a:spcPts val="0"/>
              </a:spcAft>
              <a:defRPr/>
            </a:pPr>
            <a:r>
              <a:rPr lang="zh-CN" altLang="en-US" sz="2000" b="1" dirty="0" smtClean="0">
                <a:solidFill>
                  <a:srgbClr val="FFFFFF"/>
                </a:solidFill>
                <a:latin typeface="+mj-ea"/>
                <a:ea typeface="+mj-ea"/>
                <a:cs typeface="Verdana" pitchFamily="34" charset="0"/>
              </a:rPr>
              <a:t>信息系统监理</a:t>
            </a:r>
            <a:endParaRPr lang="zh-TW" altLang="en-US" sz="2000" b="1" dirty="0">
              <a:solidFill>
                <a:srgbClr val="FFFFFF"/>
              </a:solidFill>
              <a:latin typeface="+mj-ea"/>
              <a:ea typeface="+mj-ea"/>
              <a:cs typeface="Verdana" pitchFamily="34" charset="0"/>
            </a:endParaRPr>
          </a:p>
        </p:txBody>
      </p:sp>
      <p:cxnSp>
        <p:nvCxnSpPr>
          <p:cNvPr id="45" name="MH_Other_1"/>
          <p:cNvCxnSpPr>
            <a:cxnSpLocks noChangeShapeType="1"/>
          </p:cNvCxnSpPr>
          <p:nvPr>
            <p:custDataLst>
              <p:tags r:id="rId8"/>
            </p:custDataLst>
          </p:nvPr>
        </p:nvCxnSpPr>
        <p:spPr bwMode="auto">
          <a:xfrm>
            <a:off x="1525556" y="2093116"/>
            <a:ext cx="4825" cy="377827"/>
          </a:xfrm>
          <a:prstGeom prst="line">
            <a:avLst/>
          </a:prstGeom>
          <a:noFill/>
          <a:ln w="41275" algn="ctr">
            <a:solidFill>
              <a:schemeClr val="accent1"/>
            </a:solidFill>
            <a:prstDash val="sysDot"/>
            <a:round/>
            <a:headEnd/>
            <a:tailEnd/>
          </a:ln>
          <a:extLst>
            <a:ext uri="{909E8E84-426E-40DD-AFC4-6F175D3DCCD1}">
              <a14:hiddenFill xmlns:a14="http://schemas.microsoft.com/office/drawing/2010/main">
                <a:noFill/>
              </a14:hiddenFill>
            </a:ext>
          </a:extLst>
        </p:spPr>
      </p:cxnSp>
      <p:cxnSp>
        <p:nvCxnSpPr>
          <p:cNvPr id="46" name="MH_Other_1"/>
          <p:cNvCxnSpPr>
            <a:cxnSpLocks noChangeShapeType="1"/>
          </p:cNvCxnSpPr>
          <p:nvPr>
            <p:custDataLst>
              <p:tags r:id="rId9"/>
            </p:custDataLst>
          </p:nvPr>
        </p:nvCxnSpPr>
        <p:spPr bwMode="auto">
          <a:xfrm>
            <a:off x="5537417" y="2086180"/>
            <a:ext cx="4825" cy="377827"/>
          </a:xfrm>
          <a:prstGeom prst="line">
            <a:avLst/>
          </a:prstGeom>
          <a:noFill/>
          <a:ln w="41275" algn="ctr">
            <a:solidFill>
              <a:schemeClr val="accent1"/>
            </a:solidFill>
            <a:prstDash val="sysDot"/>
            <a:round/>
            <a:headEnd/>
            <a:tailEnd/>
          </a:ln>
          <a:extLst>
            <a:ext uri="{909E8E84-426E-40DD-AFC4-6F175D3DCCD1}">
              <a14:hiddenFill xmlns:a14="http://schemas.microsoft.com/office/drawing/2010/main">
                <a:noFill/>
              </a14:hiddenFill>
            </a:ext>
          </a:extLst>
        </p:spPr>
      </p:cxnSp>
      <p:cxnSp>
        <p:nvCxnSpPr>
          <p:cNvPr id="47" name="MH_Other_3"/>
          <p:cNvCxnSpPr/>
          <p:nvPr>
            <p:custDataLst>
              <p:tags r:id="rId10"/>
            </p:custDataLst>
          </p:nvPr>
        </p:nvCxnSpPr>
        <p:spPr bwMode="auto">
          <a:xfrm flipV="1">
            <a:off x="4684135" y="2050319"/>
            <a:ext cx="1707357" cy="3905"/>
          </a:xfrm>
          <a:prstGeom prst="line">
            <a:avLst/>
          </a:prstGeom>
          <a:noFill/>
          <a:ln w="38100" cap="flat" cmpd="sng" algn="ctr">
            <a:solidFill>
              <a:schemeClr val="accent1"/>
            </a:solidFill>
            <a:prstDash val="solid"/>
            <a:headEnd type="none" w="med" len="med"/>
            <a:tailEnd type="none" w="med" len="med"/>
          </a:ln>
          <a:effectLst>
            <a:outerShdw blurRad="57150" dist="38100" dir="5400000" algn="ctr" rotWithShape="0">
              <a:srgbClr val="F0AD00">
                <a:shade val="9000"/>
                <a:satMod val="105000"/>
                <a:alpha val="48000"/>
              </a:srgbClr>
            </a:outerShdw>
          </a:effectLst>
        </p:spPr>
      </p:cxnSp>
      <p:sp>
        <p:nvSpPr>
          <p:cNvPr id="48" name="MH_Other_12"/>
          <p:cNvSpPr/>
          <p:nvPr>
            <p:custDataLst>
              <p:tags r:id="rId11"/>
            </p:custDataLst>
          </p:nvPr>
        </p:nvSpPr>
        <p:spPr bwMode="auto">
          <a:xfrm>
            <a:off x="4684136" y="1066214"/>
            <a:ext cx="1706562" cy="887412"/>
          </a:xfrm>
          <a:prstGeom prst="ellipse">
            <a:avLst/>
          </a:prstGeom>
          <a:solidFill>
            <a:srgbClr val="DA2419"/>
          </a:solidFill>
          <a:ln w="38100" cap="flat" cmpd="sng" algn="ctr">
            <a:solidFill>
              <a:sysClr val="window" lastClr="FFFFFF"/>
            </a:solidFill>
            <a:prstDash val="solid"/>
            <a:headEnd type="none" w="med" len="med"/>
            <a:tailEnd type="none" w="med" len="med"/>
          </a:ln>
          <a:effectLst>
            <a:outerShdw blurRad="57150" dist="38100" dir="5400000" algn="ctr" rotWithShape="0">
              <a:srgbClr val="6BB76D">
                <a:shade val="9000"/>
                <a:satMod val="105000"/>
                <a:alpha val="48000"/>
              </a:srgbClr>
            </a:outerShdw>
          </a:effectLst>
        </p:spPr>
        <p:txBody>
          <a:bodyPr wrap="none"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fontAlgn="auto" hangingPunct="1">
              <a:spcBef>
                <a:spcPts val="0"/>
              </a:spcBef>
              <a:spcAft>
                <a:spcPts val="0"/>
              </a:spcAft>
              <a:defRPr/>
            </a:pPr>
            <a:r>
              <a:rPr lang="zh-CN" altLang="en-US" sz="2000" b="1" dirty="0">
                <a:solidFill>
                  <a:srgbClr val="FFFFFF"/>
                </a:solidFill>
                <a:latin typeface="+mj-ea"/>
                <a:ea typeface="+mj-ea"/>
                <a:cs typeface="Verdana" pitchFamily="34" charset="0"/>
              </a:rPr>
              <a:t>工程建设监理</a:t>
            </a:r>
            <a:endParaRPr lang="zh-TW" altLang="en-US" sz="2000" b="1" dirty="0">
              <a:solidFill>
                <a:srgbClr val="FFFFFF"/>
              </a:solidFill>
              <a:latin typeface="+mj-ea"/>
              <a:ea typeface="+mj-ea"/>
              <a:cs typeface="Verdana" pitchFamily="34" charset="0"/>
            </a:endParaRPr>
          </a:p>
        </p:txBody>
      </p:sp>
      <p:cxnSp>
        <p:nvCxnSpPr>
          <p:cNvPr id="49" name="MH_Other_1"/>
          <p:cNvCxnSpPr>
            <a:cxnSpLocks noChangeShapeType="1"/>
          </p:cNvCxnSpPr>
          <p:nvPr>
            <p:custDataLst>
              <p:tags r:id="rId12"/>
            </p:custDataLst>
          </p:nvPr>
        </p:nvCxnSpPr>
        <p:spPr bwMode="auto">
          <a:xfrm>
            <a:off x="7583091" y="2093116"/>
            <a:ext cx="4825" cy="377827"/>
          </a:xfrm>
          <a:prstGeom prst="line">
            <a:avLst/>
          </a:prstGeom>
          <a:noFill/>
          <a:ln w="41275" algn="ctr">
            <a:solidFill>
              <a:schemeClr val="accent1"/>
            </a:solidFill>
            <a:prstDash val="sysDot"/>
            <a:round/>
            <a:headEnd/>
            <a:tailEnd/>
          </a:ln>
          <a:extLst>
            <a:ext uri="{909E8E84-426E-40DD-AFC4-6F175D3DCCD1}">
              <a14:hiddenFill xmlns:a14="http://schemas.microsoft.com/office/drawing/2010/main">
                <a:noFill/>
              </a14:hiddenFill>
            </a:ext>
          </a:extLst>
        </p:spPr>
      </p:cxnSp>
      <p:cxnSp>
        <p:nvCxnSpPr>
          <p:cNvPr id="50" name="MH_Other_3"/>
          <p:cNvCxnSpPr/>
          <p:nvPr>
            <p:custDataLst>
              <p:tags r:id="rId13"/>
            </p:custDataLst>
          </p:nvPr>
        </p:nvCxnSpPr>
        <p:spPr bwMode="auto">
          <a:xfrm>
            <a:off x="6729809" y="2054224"/>
            <a:ext cx="1707357" cy="3031"/>
          </a:xfrm>
          <a:prstGeom prst="line">
            <a:avLst/>
          </a:prstGeom>
          <a:noFill/>
          <a:ln w="38100" cap="flat" cmpd="sng" algn="ctr">
            <a:solidFill>
              <a:schemeClr val="accent1"/>
            </a:solidFill>
            <a:prstDash val="solid"/>
            <a:headEnd type="none" w="med" len="med"/>
            <a:tailEnd type="none" w="med" len="med"/>
          </a:ln>
          <a:effectLst>
            <a:outerShdw blurRad="57150" dist="38100" dir="5400000" algn="ctr" rotWithShape="0">
              <a:srgbClr val="F0AD00">
                <a:shade val="9000"/>
                <a:satMod val="105000"/>
                <a:alpha val="48000"/>
              </a:srgbClr>
            </a:outerShdw>
          </a:effectLst>
        </p:spPr>
      </p:cxnSp>
      <p:sp>
        <p:nvSpPr>
          <p:cNvPr id="51" name="MH_Other_12"/>
          <p:cNvSpPr/>
          <p:nvPr>
            <p:custDataLst>
              <p:tags r:id="rId14"/>
            </p:custDataLst>
          </p:nvPr>
        </p:nvSpPr>
        <p:spPr bwMode="auto">
          <a:xfrm>
            <a:off x="6729810" y="1073150"/>
            <a:ext cx="1706562" cy="887412"/>
          </a:xfrm>
          <a:prstGeom prst="ellipse">
            <a:avLst/>
          </a:prstGeom>
          <a:solidFill>
            <a:srgbClr val="DA2419"/>
          </a:solidFill>
          <a:ln w="38100" cap="flat" cmpd="sng" algn="ctr">
            <a:solidFill>
              <a:sysClr val="window" lastClr="FFFFFF"/>
            </a:solidFill>
            <a:prstDash val="solid"/>
            <a:headEnd type="none" w="med" len="med"/>
            <a:tailEnd type="none" w="med" len="med"/>
          </a:ln>
          <a:effectLst>
            <a:outerShdw blurRad="57150" dist="38100" dir="5400000" algn="ctr" rotWithShape="0">
              <a:srgbClr val="6BB76D">
                <a:shade val="9000"/>
                <a:satMod val="105000"/>
                <a:alpha val="48000"/>
              </a:srgbClr>
            </a:outerShdw>
          </a:effectLst>
        </p:spPr>
        <p:txBody>
          <a:bodyPr wrap="none"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fontAlgn="auto" hangingPunct="1">
              <a:spcBef>
                <a:spcPts val="0"/>
              </a:spcBef>
              <a:spcAft>
                <a:spcPts val="0"/>
              </a:spcAft>
              <a:defRPr/>
            </a:pPr>
            <a:r>
              <a:rPr lang="zh-CN" altLang="en-US" sz="2000" b="1" dirty="0">
                <a:solidFill>
                  <a:srgbClr val="FFFFFF"/>
                </a:solidFill>
                <a:latin typeface="+mj-ea"/>
                <a:ea typeface="+mj-ea"/>
                <a:cs typeface="Verdana" pitchFamily="34" charset="0"/>
              </a:rPr>
              <a:t>招标</a:t>
            </a:r>
            <a:r>
              <a:rPr lang="zh-CN" altLang="en-US" sz="2000" b="1" dirty="0" smtClean="0">
                <a:solidFill>
                  <a:srgbClr val="FFFFFF"/>
                </a:solidFill>
                <a:latin typeface="+mj-ea"/>
                <a:ea typeface="+mj-ea"/>
                <a:cs typeface="Verdana" pitchFamily="34" charset="0"/>
              </a:rPr>
              <a:t>代理业务</a:t>
            </a:r>
            <a:endParaRPr lang="zh-TW" altLang="en-US" sz="2000" b="1" dirty="0">
              <a:solidFill>
                <a:srgbClr val="FFFFFF"/>
              </a:solidFill>
              <a:latin typeface="+mj-ea"/>
              <a:ea typeface="+mj-ea"/>
              <a:cs typeface="Verdana" pitchFamily="34" charset="0"/>
            </a:endParaRPr>
          </a:p>
        </p:txBody>
      </p:sp>
      <p:sp>
        <p:nvSpPr>
          <p:cNvPr id="60" name="TextBox 7"/>
          <p:cNvSpPr txBox="1"/>
          <p:nvPr/>
        </p:nvSpPr>
        <p:spPr>
          <a:xfrm>
            <a:off x="2490705" y="3647051"/>
            <a:ext cx="2006600" cy="1754326"/>
          </a:xfrm>
          <a:prstGeom prst="rect">
            <a:avLst/>
          </a:prstGeom>
          <a:noFill/>
        </p:spPr>
        <p:txBody>
          <a:bodyPr wrap="square">
            <a:spAutoFit/>
          </a:bodyPr>
          <a:lstStyle/>
          <a:p>
            <a:pPr algn="just" eaLnBrk="1" fontAlgn="auto" hangingPunct="1">
              <a:spcBef>
                <a:spcPts val="0"/>
              </a:spcBef>
              <a:spcAft>
                <a:spcPts val="0"/>
              </a:spcAft>
              <a:defRPr/>
            </a:pPr>
            <a:r>
              <a:rPr lang="zh-CN" altLang="en-US" sz="1200" dirty="0">
                <a:latin typeface="+mj-ea"/>
                <a:ea typeface="+mj-ea"/>
                <a:sym typeface="+mn-ea"/>
              </a:rPr>
              <a:t>公司</a:t>
            </a:r>
            <a:r>
              <a:rPr lang="zh-CN" altLang="en-US" sz="1200" dirty="0" smtClean="0">
                <a:latin typeface="+mj-ea"/>
                <a:ea typeface="+mj-ea"/>
                <a:sym typeface="+mn-ea"/>
              </a:rPr>
              <a:t>具备原工信部颁发的</a:t>
            </a:r>
            <a:r>
              <a:rPr lang="zh-CN" altLang="en-US" sz="1200" b="1" dirty="0">
                <a:solidFill>
                  <a:srgbClr val="DA241A"/>
                </a:solidFill>
                <a:latin typeface="+mj-ea"/>
                <a:ea typeface="+mj-ea"/>
                <a:sym typeface="+mn-ea"/>
              </a:rPr>
              <a:t>信息系统工程监理乙级资质</a:t>
            </a:r>
            <a:r>
              <a:rPr lang="zh-CN" altLang="en-US" sz="1200" dirty="0">
                <a:latin typeface="+mj-ea"/>
                <a:ea typeface="+mj-ea"/>
                <a:sym typeface="+mn-ea"/>
              </a:rPr>
              <a:t>，可为业主提供建设前期咨询、网络方案论证</a:t>
            </a:r>
            <a:r>
              <a:rPr lang="zh-CN" altLang="en-US" sz="1200" dirty="0" smtClean="0">
                <a:latin typeface="+mj-ea"/>
                <a:ea typeface="+mj-ea"/>
                <a:sym typeface="+mn-ea"/>
              </a:rPr>
              <a:t>、系统</a:t>
            </a:r>
            <a:r>
              <a:rPr lang="zh-CN" altLang="en-US" sz="1200" dirty="0">
                <a:latin typeface="+mj-ea"/>
                <a:ea typeface="+mj-ea"/>
                <a:sym typeface="+mn-ea"/>
              </a:rPr>
              <a:t>平台质量控制等一系列服务</a:t>
            </a:r>
            <a:r>
              <a:rPr lang="zh-CN" altLang="en-US" sz="1200" dirty="0" smtClean="0">
                <a:latin typeface="+mj-ea"/>
                <a:ea typeface="+mj-ea"/>
                <a:sym typeface="+mn-ea"/>
              </a:rPr>
              <a:t>，帮助客户</a:t>
            </a:r>
            <a:r>
              <a:rPr lang="zh-CN" altLang="en-US" sz="1200" dirty="0">
                <a:latin typeface="+mj-ea"/>
                <a:ea typeface="+mj-ea"/>
                <a:sym typeface="+mn-ea"/>
              </a:rPr>
              <a:t>建设最优的信息系统工程。主要业务包括</a:t>
            </a:r>
            <a:r>
              <a:rPr lang="zh-CN" altLang="en-US" sz="1200" dirty="0" smtClean="0">
                <a:latin typeface="+mj-ea"/>
                <a:ea typeface="+mj-ea"/>
                <a:sym typeface="+mn-ea"/>
              </a:rPr>
              <a:t>：</a:t>
            </a:r>
            <a:r>
              <a:rPr lang="zh-CN" altLang="en-US" sz="1200" b="1" dirty="0">
                <a:solidFill>
                  <a:srgbClr val="DA241A"/>
                </a:solidFill>
                <a:latin typeface="+mj-ea"/>
                <a:ea typeface="+mj-ea"/>
                <a:sym typeface="+mn-ea"/>
              </a:rPr>
              <a:t>政府机关及其他信息产业类企业。</a:t>
            </a:r>
            <a:endParaRPr lang="zh-CN" altLang="en-US" sz="1200" b="1" dirty="0">
              <a:solidFill>
                <a:srgbClr val="DA241A"/>
              </a:solidFill>
              <a:latin typeface="+mj-ea"/>
              <a:ea typeface="+mj-ea"/>
              <a:sym typeface="+mn-ea"/>
            </a:endParaRPr>
          </a:p>
        </p:txBody>
      </p:sp>
      <p:pic>
        <p:nvPicPr>
          <p:cNvPr id="61" name="Picture 4" descr="C:\Users\think\AppData\Roaming\Tencent\Users\31331062\QQ\WinTemp\RichOle\6NN5%Q03]8G6`B%MWYZ3C1U.jpg"/>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72260" y="2216268"/>
            <a:ext cx="1708990" cy="141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1" descr="C:\Users\think\AppData\Roaming\Tencent\Users\31331062\QQ\WinTemp\RichOle\M2D_Y2{GK6V})E6A(QX_I3F.png"/>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2634575" y="2206584"/>
            <a:ext cx="1710450" cy="142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Box 7"/>
          <p:cNvSpPr txBox="1"/>
          <p:nvPr/>
        </p:nvSpPr>
        <p:spPr>
          <a:xfrm>
            <a:off x="4538942" y="3647051"/>
            <a:ext cx="2006600" cy="2492990"/>
          </a:xfrm>
          <a:prstGeom prst="rect">
            <a:avLst/>
          </a:prstGeom>
          <a:noFill/>
        </p:spPr>
        <p:txBody>
          <a:bodyPr wrap="square">
            <a:spAutoFit/>
          </a:bodyPr>
          <a:lstStyle/>
          <a:p>
            <a:pPr algn="just" eaLnBrk="1" fontAlgn="auto" hangingPunct="1">
              <a:spcBef>
                <a:spcPts val="0"/>
              </a:spcBef>
              <a:spcAft>
                <a:spcPts val="0"/>
              </a:spcAft>
              <a:defRPr/>
            </a:pPr>
            <a:r>
              <a:rPr lang="zh-CN" altLang="en-US" sz="1200" dirty="0">
                <a:latin typeface="+mj-ea"/>
                <a:ea typeface="+mj-ea"/>
                <a:sym typeface="+mn-ea"/>
              </a:rPr>
              <a:t>公司</a:t>
            </a:r>
            <a:r>
              <a:rPr lang="zh-CN" altLang="en-US" sz="1200" dirty="0" smtClean="0">
                <a:latin typeface="+mj-ea"/>
                <a:ea typeface="+mj-ea"/>
                <a:sym typeface="+mn-ea"/>
              </a:rPr>
              <a:t>具备住建部颁发的工程监理资质</a:t>
            </a:r>
            <a:r>
              <a:rPr lang="zh-CN" altLang="en-US" sz="1200" dirty="0">
                <a:latin typeface="+mj-ea"/>
                <a:ea typeface="+mj-ea"/>
                <a:sym typeface="+mn-ea"/>
              </a:rPr>
              <a:t>，可</a:t>
            </a:r>
            <a:r>
              <a:rPr lang="zh-CN" altLang="en-US" sz="1200" b="1" dirty="0">
                <a:solidFill>
                  <a:srgbClr val="DA241A"/>
                </a:solidFill>
                <a:latin typeface="+mj-ea"/>
                <a:ea typeface="+mj-ea"/>
                <a:sym typeface="+mn-ea"/>
              </a:rPr>
              <a:t>从事房屋建筑工程监理</a:t>
            </a:r>
            <a:r>
              <a:rPr lang="zh-CN" altLang="en-US" sz="1200" dirty="0">
                <a:solidFill>
                  <a:srgbClr val="DA241A"/>
                </a:solidFill>
                <a:latin typeface="+mj-ea"/>
                <a:ea typeface="+mj-ea"/>
                <a:sym typeface="+mn-ea"/>
              </a:rPr>
              <a:t>及</a:t>
            </a:r>
            <a:r>
              <a:rPr lang="zh-CN" altLang="en-US" sz="1200" b="1" dirty="0">
                <a:solidFill>
                  <a:srgbClr val="DA241A"/>
                </a:solidFill>
                <a:latin typeface="+mj-ea"/>
                <a:ea typeface="+mj-ea"/>
                <a:sym typeface="+mn-ea"/>
              </a:rPr>
              <a:t>市政公用工程监理</a:t>
            </a:r>
            <a:r>
              <a:rPr lang="zh-CN" altLang="en-US" sz="1200" dirty="0">
                <a:latin typeface="+mj-ea"/>
                <a:ea typeface="+mj-ea"/>
                <a:sym typeface="+mn-ea"/>
              </a:rPr>
              <a:t>服务。</a:t>
            </a:r>
          </a:p>
          <a:p>
            <a:pPr algn="just" eaLnBrk="1" fontAlgn="auto" hangingPunct="1">
              <a:spcBef>
                <a:spcPts val="0"/>
              </a:spcBef>
              <a:spcAft>
                <a:spcPts val="0"/>
              </a:spcAft>
              <a:defRPr/>
            </a:pPr>
            <a:r>
              <a:rPr lang="zh-CN" altLang="en-US" sz="1200" b="1" dirty="0">
                <a:solidFill>
                  <a:srgbClr val="DA241A"/>
                </a:solidFill>
                <a:latin typeface="+mj-ea"/>
                <a:ea typeface="+mj-ea"/>
                <a:sym typeface="+mn-ea"/>
              </a:rPr>
              <a:t>房屋建筑工程</a:t>
            </a:r>
            <a:r>
              <a:rPr lang="zh-CN" altLang="en-US" sz="1200" b="1" dirty="0" smtClean="0">
                <a:solidFill>
                  <a:srgbClr val="DA241A"/>
                </a:solidFill>
                <a:latin typeface="+mj-ea"/>
                <a:ea typeface="+mj-ea"/>
                <a:sym typeface="+mn-ea"/>
              </a:rPr>
              <a:t>监理包括</a:t>
            </a:r>
            <a:r>
              <a:rPr lang="zh-CN" altLang="en-US" sz="1200" b="1" dirty="0">
                <a:solidFill>
                  <a:srgbClr val="DA241A"/>
                </a:solidFill>
                <a:latin typeface="+mj-ea"/>
                <a:ea typeface="+mj-ea"/>
                <a:sym typeface="+mn-ea"/>
              </a:rPr>
              <a:t>：</a:t>
            </a:r>
            <a:r>
              <a:rPr lang="zh-CN" altLang="en-US" sz="1200" dirty="0">
                <a:latin typeface="+mj-ea"/>
                <a:ea typeface="+mj-ea"/>
                <a:sym typeface="+mn-ea"/>
              </a:rPr>
              <a:t>一般公共建筑、高耸构筑工程、住宅工程的工程监理服务</a:t>
            </a:r>
            <a:r>
              <a:rPr lang="zh-CN" altLang="en-US" sz="1200" dirty="0" smtClean="0">
                <a:latin typeface="+mj-ea"/>
                <a:ea typeface="+mj-ea"/>
                <a:sym typeface="+mn-ea"/>
              </a:rPr>
              <a:t>。</a:t>
            </a:r>
            <a:endParaRPr lang="en-US" altLang="zh-CN" sz="1200" dirty="0" smtClean="0">
              <a:latin typeface="+mj-ea"/>
              <a:ea typeface="+mj-ea"/>
              <a:sym typeface="+mn-ea"/>
            </a:endParaRPr>
          </a:p>
          <a:p>
            <a:pPr algn="just" eaLnBrk="1" fontAlgn="auto" hangingPunct="1">
              <a:spcBef>
                <a:spcPts val="0"/>
              </a:spcBef>
              <a:spcAft>
                <a:spcPts val="0"/>
              </a:spcAft>
              <a:defRPr/>
            </a:pPr>
            <a:r>
              <a:rPr lang="zh-CN" altLang="en-US" sz="1200" b="1" dirty="0" smtClean="0">
                <a:solidFill>
                  <a:srgbClr val="DA241A"/>
                </a:solidFill>
                <a:latin typeface="+mj-ea"/>
                <a:ea typeface="+mj-ea"/>
                <a:sym typeface="+mn-ea"/>
              </a:rPr>
              <a:t>市政</a:t>
            </a:r>
            <a:r>
              <a:rPr lang="zh-CN" altLang="en-US" sz="1200" b="1" dirty="0">
                <a:solidFill>
                  <a:srgbClr val="DA241A"/>
                </a:solidFill>
                <a:latin typeface="+mj-ea"/>
                <a:ea typeface="+mj-ea"/>
                <a:sym typeface="+mn-ea"/>
              </a:rPr>
              <a:t>公用工程监理包括：</a:t>
            </a:r>
            <a:r>
              <a:rPr lang="zh-CN" altLang="en-US" sz="1200" dirty="0" smtClean="0">
                <a:latin typeface="+mj-ea"/>
                <a:ea typeface="+mj-ea"/>
                <a:sym typeface="+mn-ea"/>
              </a:rPr>
              <a:t>城市道路、</a:t>
            </a:r>
            <a:r>
              <a:rPr lang="zh-CN" altLang="en-US" sz="1200" dirty="0">
                <a:latin typeface="+mj-ea"/>
                <a:ea typeface="+mj-ea"/>
                <a:sym typeface="+mn-ea"/>
              </a:rPr>
              <a:t>给水</a:t>
            </a:r>
            <a:r>
              <a:rPr lang="zh-CN" altLang="en-US" sz="1200" dirty="0" smtClean="0">
                <a:latin typeface="+mj-ea"/>
                <a:ea typeface="+mj-ea"/>
                <a:sym typeface="+mn-ea"/>
              </a:rPr>
              <a:t>排水、</a:t>
            </a:r>
            <a:r>
              <a:rPr lang="zh-CN" altLang="en-US" sz="1200" dirty="0">
                <a:latin typeface="+mj-ea"/>
                <a:ea typeface="+mj-ea"/>
                <a:sym typeface="+mn-ea"/>
              </a:rPr>
              <a:t>燃气</a:t>
            </a:r>
            <a:r>
              <a:rPr lang="zh-CN" altLang="en-US" sz="1200" dirty="0" smtClean="0">
                <a:latin typeface="+mj-ea"/>
                <a:ea typeface="+mj-ea"/>
                <a:sym typeface="+mn-ea"/>
              </a:rPr>
              <a:t>热力、垃圾处理、</a:t>
            </a:r>
            <a:r>
              <a:rPr lang="zh-CN" altLang="en-US" sz="1200" dirty="0">
                <a:latin typeface="+mj-ea"/>
                <a:ea typeface="+mj-ea"/>
                <a:sym typeface="+mn-ea"/>
              </a:rPr>
              <a:t>地铁</a:t>
            </a:r>
            <a:r>
              <a:rPr lang="zh-CN" altLang="en-US" sz="1200" dirty="0" smtClean="0">
                <a:latin typeface="+mj-ea"/>
                <a:ea typeface="+mj-ea"/>
                <a:sym typeface="+mn-ea"/>
              </a:rPr>
              <a:t>轻轨、</a:t>
            </a:r>
            <a:r>
              <a:rPr lang="zh-CN" altLang="en-US" sz="1200" dirty="0">
                <a:latin typeface="+mj-ea"/>
                <a:ea typeface="+mj-ea"/>
                <a:sym typeface="+mn-ea"/>
              </a:rPr>
              <a:t>风景</a:t>
            </a:r>
            <a:r>
              <a:rPr lang="zh-CN" altLang="en-US" sz="1200" dirty="0" smtClean="0">
                <a:latin typeface="+mj-ea"/>
                <a:ea typeface="+mj-ea"/>
                <a:sym typeface="+mn-ea"/>
              </a:rPr>
              <a:t>园林等工程的监理</a:t>
            </a:r>
            <a:r>
              <a:rPr lang="zh-CN" altLang="en-US" sz="1200" dirty="0">
                <a:latin typeface="+mj-ea"/>
                <a:ea typeface="+mj-ea"/>
                <a:sym typeface="+mn-ea"/>
              </a:rPr>
              <a:t>服务。</a:t>
            </a:r>
          </a:p>
        </p:txBody>
      </p:sp>
      <p:pic>
        <p:nvPicPr>
          <p:cNvPr id="63" name="Picture 1" descr="C:\Users\think\AppData\Roaming\Tencent\Users\31331062\QQ\WinTemp\RichOle\3_TMHP~V~61X~ZB`ZID9GIR.png"/>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4684135" y="2206585"/>
            <a:ext cx="1701739" cy="1426261"/>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7"/>
          <p:cNvSpPr txBox="1"/>
          <p:nvPr/>
        </p:nvSpPr>
        <p:spPr>
          <a:xfrm>
            <a:off x="6587179" y="3647050"/>
            <a:ext cx="2006600" cy="2123658"/>
          </a:xfrm>
          <a:prstGeom prst="rect">
            <a:avLst/>
          </a:prstGeom>
          <a:noFill/>
        </p:spPr>
        <p:txBody>
          <a:bodyPr wrap="square">
            <a:spAutoFit/>
          </a:bodyPr>
          <a:lstStyle/>
          <a:p>
            <a:pPr algn="just" eaLnBrk="1" fontAlgn="auto" hangingPunct="1">
              <a:spcBef>
                <a:spcPts val="0"/>
              </a:spcBef>
              <a:spcAft>
                <a:spcPts val="0"/>
              </a:spcAft>
              <a:defRPr/>
            </a:pPr>
            <a:r>
              <a:rPr lang="zh-CN" altLang="en-US" sz="1200" dirty="0">
                <a:latin typeface="+mj-ea"/>
                <a:ea typeface="+mj-ea"/>
                <a:sym typeface="+mn-ea"/>
              </a:rPr>
              <a:t>公司具备财政部认定的</a:t>
            </a:r>
            <a:r>
              <a:rPr lang="zh-CN" altLang="en-US" sz="1200" b="1" dirty="0">
                <a:solidFill>
                  <a:srgbClr val="DA241A"/>
                </a:solidFill>
                <a:latin typeface="+mj-ea"/>
                <a:ea typeface="+mj-ea"/>
                <a:sym typeface="+mn-ea"/>
              </a:rPr>
              <a:t>政府采购代理机构</a:t>
            </a:r>
            <a:r>
              <a:rPr lang="zh-CN" altLang="en-US" sz="1200" dirty="0">
                <a:latin typeface="+mj-ea"/>
                <a:ea typeface="+mj-ea"/>
                <a:sym typeface="+mn-ea"/>
              </a:rPr>
              <a:t>资格</a:t>
            </a:r>
            <a:r>
              <a:rPr lang="zh-CN" altLang="en-US" sz="1200" dirty="0" smtClean="0">
                <a:latin typeface="+mj-ea"/>
                <a:ea typeface="+mj-ea"/>
                <a:sym typeface="+mn-ea"/>
              </a:rPr>
              <a:t>；原工信部颁发的</a:t>
            </a:r>
            <a:r>
              <a:rPr lang="zh-CN" altLang="en-US" sz="1200" b="1" dirty="0" smtClean="0">
                <a:solidFill>
                  <a:srgbClr val="DA241A"/>
                </a:solidFill>
                <a:latin typeface="+mj-ea"/>
                <a:ea typeface="+mj-ea"/>
                <a:sym typeface="+mn-ea"/>
              </a:rPr>
              <a:t>通信招标</a:t>
            </a:r>
            <a:r>
              <a:rPr lang="zh-CN" altLang="en-US" sz="1200" b="1" dirty="0">
                <a:solidFill>
                  <a:srgbClr val="DA241A"/>
                </a:solidFill>
                <a:latin typeface="+mj-ea"/>
                <a:ea typeface="+mj-ea"/>
                <a:sym typeface="+mn-ea"/>
              </a:rPr>
              <a:t>代理甲级</a:t>
            </a:r>
            <a:r>
              <a:rPr lang="zh-CN" altLang="en-US" sz="1200" b="1" dirty="0" smtClean="0">
                <a:solidFill>
                  <a:srgbClr val="DA241A"/>
                </a:solidFill>
                <a:latin typeface="+mj-ea"/>
                <a:ea typeface="+mj-ea"/>
                <a:sym typeface="+mn-ea"/>
              </a:rPr>
              <a:t>资质</a:t>
            </a:r>
            <a:r>
              <a:rPr lang="zh-CN" altLang="en-US" sz="1200" dirty="0" smtClean="0">
                <a:latin typeface="+mj-ea"/>
                <a:ea typeface="+mj-ea"/>
                <a:sym typeface="+mn-ea"/>
              </a:rPr>
              <a:t>。</a:t>
            </a:r>
            <a:endParaRPr lang="en-US" altLang="zh-CN" sz="1200" dirty="0" smtClean="0">
              <a:latin typeface="+mj-ea"/>
              <a:ea typeface="+mj-ea"/>
              <a:sym typeface="+mn-ea"/>
            </a:endParaRPr>
          </a:p>
          <a:p>
            <a:pPr algn="just" eaLnBrk="1" fontAlgn="auto" hangingPunct="1">
              <a:spcBef>
                <a:spcPts val="0"/>
              </a:spcBef>
              <a:spcAft>
                <a:spcPts val="0"/>
              </a:spcAft>
              <a:defRPr/>
            </a:pPr>
            <a:r>
              <a:rPr lang="zh-CN" altLang="en-US" sz="1200" b="1" dirty="0" smtClean="0">
                <a:solidFill>
                  <a:srgbClr val="DA241A"/>
                </a:solidFill>
                <a:latin typeface="+mj-ea"/>
                <a:ea typeface="+mj-ea"/>
                <a:sym typeface="+mn-ea"/>
              </a:rPr>
              <a:t>政府采购代理机构：</a:t>
            </a:r>
            <a:r>
              <a:rPr lang="zh-CN" altLang="en-US" sz="1200" dirty="0">
                <a:latin typeface="+mj-ea"/>
                <a:ea typeface="+mj-ea"/>
                <a:sym typeface="+mn-ea"/>
              </a:rPr>
              <a:t>政府</a:t>
            </a:r>
            <a:r>
              <a:rPr lang="zh-CN" altLang="en-US" sz="1200" dirty="0" smtClean="0">
                <a:latin typeface="+mj-ea"/>
                <a:ea typeface="+mj-ea"/>
                <a:sym typeface="+mn-ea"/>
              </a:rPr>
              <a:t>机关及其他信息产业类企业。</a:t>
            </a:r>
          </a:p>
          <a:p>
            <a:pPr algn="just" eaLnBrk="1" fontAlgn="auto" hangingPunct="1">
              <a:spcBef>
                <a:spcPts val="0"/>
              </a:spcBef>
              <a:spcAft>
                <a:spcPts val="0"/>
              </a:spcAft>
              <a:defRPr/>
            </a:pPr>
            <a:r>
              <a:rPr lang="zh-CN" altLang="en-US" sz="1200" b="1" dirty="0" smtClean="0">
                <a:solidFill>
                  <a:srgbClr val="DA241A"/>
                </a:solidFill>
                <a:latin typeface="+mj-ea"/>
                <a:ea typeface="+mj-ea"/>
                <a:sym typeface="+mn-ea"/>
              </a:rPr>
              <a:t>通信招标代理</a:t>
            </a:r>
            <a:r>
              <a:rPr lang="zh-CN" altLang="en-US" sz="1200" b="1" dirty="0" smtClean="0">
                <a:solidFill>
                  <a:srgbClr val="DA241A"/>
                </a:solidFill>
                <a:latin typeface="+mj-ea"/>
                <a:ea typeface="+mj-ea"/>
                <a:sym typeface="+mn-ea"/>
              </a:rPr>
              <a:t>：</a:t>
            </a:r>
            <a:r>
              <a:rPr lang="zh-CN" altLang="en-US" sz="1200" dirty="0" smtClean="0">
                <a:latin typeface="+mj-ea"/>
                <a:ea typeface="+mj-ea"/>
                <a:sym typeface="+mn-ea"/>
              </a:rPr>
              <a:t>主要客户包括：中国移动、中国电信、中国联通、中国铁塔、等运营商。</a:t>
            </a:r>
            <a:endParaRPr lang="zh-CN" altLang="en-US" sz="1200" dirty="0">
              <a:latin typeface="+mj-ea"/>
              <a:ea typeface="+mj-ea"/>
              <a:sym typeface="+mn-ea"/>
            </a:endParaRPr>
          </a:p>
        </p:txBody>
      </p:sp>
      <p:pic>
        <p:nvPicPr>
          <p:cNvPr id="19" name="图片 18"/>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a:xfrm>
            <a:off x="6734634" y="2216267"/>
            <a:ext cx="1701738" cy="1430783"/>
          </a:xfrm>
          <a:prstGeom prst="rect">
            <a:avLst/>
          </a:prstGeom>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5"/>
          <p:cNvSpPr>
            <a:spLocks noGrp="1"/>
          </p:cNvSpPr>
          <p:nvPr>
            <p:ph idx="1"/>
          </p:nvPr>
        </p:nvSpPr>
        <p:spPr>
          <a:xfrm>
            <a:off x="547688" y="1155700"/>
            <a:ext cx="7872412" cy="2168525"/>
          </a:xfrm>
        </p:spPr>
        <p:txBody>
          <a:bodyPr/>
          <a:lstStyle/>
          <a:p>
            <a:pPr marL="0" indent="0">
              <a:buFont typeface="Wingdings 2" panose="05020102010507070707" pitchFamily="18" charset="2"/>
              <a:buNone/>
            </a:pPr>
            <a:r>
              <a:rPr lang="zh-CN" altLang="en-US" sz="1800" dirty="0" smtClean="0">
                <a:solidFill>
                  <a:srgbClr val="C00000"/>
                </a:solidFill>
              </a:rPr>
              <a:t>        </a:t>
            </a:r>
            <a:r>
              <a:rPr lang="zh-CN" altLang="en-US" sz="1800" dirty="0" smtClean="0">
                <a:solidFill>
                  <a:schemeClr val="tx1"/>
                </a:solidFill>
              </a:rPr>
              <a:t>公司利用现代信息技术的优势在传统监理业务中广泛应用，2014年成立了科技厅认定的通信监理技术创新中心，引领区内通信监理技术，推动行业发展。公司研发部门积极与国内专家交流，</a:t>
            </a:r>
            <a:r>
              <a:rPr lang="zh-CN" altLang="en-US" sz="1800" dirty="0" smtClean="0">
                <a:solidFill>
                  <a:srgbClr val="DA241A"/>
                </a:solidFill>
              </a:rPr>
              <a:t>研发了“基于移动无线技术的通信监理监控系统”（</a:t>
            </a:r>
            <a:r>
              <a:rPr lang="zh-CN" altLang="en-US" sz="1800" b="1" dirty="0" smtClean="0">
                <a:solidFill>
                  <a:srgbClr val="DA241A"/>
                </a:solidFill>
              </a:rPr>
              <a:t>第十六届中国国际高新技术成果交易会优秀产品奖</a:t>
            </a:r>
            <a:r>
              <a:rPr lang="zh-CN" altLang="en-US" sz="1800" dirty="0" smtClean="0">
                <a:solidFill>
                  <a:srgbClr val="DA241A"/>
                </a:solidFill>
              </a:rPr>
              <a:t>）</a:t>
            </a:r>
            <a:r>
              <a:rPr lang="zh-CN" altLang="en-US" sz="1800" dirty="0" smtClean="0">
                <a:solidFill>
                  <a:schemeClr val="tx1"/>
                </a:solidFill>
              </a:rPr>
              <a:t>、“咨询服务平台”等多项成果，取得了</a:t>
            </a:r>
            <a:r>
              <a:rPr lang="en-US" altLang="zh-CN" sz="1800" dirty="0" smtClean="0">
                <a:solidFill>
                  <a:srgbClr val="DA241A"/>
                </a:solidFill>
              </a:rPr>
              <a:t>17</a:t>
            </a:r>
            <a:r>
              <a:rPr lang="zh-CN" altLang="en-US" sz="1800" dirty="0" smtClean="0">
                <a:solidFill>
                  <a:srgbClr val="DA241A"/>
                </a:solidFill>
              </a:rPr>
              <a:t>项专利</a:t>
            </a:r>
            <a:r>
              <a:rPr lang="zh-CN" altLang="en-US" sz="1800" dirty="0" smtClean="0">
                <a:solidFill>
                  <a:schemeClr val="tx1"/>
                </a:solidFill>
              </a:rPr>
              <a:t>、</a:t>
            </a:r>
            <a:r>
              <a:rPr lang="en-US" altLang="zh-CN" sz="1800" dirty="0" smtClean="0">
                <a:solidFill>
                  <a:srgbClr val="DA241A"/>
                </a:solidFill>
              </a:rPr>
              <a:t>26</a:t>
            </a:r>
            <a:r>
              <a:rPr lang="zh-CN" altLang="en-US" sz="1800" dirty="0" smtClean="0">
                <a:solidFill>
                  <a:srgbClr val="DA241A"/>
                </a:solidFill>
              </a:rPr>
              <a:t>项软件著作权</a:t>
            </a:r>
            <a:r>
              <a:rPr lang="zh-CN" altLang="en-US" sz="1800" dirty="0" smtClean="0">
                <a:solidFill>
                  <a:schemeClr val="tx1"/>
                </a:solidFill>
              </a:rPr>
              <a:t>。公司还积极探索云计算、大数据等新兴技术领域，进一步探索</a:t>
            </a:r>
            <a:r>
              <a:rPr lang="zh-CN" altLang="en-US" sz="1800" dirty="0" smtClean="0">
                <a:solidFill>
                  <a:srgbClr val="DA241A"/>
                </a:solidFill>
              </a:rPr>
              <a:t>智慧城市、</a:t>
            </a:r>
            <a:r>
              <a:rPr lang="en-US" altLang="zh-CN" sz="1800" dirty="0">
                <a:solidFill>
                  <a:srgbClr val="DA241A"/>
                </a:solidFill>
              </a:rPr>
              <a:t>4</a:t>
            </a:r>
            <a:r>
              <a:rPr lang="en-US" altLang="zh-CN" sz="1800" dirty="0" smtClean="0">
                <a:solidFill>
                  <a:srgbClr val="DA241A"/>
                </a:solidFill>
              </a:rPr>
              <a:t>G</a:t>
            </a:r>
            <a:r>
              <a:rPr lang="zh-CN" altLang="en-US" sz="1800" dirty="0">
                <a:solidFill>
                  <a:srgbClr val="DA241A"/>
                </a:solidFill>
              </a:rPr>
              <a:t>应用</a:t>
            </a:r>
            <a:r>
              <a:rPr lang="zh-CN" altLang="en-US" sz="1800" dirty="0" smtClean="0">
                <a:solidFill>
                  <a:schemeClr val="tx1"/>
                </a:solidFill>
              </a:rPr>
              <a:t>与工程管理咨询业务的有机结合。</a:t>
            </a:r>
          </a:p>
        </p:txBody>
      </p:sp>
      <p:pic>
        <p:nvPicPr>
          <p:cNvPr id="7" name="图片 6"/>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322129" y="3407597"/>
            <a:ext cx="1615625" cy="23849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28624" y="3410471"/>
            <a:ext cx="1638005" cy="2382042"/>
          </a:xfrm>
          <a:prstGeom prst="roundRect">
            <a:avLst>
              <a:gd name="adj" fmla="val 16667"/>
            </a:avLst>
          </a:prstGeom>
        </p:spPr>
        <p:style>
          <a:lnRef idx="2">
            <a:schemeClr val="dk1"/>
          </a:lnRef>
          <a:fillRef idx="1">
            <a:schemeClr val="lt1"/>
          </a:fillRef>
          <a:effectRef idx="0">
            <a:schemeClr val="dk1"/>
          </a:effectRef>
          <a:fontRef idx="minor">
            <a:schemeClr val="dk1"/>
          </a:fontRef>
        </p:style>
      </p:pic>
      <p:pic>
        <p:nvPicPr>
          <p:cNvPr id="9" name="Picture 2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46309" y="3410471"/>
            <a:ext cx="1638005" cy="2382042"/>
          </a:xfrm>
          <a:prstGeom prst="roundRect">
            <a:avLst>
              <a:gd name="adj" fmla="val 16667"/>
            </a:avLst>
          </a:prstGeom>
        </p:spPr>
        <p:style>
          <a:lnRef idx="2">
            <a:schemeClr val="dk1"/>
          </a:lnRef>
          <a:fillRef idx="1">
            <a:schemeClr val="lt1"/>
          </a:fillRef>
          <a:effectRef idx="0">
            <a:schemeClr val="dk1"/>
          </a:effectRef>
          <a:fontRef idx="minor">
            <a:schemeClr val="dk1"/>
          </a:fontRef>
        </p:style>
      </p:pic>
      <p:pic>
        <p:nvPicPr>
          <p:cNvPr id="10" name="Picture 33" descr="进度管理"/>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63994" y="3422376"/>
            <a:ext cx="1633060" cy="2384916"/>
          </a:xfrm>
          <a:prstGeom prst="roundRect">
            <a:avLst>
              <a:gd name="adj" fmla="val 16667"/>
            </a:avLst>
          </a:prstGeom>
        </p:spPr>
        <p:style>
          <a:lnRef idx="2">
            <a:schemeClr val="dk1"/>
          </a:lnRef>
          <a:fillRef idx="1">
            <a:schemeClr val="lt1"/>
          </a:fillRef>
          <a:effectRef idx="0">
            <a:schemeClr val="dk1"/>
          </a:effectRef>
          <a:fontRef idx="minor">
            <a:schemeClr val="dk1"/>
          </a:fontRef>
        </p:style>
      </p:pic>
      <p:pic>
        <p:nvPicPr>
          <p:cNvPr id="11" name="Picture 8" descr="质量检测"/>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92186" y="3422376"/>
            <a:ext cx="1637182" cy="2370137"/>
          </a:xfrm>
          <a:prstGeom prst="roundRect">
            <a:avLst>
              <a:gd name="adj" fmla="val 16667"/>
            </a:avLst>
          </a:prstGeom>
        </p:spPr>
        <p:style>
          <a:lnRef idx="2">
            <a:schemeClr val="dk1"/>
          </a:lnRef>
          <a:fillRef idx="1">
            <a:schemeClr val="lt1"/>
          </a:fillRef>
          <a:effectRef idx="0">
            <a:schemeClr val="dk1"/>
          </a:effectRef>
          <a:fontRef idx="minor">
            <a:schemeClr val="dk1"/>
          </a:fontRef>
        </p:style>
      </p:pic>
      <p:cxnSp>
        <p:nvCxnSpPr>
          <p:cNvPr id="12" name="直接连接符 11"/>
          <p:cNvCxnSpPr/>
          <p:nvPr/>
        </p:nvCxnSpPr>
        <p:spPr>
          <a:xfrm flipV="1">
            <a:off x="552450" y="1049338"/>
            <a:ext cx="7851775" cy="3175"/>
          </a:xfrm>
          <a:prstGeom prst="line">
            <a:avLst/>
          </a:prstGeom>
          <a:ln w="28575">
            <a:solidFill>
              <a:srgbClr val="DA241A"/>
            </a:solidFill>
          </a:ln>
        </p:spPr>
        <p:style>
          <a:lnRef idx="3">
            <a:schemeClr val="accent2"/>
          </a:lnRef>
          <a:fillRef idx="0">
            <a:schemeClr val="accent2"/>
          </a:fillRef>
          <a:effectRef idx="2">
            <a:schemeClr val="accent2"/>
          </a:effectRef>
          <a:fontRef idx="minor">
            <a:schemeClr val="tx1"/>
          </a:fontRef>
        </p:style>
      </p:cxnSp>
      <p:sp>
        <p:nvSpPr>
          <p:cNvPr id="14" name="TextBox 7"/>
          <p:cNvSpPr txBox="1"/>
          <p:nvPr/>
        </p:nvSpPr>
        <p:spPr>
          <a:xfrm>
            <a:off x="552450" y="374650"/>
            <a:ext cx="5991225" cy="536575"/>
          </a:xfrm>
          <a:prstGeom prst="rect">
            <a:avLst/>
          </a:prstGeom>
          <a:noFill/>
        </p:spPr>
        <p:txBody>
          <a:bodyPr>
            <a:spAutoFit/>
          </a:bodyPr>
          <a:lstStyle/>
          <a:p>
            <a:pPr eaLnBrk="1" fontAlgn="auto" hangingPunct="1">
              <a:lnSpc>
                <a:spcPct val="90000"/>
              </a:lnSpc>
              <a:spcAft>
                <a:spcPts val="0"/>
              </a:spcAft>
              <a:defRPr/>
            </a:pPr>
            <a:r>
              <a:rPr lang="zh-CN" altLang="en-US" sz="3200" b="1" dirty="0">
                <a:solidFill>
                  <a:srgbClr val="DA2419"/>
                </a:solidFill>
                <a:latin typeface="Arial Black" pitchFamily="34" charset="0"/>
                <a:ea typeface="微软雅黑" pitchFamily="34" charset="-122"/>
                <a:cs typeface="+mj-cs"/>
              </a:rPr>
              <a:t>专利和软件著作权</a:t>
            </a:r>
          </a:p>
        </p:txBody>
      </p:sp>
      <p:sp>
        <p:nvSpPr>
          <p:cNvPr id="3" name="灯片编号占位符 2"/>
          <p:cNvSpPr>
            <a:spLocks noGrp="1"/>
          </p:cNvSpPr>
          <p:nvPr>
            <p:ph type="sldNum" sz="quarter" idx="12"/>
          </p:nvPr>
        </p:nvSpPr>
        <p:spPr/>
        <p:txBody>
          <a:bodyPr/>
          <a:lstStyle/>
          <a:p>
            <a:pPr>
              <a:defRPr/>
            </a:pPr>
            <a:fld id="{EFB053DC-4DA2-49ED-841F-FBE8FB0EDEB3}" type="slidenum">
              <a:rPr lang="zh-CN" altLang="en-US" smtClean="0"/>
              <a:pPr>
                <a:defRPr/>
              </a:pPr>
              <a:t>8</a:t>
            </a:fld>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3"/>
          <p:cNvGrpSpPr>
            <a:grpSpLocks/>
          </p:cNvGrpSpPr>
          <p:nvPr/>
        </p:nvGrpSpPr>
        <p:grpSpPr bwMode="auto">
          <a:xfrm>
            <a:off x="254000" y="1225550"/>
            <a:ext cx="8647113" cy="4964113"/>
            <a:chOff x="317764" y="717556"/>
            <a:chExt cx="11464332" cy="5449409"/>
          </a:xfrm>
        </p:grpSpPr>
        <p:sp>
          <p:nvSpPr>
            <p:cNvPr id="5" name="矩形 4"/>
            <p:cNvSpPr/>
            <p:nvPr/>
          </p:nvSpPr>
          <p:spPr>
            <a:xfrm>
              <a:off x="629260" y="917967"/>
              <a:ext cx="5649030" cy="3116805"/>
            </a:xfrm>
            <a:prstGeom prst="rect">
              <a:avLst/>
            </a:prstGeom>
          </p:spPr>
          <p:txBody>
            <a:bodyPr>
              <a:spAutoFit/>
            </a:bodyPr>
            <a:lstStyle/>
            <a:p>
              <a:pPr eaLnBrk="1" fontAlgn="auto" hangingPunct="1">
                <a:lnSpc>
                  <a:spcPct val="150000"/>
                </a:lnSpc>
                <a:spcBef>
                  <a:spcPts val="0"/>
                </a:spcBef>
                <a:spcAft>
                  <a:spcPts val="0"/>
                </a:spcAft>
                <a:defRPr/>
              </a:pPr>
              <a:r>
                <a:rPr lang="en-US" altLang="zh-CN" sz="1700" b="1" dirty="0">
                  <a:ln w="19050">
                    <a:noFill/>
                  </a:ln>
                  <a:latin typeface="+mj-ea"/>
                  <a:ea typeface="+mj-ea"/>
                  <a:cs typeface="Arial" pitchFamily="34" charset="0"/>
                </a:rPr>
                <a:t>    </a:t>
              </a:r>
              <a:r>
                <a:rPr lang="en-US" altLang="zh-CN" sz="1700" dirty="0">
                  <a:ln w="19050">
                    <a:noFill/>
                  </a:ln>
                  <a:latin typeface="+mj-ea"/>
                  <a:ea typeface="+mj-ea"/>
                  <a:cs typeface="Arial" pitchFamily="34" charset="0"/>
                </a:rPr>
                <a:t>2013</a:t>
              </a:r>
              <a:r>
                <a:rPr lang="zh-CN" altLang="en-US" sz="1700" dirty="0">
                  <a:ln w="19050">
                    <a:noFill/>
                  </a:ln>
                  <a:latin typeface="+mj-ea"/>
                  <a:ea typeface="+mj-ea"/>
                  <a:cs typeface="Arial" pitchFamily="34" charset="0"/>
                </a:rPr>
                <a:t>年公司被认定为</a:t>
              </a:r>
              <a:r>
                <a:rPr lang="zh-CN" altLang="en-US" sz="1700" b="1" dirty="0">
                  <a:ln w="19050">
                    <a:noFill/>
                  </a:ln>
                  <a:solidFill>
                    <a:srgbClr val="DA241A"/>
                  </a:solidFill>
                  <a:latin typeface="+mj-ea"/>
                  <a:ea typeface="+mj-ea"/>
                  <a:cs typeface="Arial" pitchFamily="34" charset="0"/>
                </a:rPr>
                <a:t>国家级高新技术企业</a:t>
              </a:r>
              <a:r>
                <a:rPr lang="zh-CN" altLang="en-US" sz="1700" dirty="0">
                  <a:ln w="19050">
                    <a:noFill/>
                  </a:ln>
                  <a:latin typeface="+mj-ea"/>
                  <a:ea typeface="+mj-ea"/>
                  <a:cs typeface="Arial" pitchFamily="34" charset="0"/>
                </a:rPr>
                <a:t>、宁夏</a:t>
              </a:r>
              <a:r>
                <a:rPr lang="zh-CN" altLang="en-US" sz="1700" b="1" dirty="0">
                  <a:ln w="19050">
                    <a:noFill/>
                  </a:ln>
                  <a:solidFill>
                    <a:srgbClr val="DA241A"/>
                  </a:solidFill>
                  <a:latin typeface="+mj-ea"/>
                  <a:ea typeface="+mj-ea"/>
                  <a:cs typeface="Arial" pitchFamily="34" charset="0"/>
                </a:rPr>
                <a:t>创新型试点</a:t>
              </a:r>
              <a:r>
                <a:rPr lang="zh-CN" altLang="en-US" sz="1700" dirty="0">
                  <a:ln w="19050">
                    <a:noFill/>
                  </a:ln>
                  <a:latin typeface="+mj-ea"/>
                  <a:ea typeface="+mj-ea"/>
                  <a:cs typeface="Arial" pitchFamily="34" charset="0"/>
                </a:rPr>
                <a:t>企业；</a:t>
              </a:r>
              <a:r>
                <a:rPr lang="en-US" altLang="zh-CN" sz="1700" dirty="0">
                  <a:ln w="19050">
                    <a:noFill/>
                  </a:ln>
                  <a:latin typeface="+mj-ea"/>
                  <a:ea typeface="+mj-ea"/>
                  <a:cs typeface="Arial" pitchFamily="34" charset="0"/>
                </a:rPr>
                <a:t>2014</a:t>
              </a:r>
              <a:r>
                <a:rPr lang="zh-CN" altLang="en-US" sz="1700" dirty="0">
                  <a:ln w="19050">
                    <a:noFill/>
                  </a:ln>
                  <a:latin typeface="+mj-ea"/>
                  <a:ea typeface="+mj-ea"/>
                  <a:cs typeface="Arial" pitchFamily="34" charset="0"/>
                </a:rPr>
                <a:t>年被认定为宁夏通信工程建设</a:t>
              </a:r>
              <a:r>
                <a:rPr lang="zh-CN" altLang="en-US" sz="1700" b="1" dirty="0">
                  <a:ln w="19050">
                    <a:noFill/>
                  </a:ln>
                  <a:solidFill>
                    <a:srgbClr val="DA241A"/>
                  </a:solidFill>
                  <a:latin typeface="+mj-ea"/>
                  <a:ea typeface="+mj-ea"/>
                  <a:cs typeface="Arial" pitchFamily="34" charset="0"/>
                </a:rPr>
                <a:t>监理技术创新中心</a:t>
              </a:r>
              <a:r>
                <a:rPr lang="zh-CN" altLang="en-US" sz="1700" dirty="0">
                  <a:ln w="19050">
                    <a:noFill/>
                  </a:ln>
                  <a:latin typeface="+mj-ea"/>
                  <a:ea typeface="+mj-ea"/>
                  <a:cs typeface="Arial" pitchFamily="34" charset="0"/>
                </a:rPr>
                <a:t>、宁夏</a:t>
              </a:r>
              <a:r>
                <a:rPr lang="zh-CN" altLang="en-US" sz="1700" b="1" dirty="0">
                  <a:ln w="19050">
                    <a:noFill/>
                  </a:ln>
                  <a:solidFill>
                    <a:srgbClr val="DA241A"/>
                  </a:solidFill>
                  <a:latin typeface="+mj-ea"/>
                  <a:ea typeface="+mj-ea"/>
                  <a:cs typeface="Arial" pitchFamily="34" charset="0"/>
                </a:rPr>
                <a:t>中小企业</a:t>
              </a:r>
              <a:r>
                <a:rPr lang="en-US" altLang="zh-CN" sz="1700" b="1" dirty="0">
                  <a:ln w="19050">
                    <a:noFill/>
                  </a:ln>
                  <a:solidFill>
                    <a:srgbClr val="DA241A"/>
                  </a:solidFill>
                  <a:latin typeface="+mj-ea"/>
                  <a:ea typeface="+mj-ea"/>
                  <a:cs typeface="Arial" pitchFamily="34" charset="0"/>
                </a:rPr>
                <a:t>50</a:t>
              </a:r>
              <a:r>
                <a:rPr lang="zh-CN" altLang="en-US" sz="1700" b="1" dirty="0">
                  <a:ln w="19050">
                    <a:noFill/>
                  </a:ln>
                  <a:solidFill>
                    <a:srgbClr val="DA241A"/>
                  </a:solidFill>
                  <a:latin typeface="+mj-ea"/>
                  <a:ea typeface="+mj-ea"/>
                  <a:cs typeface="Arial" pitchFamily="34" charset="0"/>
                </a:rPr>
                <a:t>强</a:t>
              </a:r>
              <a:r>
                <a:rPr lang="zh-CN" altLang="en-US" sz="1700" dirty="0">
                  <a:ln w="19050">
                    <a:noFill/>
                  </a:ln>
                  <a:latin typeface="+mj-ea"/>
                  <a:ea typeface="+mj-ea"/>
                  <a:cs typeface="Arial" pitchFamily="34" charset="0"/>
                </a:rPr>
                <a:t>，并在第十六届中国国际高新技术成果交易会上获得</a:t>
              </a:r>
              <a:r>
                <a:rPr lang="zh-CN" altLang="en-US" sz="1700" b="1" dirty="0">
                  <a:ln w="19050">
                    <a:noFill/>
                  </a:ln>
                  <a:solidFill>
                    <a:srgbClr val="DA241A"/>
                  </a:solidFill>
                  <a:latin typeface="+mj-ea"/>
                  <a:ea typeface="+mj-ea"/>
                  <a:cs typeface="Arial" pitchFamily="34" charset="0"/>
                </a:rPr>
                <a:t>优秀产品奖</a:t>
              </a:r>
              <a:r>
                <a:rPr lang="zh-CN" altLang="en-US" sz="1700" dirty="0">
                  <a:ln w="19050">
                    <a:noFill/>
                  </a:ln>
                  <a:latin typeface="+mj-ea"/>
                  <a:ea typeface="+mj-ea"/>
                  <a:cs typeface="Arial" pitchFamily="34" charset="0"/>
                </a:rPr>
                <a:t>；</a:t>
              </a:r>
              <a:r>
                <a:rPr lang="en-US" altLang="zh-CN" sz="1700" dirty="0">
                  <a:ln w="19050">
                    <a:noFill/>
                  </a:ln>
                  <a:latin typeface="+mj-ea"/>
                  <a:ea typeface="+mj-ea"/>
                  <a:cs typeface="Arial" pitchFamily="34" charset="0"/>
                </a:rPr>
                <a:t>2015</a:t>
              </a:r>
              <a:r>
                <a:rPr lang="zh-CN" altLang="en-US" sz="1700" dirty="0">
                  <a:ln w="19050">
                    <a:noFill/>
                  </a:ln>
                  <a:latin typeface="+mj-ea"/>
                  <a:ea typeface="+mj-ea"/>
                  <a:cs typeface="Arial" pitchFamily="34" charset="0"/>
                </a:rPr>
                <a:t>年被认定为宁夏</a:t>
              </a:r>
              <a:r>
                <a:rPr lang="zh-CN" altLang="en-US" sz="1700" b="1" dirty="0">
                  <a:ln w="19050">
                    <a:noFill/>
                  </a:ln>
                  <a:solidFill>
                    <a:srgbClr val="DA241A"/>
                  </a:solidFill>
                  <a:latin typeface="+mj-ea"/>
                  <a:ea typeface="+mj-ea"/>
                  <a:cs typeface="Arial" pitchFamily="34" charset="0"/>
                </a:rPr>
                <a:t>“专精特新”</a:t>
              </a:r>
              <a:r>
                <a:rPr lang="zh-CN" altLang="en-US" sz="1700" dirty="0">
                  <a:ln w="19050">
                    <a:noFill/>
                  </a:ln>
                  <a:latin typeface="+mj-ea"/>
                  <a:ea typeface="+mj-ea"/>
                  <a:cs typeface="Arial" pitchFamily="34" charset="0"/>
                </a:rPr>
                <a:t>示范企业、宁夏</a:t>
              </a:r>
              <a:r>
                <a:rPr lang="zh-CN" altLang="en-US" sz="1700" b="1" dirty="0">
                  <a:ln w="19050">
                    <a:noFill/>
                  </a:ln>
                  <a:solidFill>
                    <a:srgbClr val="DA241A"/>
                  </a:solidFill>
                  <a:latin typeface="+mj-ea"/>
                  <a:ea typeface="+mj-ea"/>
                  <a:cs typeface="Arial" pitchFamily="34" charset="0"/>
                </a:rPr>
                <a:t>自主创新标杆</a:t>
              </a:r>
              <a:r>
                <a:rPr lang="zh-CN" altLang="en-US" sz="1700" dirty="0">
                  <a:ln w="19050">
                    <a:noFill/>
                  </a:ln>
                  <a:latin typeface="+mj-ea"/>
                  <a:ea typeface="+mj-ea"/>
                  <a:cs typeface="Arial" pitchFamily="34" charset="0"/>
                </a:rPr>
                <a:t>企业。</a:t>
              </a:r>
            </a:p>
          </p:txBody>
        </p:sp>
        <p:pic>
          <p:nvPicPr>
            <p:cNvPr id="6" name="图片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28779" y="4423505"/>
              <a:ext cx="2464975" cy="1724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7" name="图片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48670" y="2558984"/>
              <a:ext cx="2433426" cy="1724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8" name="Picture 10" descr="信友优秀监理单位"/>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21799" y="4423506"/>
              <a:ext cx="2464975" cy="1724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9" name="图片 34" descr="50强.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480882" y="2578223"/>
              <a:ext cx="2464975" cy="1704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0" name="图片 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483343" y="717556"/>
              <a:ext cx="2428505" cy="1704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9317121" y="732943"/>
              <a:ext cx="2464975" cy="1704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图片 11"/>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10565383" y="4337296"/>
              <a:ext cx="1216713" cy="1829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图片 12"/>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317764" y="4423504"/>
              <a:ext cx="2479166" cy="17434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图片 13"/>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8007712" y="4404264"/>
              <a:ext cx="2443712" cy="1743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cxnSp>
        <p:nvCxnSpPr>
          <p:cNvPr id="16" name="直接连接符 15"/>
          <p:cNvCxnSpPr/>
          <p:nvPr/>
        </p:nvCxnSpPr>
        <p:spPr>
          <a:xfrm flipV="1">
            <a:off x="552450" y="989013"/>
            <a:ext cx="7851775" cy="3175"/>
          </a:xfrm>
          <a:prstGeom prst="line">
            <a:avLst/>
          </a:prstGeom>
          <a:ln w="28575">
            <a:solidFill>
              <a:srgbClr val="DA241A"/>
            </a:solidFill>
          </a:ln>
        </p:spPr>
        <p:style>
          <a:lnRef idx="3">
            <a:schemeClr val="accent2"/>
          </a:lnRef>
          <a:fillRef idx="0">
            <a:schemeClr val="accent2"/>
          </a:fillRef>
          <a:effectRef idx="2">
            <a:schemeClr val="accent2"/>
          </a:effectRef>
          <a:fontRef idx="minor">
            <a:schemeClr val="tx1"/>
          </a:fontRef>
        </p:style>
      </p:cxnSp>
      <p:sp>
        <p:nvSpPr>
          <p:cNvPr id="17" name="TextBox 7"/>
          <p:cNvSpPr txBox="1"/>
          <p:nvPr/>
        </p:nvSpPr>
        <p:spPr>
          <a:xfrm>
            <a:off x="552450" y="374650"/>
            <a:ext cx="5991225" cy="536575"/>
          </a:xfrm>
          <a:prstGeom prst="rect">
            <a:avLst/>
          </a:prstGeom>
          <a:noFill/>
        </p:spPr>
        <p:txBody>
          <a:bodyPr>
            <a:spAutoFit/>
          </a:bodyPr>
          <a:lstStyle/>
          <a:p>
            <a:pPr eaLnBrk="1" fontAlgn="auto" hangingPunct="1">
              <a:lnSpc>
                <a:spcPct val="90000"/>
              </a:lnSpc>
              <a:spcAft>
                <a:spcPts val="0"/>
              </a:spcAft>
              <a:defRPr/>
            </a:pPr>
            <a:r>
              <a:rPr lang="zh-CN" altLang="en-US" sz="3200" b="1" dirty="0">
                <a:solidFill>
                  <a:srgbClr val="DA2419"/>
                </a:solidFill>
                <a:latin typeface="Arial Black" pitchFamily="34" charset="0"/>
                <a:ea typeface="微软雅黑" pitchFamily="34" charset="-122"/>
                <a:cs typeface="+mj-cs"/>
              </a:rPr>
              <a:t>公司荣誉</a:t>
            </a:r>
          </a:p>
        </p:txBody>
      </p:sp>
      <p:sp>
        <p:nvSpPr>
          <p:cNvPr id="3" name="灯片编号占位符 2"/>
          <p:cNvSpPr>
            <a:spLocks noGrp="1"/>
          </p:cNvSpPr>
          <p:nvPr>
            <p:ph type="sldNum" sz="quarter" idx="12"/>
          </p:nvPr>
        </p:nvSpPr>
        <p:spPr/>
        <p:txBody>
          <a:bodyPr/>
          <a:lstStyle/>
          <a:p>
            <a:pPr>
              <a:defRPr/>
            </a:pPr>
            <a:fld id="{80BFF9A1-E2F6-42F8-A8B1-E0A6B8614B46}" type="slidenum">
              <a:rPr lang="zh-CN" altLang="en-US" smtClean="0"/>
              <a:pPr>
                <a:defRPr/>
              </a:pPr>
              <a:t>9</a:t>
            </a:fld>
            <a:endParaRPr lang="zh-CN" alt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124114151"/>
  <p:tag name="MH_LIBRARY" val="CONTENTS"/>
  <p:tag name="MH_AUTOCOLOR" val="TRUE"/>
  <p:tag name="MH_TYPE" val="CONTENTS"/>
  <p:tag name="ID" val="626776"/>
</p:tagLst>
</file>

<file path=ppt/tags/tag10.xml><?xml version="1.0" encoding="utf-8"?>
<p:tagLst xmlns:a="http://schemas.openxmlformats.org/drawingml/2006/main" xmlns:r="http://schemas.openxmlformats.org/officeDocument/2006/relationships" xmlns:p="http://schemas.openxmlformats.org/presentationml/2006/main">
  <p:tag name="MH" val="20160124114151"/>
  <p:tag name="MH_LIBRARY" val="CONTENTS"/>
  <p:tag name="MH_TYPE" val="NUMBER"/>
  <p:tag name="ID" val="626776"/>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124114151"/>
  <p:tag name="MH_LIBRARY" val="CONTENTS"/>
  <p:tag name="MH_TYPE" val="ENTRY"/>
  <p:tag name="ID" val="626776"/>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0124114151"/>
  <p:tag name="MH_LIBRARY" val="CONTENTS"/>
  <p:tag name="MH_TYPE" val="ENTRY"/>
  <p:tag name="ID" val="626776"/>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60105171137"/>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105171137"/>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60105171137"/>
  <p:tag name="MH_LIBRARY" val="GRAPHIC"/>
  <p:tag name="MH_TYPE" val="Other"/>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60105171137"/>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60105171137"/>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60105171137"/>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60105171137"/>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124114151"/>
  <p:tag name="MH_LIBRARY" val="CONTENTS"/>
  <p:tag name="MH_AUTOCOLOR" val="TRUE"/>
  <p:tag name="MH_TYPE" val="CONTENTS"/>
  <p:tag name="ID" val="626776"/>
</p:tagLst>
</file>

<file path=ppt/tags/tag20.xml><?xml version="1.0" encoding="utf-8"?>
<p:tagLst xmlns:a="http://schemas.openxmlformats.org/drawingml/2006/main" xmlns:r="http://schemas.openxmlformats.org/officeDocument/2006/relationships" xmlns:p="http://schemas.openxmlformats.org/presentationml/2006/main">
  <p:tag name="MH" val="20160105171137"/>
  <p:tag name="MH_LIBRARY" val="GRAPHIC"/>
  <p:tag name="MH_TYPE" val="Other"/>
  <p:tag name="MH_ORDER" val="7"/>
</p:tagLst>
</file>

<file path=ppt/tags/tag21.xml><?xml version="1.0" encoding="utf-8"?>
<p:tagLst xmlns:a="http://schemas.openxmlformats.org/drawingml/2006/main" xmlns:r="http://schemas.openxmlformats.org/officeDocument/2006/relationships" xmlns:p="http://schemas.openxmlformats.org/presentationml/2006/main">
  <p:tag name="MH" val="20160105171137"/>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105171137"/>
  <p:tag name="MH_LIBRARY" val="GRAPHIC"/>
  <p:tag name="MH_TYPE" val="Other"/>
  <p:tag name="MH_ORDER" val="8"/>
</p:tagLst>
</file>

<file path=ppt/tags/tag23.xml><?xml version="1.0" encoding="utf-8"?>
<p:tagLst xmlns:a="http://schemas.openxmlformats.org/drawingml/2006/main" xmlns:r="http://schemas.openxmlformats.org/officeDocument/2006/relationships" xmlns:p="http://schemas.openxmlformats.org/presentationml/2006/main">
  <p:tag name="MH" val="20160105171137"/>
  <p:tag name="MH_LIBRARY" val="GRAPHIC"/>
  <p:tag name="MH_TYPE" val="SubTitl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60105171137"/>
  <p:tag name="MH_LIBRARY" val="GRAPHIC"/>
  <p:tag name="MH_TYPE" val="Other"/>
  <p:tag name="MH_ORDER" val="9"/>
</p:tagLst>
</file>

<file path=ppt/tags/tag25.xml><?xml version="1.0" encoding="utf-8"?>
<p:tagLst xmlns:a="http://schemas.openxmlformats.org/drawingml/2006/main" xmlns:r="http://schemas.openxmlformats.org/officeDocument/2006/relationships" xmlns:p="http://schemas.openxmlformats.org/presentationml/2006/main">
  <p:tag name="MH" val="20160105171137"/>
  <p:tag name="MH_LIBRARY" val="GRAPHIC"/>
  <p:tag name="MH_TYPE" val="Other"/>
  <p:tag name="MH_ORDER" val="10"/>
</p:tagLst>
</file>

<file path=ppt/tags/tag26.xml><?xml version="1.0" encoding="utf-8"?>
<p:tagLst xmlns:a="http://schemas.openxmlformats.org/drawingml/2006/main" xmlns:r="http://schemas.openxmlformats.org/officeDocument/2006/relationships" xmlns:p="http://schemas.openxmlformats.org/presentationml/2006/main">
  <p:tag name="MH" val="20160105171137"/>
  <p:tag name="MH_LIBRARY" val="GRAPHIC"/>
  <p:tag name="MH_TYPE" val="Title"/>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0105171137"/>
  <p:tag name="MH_LIBRARY" val="GRAPHIC"/>
  <p:tag name="MH_TYPE" val="Text"/>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105171137"/>
  <p:tag name="MH_LIBRARY" val="GRAPHIC"/>
  <p:tag name="MH_TYPE" val="Text"/>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60105171137"/>
  <p:tag name="MH_LIBRARY" val="GRAPHIC"/>
  <p:tag name="MH_TYPE" val="Text"/>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60124114151"/>
  <p:tag name="MH_LIBRARY" val="CONTENTS"/>
  <p:tag name="MH_TYPE" val="OTHERS"/>
  <p:tag name="ID" val="626776"/>
</p:tagLst>
</file>

<file path=ppt/tags/tag30.xml><?xml version="1.0" encoding="utf-8"?>
<p:tagLst xmlns:a="http://schemas.openxmlformats.org/drawingml/2006/main" xmlns:r="http://schemas.openxmlformats.org/officeDocument/2006/relationships" xmlns:p="http://schemas.openxmlformats.org/presentationml/2006/main">
  <p:tag name="MH" val="20160105171137"/>
  <p:tag name="MH_LIBRARY" val="GRAPHIC"/>
  <p:tag name="MH_TYPE" val="Text"/>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60106102452"/>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 val="20160106102452"/>
  <p:tag name="MH_LIBRARY" val="GRAPHIC"/>
  <p:tag name="MH_TYPE" val="PageTitle"/>
  <p:tag name="MH_ORDER" val="PageTitle"/>
</p:tagLst>
</file>

<file path=ppt/tags/tag33.xml><?xml version="1.0" encoding="utf-8"?>
<p:tagLst xmlns:a="http://schemas.openxmlformats.org/drawingml/2006/main" xmlns:r="http://schemas.openxmlformats.org/officeDocument/2006/relationships" xmlns:p="http://schemas.openxmlformats.org/presentationml/2006/main">
  <p:tag name="MH" val="20160106102452"/>
  <p:tag name="MH_LIBRARY" val="GRAPHIC"/>
  <p:tag name="MH_TYPE" val="Other"/>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 val="20160106102452"/>
  <p:tag name="MH_LIBRARY" val="GRAPHIC"/>
  <p:tag name="MH_TYPE" val="Other"/>
  <p:tag name="MH_ORDER" val="12"/>
</p:tagLst>
</file>

<file path=ppt/tags/tag35.xml><?xml version="1.0" encoding="utf-8"?>
<p:tagLst xmlns:a="http://schemas.openxmlformats.org/drawingml/2006/main" xmlns:r="http://schemas.openxmlformats.org/officeDocument/2006/relationships" xmlns:p="http://schemas.openxmlformats.org/presentationml/2006/main">
  <p:tag name="MH" val="20160106102452"/>
  <p:tag name="MH_LIBRARY" val="GRAPHIC"/>
  <p:tag name="MH_TYPE" val="Other"/>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60106102452"/>
  <p:tag name="MH_LIBRARY" val="GRAPHIC"/>
  <p:tag name="MH_TYPE" val="Other"/>
  <p:tag name="MH_ORDER" val="3"/>
</p:tagLst>
</file>

<file path=ppt/tags/tag37.xml><?xml version="1.0" encoding="utf-8"?>
<p:tagLst xmlns:a="http://schemas.openxmlformats.org/drawingml/2006/main" xmlns:r="http://schemas.openxmlformats.org/officeDocument/2006/relationships" xmlns:p="http://schemas.openxmlformats.org/presentationml/2006/main">
  <p:tag name="MH" val="20160106102452"/>
  <p:tag name="MH_LIBRARY" val="GRAPHIC"/>
  <p:tag name="MH_TYPE" val="Other"/>
  <p:tag name="MH_ORDER" val="12"/>
</p:tagLst>
</file>

<file path=ppt/tags/tag38.xml><?xml version="1.0" encoding="utf-8"?>
<p:tagLst xmlns:a="http://schemas.openxmlformats.org/drawingml/2006/main" xmlns:r="http://schemas.openxmlformats.org/officeDocument/2006/relationships" xmlns:p="http://schemas.openxmlformats.org/presentationml/2006/main">
  <p:tag name="MH" val="20160106102452"/>
  <p:tag name="MH_LIBRARY" val="GRAPHIC"/>
  <p:tag name="MH_TYPE" val="Other"/>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60106102452"/>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124114151"/>
  <p:tag name="MH_LIBRARY" val="CONTENTS"/>
  <p:tag name="MH_TYPE" val="OTHERS"/>
  <p:tag name="ID" val="626776"/>
</p:tagLst>
</file>

<file path=ppt/tags/tag40.xml><?xml version="1.0" encoding="utf-8"?>
<p:tagLst xmlns:a="http://schemas.openxmlformats.org/drawingml/2006/main" xmlns:r="http://schemas.openxmlformats.org/officeDocument/2006/relationships" xmlns:p="http://schemas.openxmlformats.org/presentationml/2006/main">
  <p:tag name="MH" val="20160106102452"/>
  <p:tag name="MH_LIBRARY" val="GRAPHIC"/>
  <p:tag name="MH_TYPE" val="Other"/>
  <p:tag name="MH_ORDER" val="3"/>
</p:tagLst>
</file>

<file path=ppt/tags/tag41.xml><?xml version="1.0" encoding="utf-8"?>
<p:tagLst xmlns:a="http://schemas.openxmlformats.org/drawingml/2006/main" xmlns:r="http://schemas.openxmlformats.org/officeDocument/2006/relationships" xmlns:p="http://schemas.openxmlformats.org/presentationml/2006/main">
  <p:tag name="MH" val="20160106102452"/>
  <p:tag name="MH_LIBRARY" val="GRAPHIC"/>
  <p:tag name="MH_TYPE" val="Other"/>
  <p:tag name="MH_ORDER" val="12"/>
</p:tagLst>
</file>

<file path=ppt/tags/tag42.xml><?xml version="1.0" encoding="utf-8"?>
<p:tagLst xmlns:a="http://schemas.openxmlformats.org/drawingml/2006/main" xmlns:r="http://schemas.openxmlformats.org/officeDocument/2006/relationships" xmlns:p="http://schemas.openxmlformats.org/presentationml/2006/main">
  <p:tag name="MH" val="20160106102452"/>
  <p:tag name="MH_LIBRARY" val="GRAPHIC"/>
  <p:tag name="MH_TYPE" val="Other"/>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60106102452"/>
  <p:tag name="MH_LIBRARY" val="GRAPHIC"/>
  <p:tag name="MH_TYPE" val="Other"/>
  <p:tag name="MH_ORDER" val="3"/>
</p:tagLst>
</file>

<file path=ppt/tags/tag44.xml><?xml version="1.0" encoding="utf-8"?>
<p:tagLst xmlns:a="http://schemas.openxmlformats.org/drawingml/2006/main" xmlns:r="http://schemas.openxmlformats.org/officeDocument/2006/relationships" xmlns:p="http://schemas.openxmlformats.org/presentationml/2006/main">
  <p:tag name="MH" val="20160106102452"/>
  <p:tag name="MH_LIBRARY" val="GRAPHIC"/>
  <p:tag name="MH_TYPE" val="Other"/>
  <p:tag name="MH_ORDER" val="12"/>
</p:tagLst>
</file>

<file path=ppt/tags/tag4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ShuJTB#"/>
  <p:tag name="MH_LAYOUT" val="SubTitleTextDesc"/>
  <p:tag name="MH" val="20160105180912"/>
  <p:tag name="MH_LIBRARY" val="GRAPHIC"/>
</p:tagLst>
</file>

<file path=ppt/tags/tag46.xml><?xml version="1.0" encoding="utf-8"?>
<p:tagLst xmlns:a="http://schemas.openxmlformats.org/drawingml/2006/main" xmlns:r="http://schemas.openxmlformats.org/officeDocument/2006/relationships" xmlns:p="http://schemas.openxmlformats.org/presentationml/2006/main">
  <p:tag name="MH" val="20160105180912"/>
  <p:tag name="MH_LIBRARY" val="GRAPHIC"/>
  <p:tag name="MH_TYPE" val="Desc"/>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60107154529"/>
  <p:tag name="MH_LIBRARY" val="GRAPHIC"/>
  <p:tag name="MH_TYPE" val="Other"/>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60107154529"/>
  <p:tag name="MH_LIBRARY" val="GRAPHIC"/>
  <p:tag name="MH_TYPE" val="Other"/>
  <p:tag name="MH_ORDER" val="2"/>
</p:tagLst>
</file>

<file path=ppt/tags/tag49.xml><?xml version="1.0" encoding="utf-8"?>
<p:tagLst xmlns:a="http://schemas.openxmlformats.org/drawingml/2006/main" xmlns:r="http://schemas.openxmlformats.org/officeDocument/2006/relationships" xmlns:p="http://schemas.openxmlformats.org/presentationml/2006/main">
  <p:tag name="MH" val="20160107154529"/>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124114151"/>
  <p:tag name="MH_LIBRARY" val="CONTENTS"/>
  <p:tag name="MH_TYPE" val="NUMBER"/>
  <p:tag name="ID" val="626776"/>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60107154529"/>
  <p:tag name="MH_LIBRARY" val="GRAPHIC"/>
  <p:tag name="MH_TYPE" val="Other"/>
  <p:tag name="MH_ORDER" val="4"/>
</p:tagLst>
</file>

<file path=ppt/tags/tag51.xml><?xml version="1.0" encoding="utf-8"?>
<p:tagLst xmlns:a="http://schemas.openxmlformats.org/drawingml/2006/main" xmlns:r="http://schemas.openxmlformats.org/officeDocument/2006/relationships" xmlns:p="http://schemas.openxmlformats.org/presentationml/2006/main">
  <p:tag name="MH" val="20160107154529"/>
  <p:tag name="MH_LIBRARY" val="GRAPHIC"/>
  <p:tag name="MH_TYPE" val="Title"/>
  <p:tag name="MH_ORDER" val="1"/>
</p:tagLst>
</file>

<file path=ppt/tags/tag52.xml><?xml version="1.0" encoding="utf-8"?>
<p:tagLst xmlns:a="http://schemas.openxmlformats.org/drawingml/2006/main" xmlns:r="http://schemas.openxmlformats.org/officeDocument/2006/relationships" xmlns:p="http://schemas.openxmlformats.org/presentationml/2006/main">
  <p:tag name="MH" val="20160107154529"/>
  <p:tag name="MH_LIBRARY" val="GRAPHIC"/>
  <p:tag name="MH_TYPE" val="SubTitle"/>
  <p:tag name="MH_ORDER" val="4"/>
</p:tagLst>
</file>

<file path=ppt/tags/tag53.xml><?xml version="1.0" encoding="utf-8"?>
<p:tagLst xmlns:a="http://schemas.openxmlformats.org/drawingml/2006/main" xmlns:r="http://schemas.openxmlformats.org/officeDocument/2006/relationships" xmlns:p="http://schemas.openxmlformats.org/presentationml/2006/main">
  <p:tag name="MH" val="20160107154529"/>
  <p:tag name="MH_LIBRARY" val="GRAPHIC"/>
  <p:tag name="MH_TYPE" val="SubTitle"/>
  <p:tag name="MH_ORDER" val="2"/>
</p:tagLst>
</file>

<file path=ppt/tags/tag54.xml><?xml version="1.0" encoding="utf-8"?>
<p:tagLst xmlns:a="http://schemas.openxmlformats.org/drawingml/2006/main" xmlns:r="http://schemas.openxmlformats.org/officeDocument/2006/relationships" xmlns:p="http://schemas.openxmlformats.org/presentationml/2006/main">
  <p:tag name="MH" val="20160107154529"/>
  <p:tag name="MH_LIBRARY" val="GRAPHIC"/>
  <p:tag name="MH_TYPE" val="SubTitle"/>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60107154529"/>
  <p:tag name="MH_LIBRARY" val="GRAPHIC"/>
  <p:tag name="MH_TYPE" val="SubTitle"/>
  <p:tag name="MH_ORDER" val="3"/>
</p:tagLst>
</file>

<file path=ppt/tags/tag56.xml><?xml version="1.0" encoding="utf-8"?>
<p:tagLst xmlns:a="http://schemas.openxmlformats.org/drawingml/2006/main" xmlns:r="http://schemas.openxmlformats.org/officeDocument/2006/relationships" xmlns:p="http://schemas.openxmlformats.org/presentationml/2006/main">
  <p:tag name="MH" val="20160105191649"/>
  <p:tag name="MH_LIBRARY" val="GRAPHIC"/>
  <p:tag name="MH_ORDER" val="矩形 2"/>
</p:tagLst>
</file>

<file path=ppt/tags/tag57.xml><?xml version="1.0" encoding="utf-8"?>
<p:tagLst xmlns:a="http://schemas.openxmlformats.org/drawingml/2006/main" xmlns:r="http://schemas.openxmlformats.org/officeDocument/2006/relationships" xmlns:p="http://schemas.openxmlformats.org/presentationml/2006/main">
  <p:tag name="MH" val="20160105191649"/>
  <p:tag name="MH_LIBRARY" val="GRAPHIC"/>
  <p:tag name="MH_ORDER" val="文本框 1"/>
</p:tagLst>
</file>

<file path=ppt/tags/tag6.xml><?xml version="1.0" encoding="utf-8"?>
<p:tagLst xmlns:a="http://schemas.openxmlformats.org/drawingml/2006/main" xmlns:r="http://schemas.openxmlformats.org/officeDocument/2006/relationships" xmlns:p="http://schemas.openxmlformats.org/presentationml/2006/main">
  <p:tag name="MH" val="20160124114151"/>
  <p:tag name="MH_LIBRARY" val="CONTENTS"/>
  <p:tag name="MH_TYPE" val="ENTRY"/>
  <p:tag name="ID" val="626776"/>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124114151"/>
  <p:tag name="MH_LIBRARY" val="CONTENTS"/>
  <p:tag name="MH_TYPE" val="NUMBER"/>
  <p:tag name="ID" val="626776"/>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124114151"/>
  <p:tag name="MH_LIBRARY" val="CONTENTS"/>
  <p:tag name="MH_TYPE" val="ENTRY"/>
  <p:tag name="ID" val="626776"/>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124114151"/>
  <p:tag name="MH_LIBRARY" val="CONTENTS"/>
  <p:tag name="MH_TYPE" val="NUMBER"/>
  <p:tag name="ID" val="626776"/>
  <p:tag name="MH_ORDER" val="3"/>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0530A99PPBG">
  <a:themeElements>
    <a:clrScheme name="自定义 1">
      <a:dk1>
        <a:srgbClr val="4B4D4F"/>
      </a:dk1>
      <a:lt1>
        <a:srgbClr val="FFFFFF"/>
      </a:lt1>
      <a:dk2>
        <a:srgbClr val="3D3F41"/>
      </a:dk2>
      <a:lt2>
        <a:srgbClr val="FFFFFF"/>
      </a:lt2>
      <a:accent1>
        <a:srgbClr val="DC5C31"/>
      </a:accent1>
      <a:accent2>
        <a:srgbClr val="EA9B26"/>
      </a:accent2>
      <a:accent3>
        <a:srgbClr val="D36D8D"/>
      </a:accent3>
      <a:accent4>
        <a:srgbClr val="D46E5A"/>
      </a:accent4>
      <a:accent5>
        <a:srgbClr val="FCCF86"/>
      </a:accent5>
      <a:accent6>
        <a:srgbClr val="AA5ED4"/>
      </a:accent6>
      <a:hlink>
        <a:srgbClr val="00B0F0"/>
      </a:hlink>
      <a:folHlink>
        <a:srgbClr val="AFB2B4"/>
      </a:folHlink>
    </a:clrScheme>
    <a:fontScheme name="自定义 4">
      <a:majorFont>
        <a:latin typeface="Times New Roman"/>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itchFamily="34"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1065</TotalTime>
  <Words>3242</Words>
  <Application>Microsoft Office PowerPoint</Application>
  <PresentationFormat>全屏显示(4:3)</PresentationFormat>
  <Paragraphs>184</Paragraphs>
  <Slides>20</Slides>
  <Notes>1</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20</vt:i4>
      </vt:variant>
    </vt:vector>
  </HeadingPairs>
  <TitlesOfParts>
    <vt:vector size="40" baseType="lpstr">
      <vt:lpstr>等线</vt:lpstr>
      <vt:lpstr>等线 Light</vt:lpstr>
      <vt:lpstr>方正中倩_GBK</vt:lpstr>
      <vt:lpstr>华文细黑</vt:lpstr>
      <vt:lpstr>宋体</vt:lpstr>
      <vt:lpstr>微软雅黑</vt:lpstr>
      <vt:lpstr>幼圆</vt:lpstr>
      <vt:lpstr>Arial</vt:lpstr>
      <vt:lpstr>Arial Black</vt:lpstr>
      <vt:lpstr>Arial Narrow</vt:lpstr>
      <vt:lpstr>Arial Rounded MT Bold</vt:lpstr>
      <vt:lpstr>Calibri</vt:lpstr>
      <vt:lpstr>Calibri Light</vt:lpstr>
      <vt:lpstr>Modern No. 20</vt:lpstr>
      <vt:lpstr>Times New Roman</vt:lpstr>
      <vt:lpstr>Verdana</vt:lpstr>
      <vt:lpstr>Wingdings</vt:lpstr>
      <vt:lpstr>Wingdings 2</vt:lpstr>
      <vt:lpstr>Office 主题​​</vt:lpstr>
      <vt:lpstr>A000120140530A99PPBG</vt:lpstr>
      <vt:lpstr>PowerPoint 演示文稿</vt:lpstr>
      <vt:lpstr>PowerPoint 演示文稿</vt:lpstr>
      <vt:lpstr>PowerPoint 演示文稿</vt:lpstr>
      <vt:lpstr>PowerPoint 演示文稿</vt:lpstr>
      <vt:lpstr>PowerPoint 演示文稿</vt:lpstr>
      <vt:lpstr>PowerPoint 演示文稿</vt:lpstr>
      <vt:lpstr>监理业务介绍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未来发展战略                       互联网+</vt:lpstr>
      <vt:lpstr>未来发展战略                         云计算</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汤湘根</dc:creator>
  <cp:lastModifiedBy>TANG</cp:lastModifiedBy>
  <cp:revision>117</cp:revision>
  <cp:lastPrinted>2016-06-12T03:22:47Z</cp:lastPrinted>
  <dcterms:created xsi:type="dcterms:W3CDTF">2016-06-08T15:11:00Z</dcterms:created>
  <dcterms:modified xsi:type="dcterms:W3CDTF">2016-06-13T08:24:20Z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2052-10.1.0.5559</vt:lpwstr>
  </property>
</Properties>
</file>