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11.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12.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13.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14.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5.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16.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97" r:id="rId5"/>
    <p:sldId id="260" r:id="rId6"/>
    <p:sldId id="261" r:id="rId7"/>
    <p:sldId id="263" r:id="rId8"/>
    <p:sldId id="264" r:id="rId9"/>
    <p:sldId id="266" r:id="rId10"/>
    <p:sldId id="310" r:id="rId11"/>
    <p:sldId id="303" r:id="rId12"/>
    <p:sldId id="268" r:id="rId13"/>
    <p:sldId id="306" r:id="rId14"/>
    <p:sldId id="274" r:id="rId15"/>
    <p:sldId id="307" r:id="rId16"/>
    <p:sldId id="276" r:id="rId17"/>
    <p:sldId id="308" r:id="rId18"/>
    <p:sldId id="277" r:id="rId19"/>
    <p:sldId id="278" r:id="rId20"/>
    <p:sldId id="279" r:id="rId21"/>
    <p:sldId id="280" r:id="rId22"/>
    <p:sldId id="281" r:id="rId23"/>
    <p:sldId id="287" r:id="rId24"/>
    <p:sldId id="291" r:id="rId25"/>
    <p:sldId id="305" r:id="rId26"/>
    <p:sldId id="292" r:id="rId27"/>
    <p:sldId id="295"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0" autoAdjust="0"/>
  </p:normalViewPr>
  <p:slideViewPr>
    <p:cSldViewPr>
      <p:cViewPr varScale="1">
        <p:scale>
          <a:sx n="95" d="100"/>
          <a:sy n="95" d="100"/>
        </p:scale>
        <p:origin x="-1090"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Sheet1!$A$3</c:f>
              <c:strCache>
                <c:ptCount val="1"/>
                <c:pt idx="0">
                  <c:v>营业收入</c:v>
                </c:pt>
              </c:strCache>
            </c:strRef>
          </c:tx>
          <c:invertIfNegative val="0"/>
          <c:dLbls>
            <c:showLegendKey val="0"/>
            <c:showVal val="1"/>
            <c:showCatName val="0"/>
            <c:showSerName val="0"/>
            <c:showPercent val="0"/>
            <c:showBubbleSize val="0"/>
            <c:showLeaderLines val="0"/>
          </c:dLbls>
          <c:cat>
            <c:strRef>
              <c:f>Sheet1!$B$2:$C$2</c:f>
              <c:strCache>
                <c:ptCount val="2"/>
                <c:pt idx="0">
                  <c:v>2015年度</c:v>
                </c:pt>
                <c:pt idx="1">
                  <c:v>2014年度</c:v>
                </c:pt>
              </c:strCache>
            </c:strRef>
          </c:cat>
          <c:val>
            <c:numRef>
              <c:f>Sheet1!$B$3:$C$3</c:f>
              <c:numCache>
                <c:formatCode>#,##0.00</c:formatCode>
                <c:ptCount val="2"/>
                <c:pt idx="0">
                  <c:v>907138260.12</c:v>
                </c:pt>
                <c:pt idx="1">
                  <c:v>792379460.50999999</c:v>
                </c:pt>
              </c:numCache>
            </c:numRef>
          </c:val>
        </c:ser>
        <c:dLbls>
          <c:showLegendKey val="0"/>
          <c:showVal val="0"/>
          <c:showCatName val="0"/>
          <c:showSerName val="0"/>
          <c:showPercent val="0"/>
          <c:showBubbleSize val="0"/>
        </c:dLbls>
        <c:gapWidth val="150"/>
        <c:shape val="box"/>
        <c:axId val="32795648"/>
        <c:axId val="52601600"/>
        <c:axId val="0"/>
      </c:bar3DChart>
      <c:catAx>
        <c:axId val="32795648"/>
        <c:scaling>
          <c:orientation val="minMax"/>
        </c:scaling>
        <c:delete val="0"/>
        <c:axPos val="b"/>
        <c:majorTickMark val="out"/>
        <c:minorTickMark val="none"/>
        <c:tickLblPos val="nextTo"/>
        <c:crossAx val="52601600"/>
        <c:crosses val="autoZero"/>
        <c:auto val="1"/>
        <c:lblAlgn val="ctr"/>
        <c:lblOffset val="100"/>
        <c:noMultiLvlLbl val="0"/>
      </c:catAx>
      <c:valAx>
        <c:axId val="52601600"/>
        <c:scaling>
          <c:orientation val="minMax"/>
        </c:scaling>
        <c:delete val="0"/>
        <c:axPos val="l"/>
        <c:majorGridlines/>
        <c:numFmt formatCode="#,##0.00" sourceLinked="1"/>
        <c:majorTickMark val="out"/>
        <c:minorTickMark val="none"/>
        <c:tickLblPos val="nextTo"/>
        <c:crossAx val="32795648"/>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Sheet1!$A$5</c:f>
              <c:strCache>
                <c:ptCount val="1"/>
                <c:pt idx="0">
                  <c:v>归属于挂牌公司股东的净利润</c:v>
                </c:pt>
              </c:strCache>
            </c:strRef>
          </c:tx>
          <c:invertIfNegative val="0"/>
          <c:dLbls>
            <c:showLegendKey val="0"/>
            <c:showVal val="1"/>
            <c:showCatName val="0"/>
            <c:showSerName val="0"/>
            <c:showPercent val="0"/>
            <c:showBubbleSize val="0"/>
            <c:showLeaderLines val="0"/>
          </c:dLbls>
          <c:cat>
            <c:strRef>
              <c:f>Sheet1!$B$2:$C$2</c:f>
              <c:strCache>
                <c:ptCount val="2"/>
                <c:pt idx="0">
                  <c:v>2015年度</c:v>
                </c:pt>
                <c:pt idx="1">
                  <c:v>2014年度</c:v>
                </c:pt>
              </c:strCache>
            </c:strRef>
          </c:cat>
          <c:val>
            <c:numRef>
              <c:f>Sheet1!$B$5:$C$5</c:f>
              <c:numCache>
                <c:formatCode>#,##0.00</c:formatCode>
                <c:ptCount val="2"/>
                <c:pt idx="0">
                  <c:v>194104554.72999999</c:v>
                </c:pt>
                <c:pt idx="1">
                  <c:v>128345136.70999999</c:v>
                </c:pt>
              </c:numCache>
            </c:numRef>
          </c:val>
        </c:ser>
        <c:dLbls>
          <c:showLegendKey val="0"/>
          <c:showVal val="0"/>
          <c:showCatName val="0"/>
          <c:showSerName val="0"/>
          <c:showPercent val="0"/>
          <c:showBubbleSize val="0"/>
        </c:dLbls>
        <c:gapWidth val="150"/>
        <c:shape val="box"/>
        <c:axId val="62273024"/>
        <c:axId val="62274560"/>
        <c:axId val="0"/>
      </c:bar3DChart>
      <c:catAx>
        <c:axId val="62273024"/>
        <c:scaling>
          <c:orientation val="minMax"/>
        </c:scaling>
        <c:delete val="0"/>
        <c:axPos val="b"/>
        <c:majorTickMark val="out"/>
        <c:minorTickMark val="none"/>
        <c:tickLblPos val="nextTo"/>
        <c:crossAx val="62274560"/>
        <c:crosses val="autoZero"/>
        <c:auto val="1"/>
        <c:lblAlgn val="ctr"/>
        <c:lblOffset val="100"/>
        <c:noMultiLvlLbl val="0"/>
      </c:catAx>
      <c:valAx>
        <c:axId val="62274560"/>
        <c:scaling>
          <c:orientation val="minMax"/>
        </c:scaling>
        <c:delete val="0"/>
        <c:axPos val="l"/>
        <c:majorGridlines/>
        <c:numFmt formatCode="#,##0.00" sourceLinked="1"/>
        <c:majorTickMark val="out"/>
        <c:minorTickMark val="none"/>
        <c:tickLblPos val="nextTo"/>
        <c:crossAx val="62273024"/>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63BFF-4B22-48D3-91BA-C55E19C8CC68}" type="datetimeFigureOut">
              <a:rPr lang="zh-CN" altLang="en-US" smtClean="0"/>
              <a:pPr/>
              <a:t>2016/6/13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21730-E907-4FDD-A5B3-9B2F9FEA7B8D}" type="slidenum">
              <a:rPr lang="zh-CN" altLang="en-US" smtClean="0"/>
              <a:pPr/>
              <a:t>‹#›</a:t>
            </a:fld>
            <a:endParaRPr lang="zh-CN" altLang="en-US"/>
          </a:p>
        </p:txBody>
      </p:sp>
    </p:spTree>
    <p:extLst>
      <p:ext uri="{BB962C8B-B14F-4D97-AF65-F5344CB8AC3E}">
        <p14:creationId xmlns:p14="http://schemas.microsoft.com/office/powerpoint/2010/main" val="291070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潜心研发攻关，掌握精纺羊绒面料、纱线技术；</a:t>
            </a:r>
          </a:p>
        </p:txBody>
      </p:sp>
      <p:sp>
        <p:nvSpPr>
          <p:cNvPr id="5325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9856903-1D96-4C2C-B523-F47E0F7AE84D}"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公司的技术优势，加入竞争优势中</a:t>
            </a:r>
            <a:endParaRPr lang="zh-CN" altLang="en-US" dirty="0"/>
          </a:p>
        </p:txBody>
      </p:sp>
      <p:sp>
        <p:nvSpPr>
          <p:cNvPr id="4" name="页脚占位符 3"/>
          <p:cNvSpPr>
            <a:spLocks noGrp="1"/>
          </p:cNvSpPr>
          <p:nvPr>
            <p:ph type="ftr" sz="quarter" idx="10"/>
          </p:nvPr>
        </p:nvSpPr>
        <p:spPr/>
        <p:txBody>
          <a:bodyPr/>
          <a:lstStyle/>
          <a:p>
            <a:r>
              <a:rPr lang="en-US" altLang="zh-CN" smtClean="0"/>
              <a:t>0</a:t>
            </a:r>
            <a:endParaRPr lang="zh-CN" altLang="en-US"/>
          </a:p>
        </p:txBody>
      </p:sp>
      <p:sp>
        <p:nvSpPr>
          <p:cNvPr id="5" name="灯片编号占位符 4"/>
          <p:cNvSpPr>
            <a:spLocks noGrp="1"/>
          </p:cNvSpPr>
          <p:nvPr>
            <p:ph type="sldNum" sz="quarter" idx="11"/>
          </p:nvPr>
        </p:nvSpPr>
        <p:spPr/>
        <p:txBody>
          <a:bodyPr/>
          <a:lstStyle/>
          <a:p>
            <a:fld id="{C041BA67-3614-4B0A-8B1E-D126F428B35F}" type="slidenum">
              <a:rPr lang="zh-CN" altLang="en-US" smtClean="0"/>
              <a:pPr/>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正在研发。。。。正在申请的专利</a:t>
            </a:r>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正在研发。。。。正在申请的专利</a:t>
            </a:r>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可补充至羊绒加工生产流程介绍</a:t>
            </a:r>
            <a:endParaRPr lang="zh-CN" altLang="en-US" dirty="0"/>
          </a:p>
        </p:txBody>
      </p:sp>
      <p:sp>
        <p:nvSpPr>
          <p:cNvPr id="4" name="页脚占位符 3"/>
          <p:cNvSpPr>
            <a:spLocks noGrp="1"/>
          </p:cNvSpPr>
          <p:nvPr>
            <p:ph type="ftr" sz="quarter" idx="10"/>
          </p:nvPr>
        </p:nvSpPr>
        <p:spPr/>
        <p:txBody>
          <a:bodyPr/>
          <a:lstStyle/>
          <a:p>
            <a:r>
              <a:rPr lang="en-US" altLang="zh-CN" smtClean="0"/>
              <a:t>0</a:t>
            </a:r>
            <a:endParaRPr lang="zh-CN" altLang="en-US"/>
          </a:p>
        </p:txBody>
      </p:sp>
      <p:sp>
        <p:nvSpPr>
          <p:cNvPr id="5" name="灯片编号占位符 4"/>
          <p:cNvSpPr>
            <a:spLocks noGrp="1"/>
          </p:cNvSpPr>
          <p:nvPr>
            <p:ph type="sldNum" sz="quarter" idx="11"/>
          </p:nvPr>
        </p:nvSpPr>
        <p:spPr/>
        <p:txBody>
          <a:bodyPr/>
          <a:lstStyle/>
          <a:p>
            <a:fld id="{C041BA67-3614-4B0A-8B1E-D126F428B35F}" type="slidenum">
              <a:rPr lang="zh-CN" altLang="en-US" smtClean="0"/>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72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728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77EDC60-BFF9-4678-9928-2A6A78640EC0}"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3765" rtl="0" eaLnBrk="1" latinLnBrk="0" hangingPunct="1">
              <a:spcBef>
                <a:spcPts val="0"/>
              </a:spcBef>
              <a:spcAft>
                <a:spcPts val="0"/>
              </a:spcAft>
              <a:buClrTx/>
              <a:buSzTx/>
              <a:buFontTx/>
              <a:buNone/>
              <a:defRPr/>
            </a:pPr>
            <a:endParaRPr lang="zh-CN" altLang="en-US" dirty="0" smtClean="0">
              <a:latin typeface="华文楷体" pitchFamily="2" charset="-122"/>
              <a:ea typeface="华文楷体" pitchFamily="2" charset="-122"/>
            </a:endParaRPr>
          </a:p>
          <a:p>
            <a:endParaRPr lang="zh-CN" altLang="en-US" dirty="0"/>
          </a:p>
        </p:txBody>
      </p:sp>
      <p:sp>
        <p:nvSpPr>
          <p:cNvPr id="4" name="页脚占位符 3"/>
          <p:cNvSpPr>
            <a:spLocks noGrp="1"/>
          </p:cNvSpPr>
          <p:nvPr>
            <p:ph type="ftr" sz="quarter" idx="10"/>
          </p:nvPr>
        </p:nvSpPr>
        <p:spPr/>
        <p:txBody>
          <a:bodyPr/>
          <a:lstStyle/>
          <a:p>
            <a:r>
              <a:rPr lang="en-US" altLang="zh-CN" smtClean="0"/>
              <a:t>0</a:t>
            </a:r>
            <a:endParaRPr lang="zh-CN" altLang="en-US"/>
          </a:p>
        </p:txBody>
      </p:sp>
      <p:sp>
        <p:nvSpPr>
          <p:cNvPr id="5" name="灯片编号占位符 4"/>
          <p:cNvSpPr>
            <a:spLocks noGrp="1"/>
          </p:cNvSpPr>
          <p:nvPr>
            <p:ph type="sldNum" sz="quarter" idx="11"/>
          </p:nvPr>
        </p:nvSpPr>
        <p:spPr/>
        <p:txBody>
          <a:bodyPr/>
          <a:lstStyle/>
          <a:p>
            <a:fld id="{C041BA67-3614-4B0A-8B1E-D126F428B35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产品认证优势</a:t>
            </a:r>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粗纺</a:t>
            </a:r>
            <a:r>
              <a:rPr lang="en-US" altLang="zh-CN" dirty="0" smtClean="0"/>
              <a:t>VS</a:t>
            </a:r>
            <a:r>
              <a:rPr lang="zh-CN" altLang="en-US" dirty="0" smtClean="0"/>
              <a:t>精纺 第</a:t>
            </a:r>
            <a:r>
              <a:rPr lang="en-US" altLang="zh-CN" dirty="0" smtClean="0"/>
              <a:t>19</a:t>
            </a:r>
            <a:r>
              <a:rPr lang="zh-CN" altLang="en-US" dirty="0" smtClean="0"/>
              <a:t>页</a:t>
            </a:r>
            <a:r>
              <a:rPr lang="en-US" altLang="zh-CN" dirty="0" smtClean="0"/>
              <a:t>DE</a:t>
            </a:r>
          </a:p>
          <a:p>
            <a:endParaRPr lang="zh-CN" altLang="en-US" dirty="0"/>
          </a:p>
        </p:txBody>
      </p:sp>
      <p:sp>
        <p:nvSpPr>
          <p:cNvPr id="4" name="页脚占位符 3"/>
          <p:cNvSpPr>
            <a:spLocks noGrp="1"/>
          </p:cNvSpPr>
          <p:nvPr>
            <p:ph type="ftr" sz="quarter" idx="10"/>
          </p:nvPr>
        </p:nvSpPr>
        <p:spPr/>
        <p:txBody>
          <a:bodyPr/>
          <a:lstStyle/>
          <a:p>
            <a:r>
              <a:rPr lang="en-US" altLang="zh-CN" smtClean="0"/>
              <a:t>0</a:t>
            </a:r>
            <a:endParaRPr lang="zh-CN" altLang="en-US"/>
          </a:p>
        </p:txBody>
      </p:sp>
      <p:sp>
        <p:nvSpPr>
          <p:cNvPr id="5" name="灯片编号占位符 4"/>
          <p:cNvSpPr>
            <a:spLocks noGrp="1"/>
          </p:cNvSpPr>
          <p:nvPr>
            <p:ph type="sldNum" sz="quarter" idx="11"/>
          </p:nvPr>
        </p:nvSpPr>
        <p:spPr/>
        <p:txBody>
          <a:bodyPr/>
          <a:lstStyle/>
          <a:p>
            <a:fld id="{C041BA67-3614-4B0A-8B1E-D126F428B35F}"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粗纺</a:t>
            </a:r>
            <a:r>
              <a:rPr lang="en-US" altLang="zh-CN" dirty="0" smtClean="0"/>
              <a:t>VS</a:t>
            </a:r>
            <a:r>
              <a:rPr lang="zh-CN" altLang="en-US" dirty="0" smtClean="0"/>
              <a:t>精纺 第</a:t>
            </a:r>
            <a:r>
              <a:rPr lang="en-US" altLang="zh-CN" dirty="0" smtClean="0"/>
              <a:t>19</a:t>
            </a:r>
            <a:r>
              <a:rPr lang="zh-CN" altLang="en-US" dirty="0" smtClean="0"/>
              <a:t>页</a:t>
            </a:r>
            <a:r>
              <a:rPr lang="en-US" altLang="zh-CN" dirty="0" smtClean="0"/>
              <a:t>DE</a:t>
            </a:r>
          </a:p>
          <a:p>
            <a:endParaRPr lang="zh-CN" altLang="en-US" dirty="0"/>
          </a:p>
        </p:txBody>
      </p:sp>
      <p:sp>
        <p:nvSpPr>
          <p:cNvPr id="4" name="页脚占位符 3"/>
          <p:cNvSpPr>
            <a:spLocks noGrp="1"/>
          </p:cNvSpPr>
          <p:nvPr>
            <p:ph type="ftr" sz="quarter" idx="10"/>
          </p:nvPr>
        </p:nvSpPr>
        <p:spPr/>
        <p:txBody>
          <a:bodyPr/>
          <a:lstStyle/>
          <a:p>
            <a:r>
              <a:rPr lang="en-US" altLang="zh-CN" smtClean="0"/>
              <a:t>0</a:t>
            </a:r>
            <a:endParaRPr lang="zh-CN" altLang="en-US"/>
          </a:p>
        </p:txBody>
      </p:sp>
      <p:sp>
        <p:nvSpPr>
          <p:cNvPr id="5" name="灯片编号占位符 4"/>
          <p:cNvSpPr>
            <a:spLocks noGrp="1"/>
          </p:cNvSpPr>
          <p:nvPr>
            <p:ph type="sldNum" sz="quarter" idx="11"/>
          </p:nvPr>
        </p:nvSpPr>
        <p:spPr/>
        <p:txBody>
          <a:bodyPr/>
          <a:lstStyle/>
          <a:p>
            <a:fld id="{C041BA67-3614-4B0A-8B1E-D126F428B35F}"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FF12F4-C197-4CDD-A373-5C4D19112497}"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Picture 8" descr="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3132138" y="549276"/>
            <a:ext cx="3168650" cy="165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696" y="517691"/>
            <a:ext cx="1296000" cy="1296000"/>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88798"/>
            <a:ext cx="8588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垂直排列标题与文本">
    <p:bg>
      <p:bgPr>
        <a:solidFill>
          <a:srgbClr val="9E0000"/>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2016/6/13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04.xml"/><Relationship Id="rId7" Type="http://schemas.openxmlformats.org/officeDocument/2006/relationships/slideLayout" Target="../slideLayouts/slideLayout13.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slideLayout" Target="../slideLayouts/slideLayout1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16.xml"/><Relationship Id="rId7" Type="http://schemas.openxmlformats.org/officeDocument/2006/relationships/slideLayout" Target="../slideLayouts/slideLayout13.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s/_rels/slide13.xml.rels><?xml version="1.0" encoding="UTF-8" standalone="yes"?>
<Relationships xmlns="http://schemas.openxmlformats.org/package/2006/relationships"><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tags" Target="../tags/tag158.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tags" Target="../tags/tag153.xml"/><Relationship Id="rId42" Type="http://schemas.openxmlformats.org/officeDocument/2006/relationships/tags" Target="../tags/tag161.xml"/><Relationship Id="rId47" Type="http://schemas.openxmlformats.org/officeDocument/2006/relationships/tags" Target="../tags/tag166.xml"/><Relationship Id="rId50" Type="http://schemas.openxmlformats.org/officeDocument/2006/relationships/notesSlide" Target="../notesSlides/notesSlide8.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tags" Target="../tags/tag157.xml"/><Relationship Id="rId46" Type="http://schemas.openxmlformats.org/officeDocument/2006/relationships/tags" Target="../tags/tag165.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41" Type="http://schemas.openxmlformats.org/officeDocument/2006/relationships/tags" Target="../tags/tag160.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tags" Target="../tags/tag156.xml"/><Relationship Id="rId40" Type="http://schemas.openxmlformats.org/officeDocument/2006/relationships/tags" Target="../tags/tag159.xml"/><Relationship Id="rId45" Type="http://schemas.openxmlformats.org/officeDocument/2006/relationships/tags" Target="../tags/tag164.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49" Type="http://schemas.openxmlformats.org/officeDocument/2006/relationships/slideLayout" Target="../slideLayouts/slideLayout13.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4" Type="http://schemas.openxmlformats.org/officeDocument/2006/relationships/tags" Target="../tags/tag163.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 Id="rId43" Type="http://schemas.openxmlformats.org/officeDocument/2006/relationships/tags" Target="../tags/tag162.xml"/><Relationship Id="rId48" Type="http://schemas.openxmlformats.org/officeDocument/2006/relationships/tags" Target="../tags/tag167.xml"/><Relationship Id="rId8" Type="http://schemas.openxmlformats.org/officeDocument/2006/relationships/tags" Target="../tags/tag127.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70.xml"/><Relationship Id="rId7" Type="http://schemas.openxmlformats.org/officeDocument/2006/relationships/slideLayout" Target="../slideLayouts/slideLayout13.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s>
</file>

<file path=ppt/slides/_rels/slide1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slideLayout" Target="../slideLayouts/slideLayout13.xml"/><Relationship Id="rId18" Type="http://schemas.openxmlformats.org/officeDocument/2006/relationships/image" Target="../media/image28.jpe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image" Target="../media/image27.jpeg"/><Relationship Id="rId2" Type="http://schemas.openxmlformats.org/officeDocument/2006/relationships/tags" Target="../tags/tag175.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image" Target="../media/image25.gif"/><Relationship Id="rId10" Type="http://schemas.openxmlformats.org/officeDocument/2006/relationships/tags" Target="../tags/tag183.xml"/><Relationship Id="rId19" Type="http://schemas.openxmlformats.org/officeDocument/2006/relationships/image" Target="../media/image29.jpe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2.png"/><Relationship Id="rId5" Type="http://schemas.openxmlformats.org/officeDocument/2006/relationships/tags" Target="../tags/tag190.xml"/><Relationship Id="rId10" Type="http://schemas.openxmlformats.org/officeDocument/2006/relationships/image" Target="../media/image31.jpg"/><Relationship Id="rId4" Type="http://schemas.openxmlformats.org/officeDocument/2006/relationships/tags" Target="../tags/tag189.xml"/><Relationship Id="rId9"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image" Target="../media/image33.emf"/><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notesSlide" Target="../notesSlides/notesSlide10.xml"/><Relationship Id="rId2" Type="http://schemas.openxmlformats.org/officeDocument/2006/relationships/tags" Target="../tags/tag194.xml"/><Relationship Id="rId16" Type="http://schemas.openxmlformats.org/officeDocument/2006/relationships/slideLayout" Target="../slideLayouts/slideLayout13.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tags" Target="../tags/tag20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s>
</file>

<file path=ppt/slides/_rels/slide18.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image" Target="../media/image34.pn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slideLayout" Target="../slideLayouts/slideLayout13.xml"/><Relationship Id="rId2" Type="http://schemas.openxmlformats.org/officeDocument/2006/relationships/tags" Target="../tags/tag209.xml"/><Relationship Id="rId16" Type="http://schemas.openxmlformats.org/officeDocument/2006/relationships/tags" Target="../tags/tag223.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tags" Target="../tags/tag222.xml"/><Relationship Id="rId10" Type="http://schemas.openxmlformats.org/officeDocument/2006/relationships/tags" Target="../tags/tag217.xml"/><Relationship Id="rId19" Type="http://schemas.openxmlformats.org/officeDocument/2006/relationships/image" Target="../media/image35.png"/><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19.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image" Target="../media/image38.png"/><Relationship Id="rId3" Type="http://schemas.openxmlformats.org/officeDocument/2006/relationships/tags" Target="../tags/tag225.xml"/><Relationship Id="rId21" Type="http://schemas.openxmlformats.org/officeDocument/2006/relationships/tags" Target="../tags/tag243.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image" Target="../media/image37.png"/><Relationship Id="rId2" Type="http://schemas.openxmlformats.org/officeDocument/2006/relationships/video" Target="file:///F:\&#36151;&#27454;&#12289;&#34701;&#36164;&#36164;&#26009;\2016&#24180;&#36151;&#27454;&#34701;&#36164;&#36164;&#26009;\&#21326;&#26519;&#35777;&#21048;\00092_201659141829.mp4" TargetMode="Externa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tags" Target="../tags/tag224.x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image" Target="../media/image36.jpeg"/><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slideLayout" Target="../slideLayouts/slideLayout7.xml"/><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tags" Target="../tags/tag270.xml"/><Relationship Id="rId39" Type="http://schemas.openxmlformats.org/officeDocument/2006/relationships/tags" Target="../tags/tag283.xml"/><Relationship Id="rId3" Type="http://schemas.openxmlformats.org/officeDocument/2006/relationships/tags" Target="../tags/tag247.xml"/><Relationship Id="rId21" Type="http://schemas.openxmlformats.org/officeDocument/2006/relationships/tags" Target="../tags/tag265.xml"/><Relationship Id="rId34" Type="http://schemas.openxmlformats.org/officeDocument/2006/relationships/tags" Target="../tags/tag278.xml"/><Relationship Id="rId42" Type="http://schemas.openxmlformats.org/officeDocument/2006/relationships/tags" Target="../tags/tag286.xml"/><Relationship Id="rId47" Type="http://schemas.openxmlformats.org/officeDocument/2006/relationships/tags" Target="../tags/tag291.xml"/><Relationship Id="rId50" Type="http://schemas.openxmlformats.org/officeDocument/2006/relationships/notesSlide" Target="../notesSlides/notesSlide11.xml"/><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tags" Target="../tags/tag277.xml"/><Relationship Id="rId38" Type="http://schemas.openxmlformats.org/officeDocument/2006/relationships/tags" Target="../tags/tag282.xml"/><Relationship Id="rId46" Type="http://schemas.openxmlformats.org/officeDocument/2006/relationships/tags" Target="../tags/tag290.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tags" Target="../tags/tag264.xml"/><Relationship Id="rId29" Type="http://schemas.openxmlformats.org/officeDocument/2006/relationships/tags" Target="../tags/tag273.xml"/><Relationship Id="rId41" Type="http://schemas.openxmlformats.org/officeDocument/2006/relationships/tags" Target="../tags/tag285.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tags" Target="../tags/tag268.xml"/><Relationship Id="rId32" Type="http://schemas.openxmlformats.org/officeDocument/2006/relationships/tags" Target="../tags/tag276.xml"/><Relationship Id="rId37" Type="http://schemas.openxmlformats.org/officeDocument/2006/relationships/tags" Target="../tags/tag281.xml"/><Relationship Id="rId40" Type="http://schemas.openxmlformats.org/officeDocument/2006/relationships/tags" Target="../tags/tag284.xml"/><Relationship Id="rId45" Type="http://schemas.openxmlformats.org/officeDocument/2006/relationships/tags" Target="../tags/tag289.xml"/><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slideLayout" Target="../slideLayouts/slideLayout13.xml"/><Relationship Id="rId10" Type="http://schemas.openxmlformats.org/officeDocument/2006/relationships/tags" Target="../tags/tag254.xml"/><Relationship Id="rId19" Type="http://schemas.openxmlformats.org/officeDocument/2006/relationships/tags" Target="../tags/tag263.xml"/><Relationship Id="rId31" Type="http://schemas.openxmlformats.org/officeDocument/2006/relationships/tags" Target="../tags/tag275.xml"/><Relationship Id="rId44" Type="http://schemas.openxmlformats.org/officeDocument/2006/relationships/tags" Target="../tags/tag288.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tags" Target="../tags/tag271.xml"/><Relationship Id="rId30" Type="http://schemas.openxmlformats.org/officeDocument/2006/relationships/tags" Target="../tags/tag274.xml"/><Relationship Id="rId35" Type="http://schemas.openxmlformats.org/officeDocument/2006/relationships/tags" Target="../tags/tag279.xml"/><Relationship Id="rId43" Type="http://schemas.openxmlformats.org/officeDocument/2006/relationships/tags" Target="../tags/tag287.xml"/><Relationship Id="rId48" Type="http://schemas.openxmlformats.org/officeDocument/2006/relationships/tags" Target="../tags/tag292.xml"/><Relationship Id="rId8" Type="http://schemas.openxmlformats.org/officeDocument/2006/relationships/tags" Target="../tags/tag25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95.xml"/><Relationship Id="rId7" Type="http://schemas.openxmlformats.org/officeDocument/2006/relationships/tags" Target="../tags/tag299.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10" Type="http://schemas.openxmlformats.org/officeDocument/2006/relationships/image" Target="../media/image40.jpeg"/><Relationship Id="rId4" Type="http://schemas.openxmlformats.org/officeDocument/2006/relationships/tags" Target="../tags/tag296.xml"/><Relationship Id="rId9"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5" Type="http://schemas.openxmlformats.org/officeDocument/2006/relationships/tags" Target="../tags/tag304.xml"/><Relationship Id="rId10" Type="http://schemas.openxmlformats.org/officeDocument/2006/relationships/image" Target="../media/image40.jpeg"/><Relationship Id="rId4" Type="http://schemas.openxmlformats.org/officeDocument/2006/relationships/tags" Target="../tags/tag303.xml"/><Relationship Id="rId9"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tags" Target="../tags/tag309.xml"/><Relationship Id="rId7" Type="http://schemas.openxmlformats.org/officeDocument/2006/relationships/slideLayout" Target="../slideLayouts/slideLayout13.xm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308.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43.png"/><Relationship Id="rId5" Type="http://schemas.openxmlformats.org/officeDocument/2006/relationships/tags" Target="../tags/tag311.xm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tags" Target="../tags/tag310.xml"/><Relationship Id="rId9" Type="http://schemas.openxmlformats.org/officeDocument/2006/relationships/image" Target="../media/image41.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15.xml"/><Relationship Id="rId7" Type="http://schemas.openxmlformats.org/officeDocument/2006/relationships/slideLayout" Target="../slideLayouts/slideLayout13.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tags" Target="../tags/tag344.xml"/><Relationship Id="rId39" Type="http://schemas.openxmlformats.org/officeDocument/2006/relationships/tags" Target="../tags/tag357.xml"/><Relationship Id="rId3" Type="http://schemas.openxmlformats.org/officeDocument/2006/relationships/tags" Target="../tags/tag321.xml"/><Relationship Id="rId21" Type="http://schemas.openxmlformats.org/officeDocument/2006/relationships/tags" Target="../tags/tag339.xml"/><Relationship Id="rId34" Type="http://schemas.openxmlformats.org/officeDocument/2006/relationships/tags" Target="../tags/tag352.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tags" Target="../tags/tag356.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tags" Target="../tags/tag347.xml"/><Relationship Id="rId41" Type="http://schemas.openxmlformats.org/officeDocument/2006/relationships/notesSlide" Target="../notesSlides/notesSlide16.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37" Type="http://schemas.openxmlformats.org/officeDocument/2006/relationships/tags" Target="../tags/tag355.xml"/><Relationship Id="rId40" Type="http://schemas.openxmlformats.org/officeDocument/2006/relationships/slideLayout" Target="../slideLayouts/slideLayout13.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tags" Target="../tags/tag354.xml"/><Relationship Id="rId10" Type="http://schemas.openxmlformats.org/officeDocument/2006/relationships/tags" Target="../tags/tag328.xml"/><Relationship Id="rId19" Type="http://schemas.openxmlformats.org/officeDocument/2006/relationships/tags" Target="../tags/tag337.xml"/><Relationship Id="rId31" Type="http://schemas.openxmlformats.org/officeDocument/2006/relationships/tags" Target="../tags/tag349.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tags" Target="../tags/tag353.xml"/></Relationships>
</file>

<file path=ppt/slides/_rels/slide26.xml.rels><?xml version="1.0" encoding="UTF-8" standalone="yes"?>
<Relationships xmlns="http://schemas.openxmlformats.org/package/2006/relationships"><Relationship Id="rId8" Type="http://schemas.openxmlformats.org/officeDocument/2006/relationships/tags" Target="../tags/tag365.xml"/><Relationship Id="rId13" Type="http://schemas.openxmlformats.org/officeDocument/2006/relationships/image" Target="../media/image54.jpeg"/><Relationship Id="rId3" Type="http://schemas.openxmlformats.org/officeDocument/2006/relationships/tags" Target="../tags/tag360.xml"/><Relationship Id="rId7" Type="http://schemas.openxmlformats.org/officeDocument/2006/relationships/tags" Target="../tags/tag364.xml"/><Relationship Id="rId12" Type="http://schemas.openxmlformats.org/officeDocument/2006/relationships/notesSlide" Target="../notesSlides/notesSlide17.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slideLayout" Target="../slideLayouts/slideLayout13.xml"/><Relationship Id="rId5" Type="http://schemas.openxmlformats.org/officeDocument/2006/relationships/tags" Target="../tags/tag362.xml"/><Relationship Id="rId10" Type="http://schemas.openxmlformats.org/officeDocument/2006/relationships/tags" Target="../tags/tag367.xml"/><Relationship Id="rId4" Type="http://schemas.openxmlformats.org/officeDocument/2006/relationships/tags" Target="../tags/tag361.xml"/><Relationship Id="rId9" Type="http://schemas.openxmlformats.org/officeDocument/2006/relationships/tags" Target="../tags/tag366.xml"/><Relationship Id="rId1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5.xml"/><Relationship Id="rId7"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4.jpeg"/><Relationship Id="rId4" Type="http://schemas.openxmlformats.org/officeDocument/2006/relationships/tags" Target="../tags/tag16.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 Type="http://schemas.openxmlformats.org/officeDocument/2006/relationships/tags" Target="../tags/tag21.xml"/><Relationship Id="rId21" Type="http://schemas.openxmlformats.org/officeDocument/2006/relationships/tags" Target="../tags/tag39.xml"/><Relationship Id="rId34" Type="http://schemas.openxmlformats.org/officeDocument/2006/relationships/tags" Target="../tags/tag52.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image" Target="../media/image2.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slideLayout" Target="../slideLayouts/slideLayout13.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s>
</file>

<file path=ppt/slides/_rels/slide5.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image" Target="../media/image6.jpeg"/><Relationship Id="rId3" Type="http://schemas.openxmlformats.org/officeDocument/2006/relationships/tags" Target="../tags/tag56.xml"/><Relationship Id="rId21" Type="http://schemas.openxmlformats.org/officeDocument/2006/relationships/image" Target="../media/image9.jpeg"/><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image" Target="../media/image5.jpeg"/><Relationship Id="rId2" Type="http://schemas.openxmlformats.org/officeDocument/2006/relationships/tags" Target="../tags/tag55.xml"/><Relationship Id="rId16" Type="http://schemas.openxmlformats.org/officeDocument/2006/relationships/notesSlide" Target="../notesSlides/notesSlide3.xml"/><Relationship Id="rId20" Type="http://schemas.openxmlformats.org/officeDocument/2006/relationships/image" Target="../media/image8.jpe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slideLayout" Target="../slideLayouts/slideLayout13.xml"/><Relationship Id="rId10" Type="http://schemas.openxmlformats.org/officeDocument/2006/relationships/tags" Target="../tags/tag63.xml"/><Relationship Id="rId19" Type="http://schemas.openxmlformats.org/officeDocument/2006/relationships/image" Target="../media/image7.jpe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4.png"/><Relationship Id="rId3" Type="http://schemas.openxmlformats.org/officeDocument/2006/relationships/tags" Target="../tags/tag70.xml"/><Relationship Id="rId7" Type="http://schemas.openxmlformats.org/officeDocument/2006/relationships/slideLayout" Target="../slideLayouts/slideLayout13.xml"/><Relationship Id="rId12" Type="http://schemas.openxmlformats.org/officeDocument/2006/relationships/image" Target="../media/image13.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2.jpeg"/><Relationship Id="rId5" Type="http://schemas.openxmlformats.org/officeDocument/2006/relationships/tags" Target="../tags/tag72.xml"/><Relationship Id="rId10" Type="http://schemas.openxmlformats.org/officeDocument/2006/relationships/image" Target="../media/image11.jpeg"/><Relationship Id="rId4" Type="http://schemas.openxmlformats.org/officeDocument/2006/relationships/tags" Target="../tags/tag7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76.xml"/><Relationship Id="rId7"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notesSlide" Target="../notesSlides/notesSlide6.xml"/><Relationship Id="rId26" Type="http://schemas.openxmlformats.org/officeDocument/2006/relationships/image" Target="../media/image22.png"/><Relationship Id="rId3" Type="http://schemas.openxmlformats.org/officeDocument/2006/relationships/tags" Target="../tags/tag82.xml"/><Relationship Id="rId21" Type="http://schemas.openxmlformats.org/officeDocument/2006/relationships/image" Target="../media/image17.png"/><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slideLayout" Target="../slideLayouts/slideLayout13.xml"/><Relationship Id="rId25" Type="http://schemas.openxmlformats.org/officeDocument/2006/relationships/image" Target="../media/image21.png"/><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image" Target="../media/image16.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image" Target="../media/image20.png"/><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image" Target="../media/image19.png"/><Relationship Id="rId10" Type="http://schemas.openxmlformats.org/officeDocument/2006/relationships/tags" Target="../tags/tag89.xml"/><Relationship Id="rId19" Type="http://schemas.openxmlformats.org/officeDocument/2006/relationships/image" Target="../media/image15.png"/><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Layout" Target="../slideLayouts/slideLayout1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副标题 2"/>
          <p:cNvSpPr txBox="1">
            <a:spLocks noChangeArrowheads="1"/>
          </p:cNvSpPr>
          <p:nvPr/>
        </p:nvSpPr>
        <p:spPr bwMode="auto">
          <a:xfrm>
            <a:off x="214282" y="3357562"/>
            <a:ext cx="9144000" cy="129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endParaRPr lang="zh-CN" altLang="en-US" sz="3600" b="1" dirty="0">
              <a:latin typeface="黑体" pitchFamily="49" charset="-122"/>
              <a:ea typeface="黑体" pitchFamily="49" charset="-122"/>
              <a:sym typeface="MS PGothic" pitchFamily="34" charset="-128"/>
            </a:endParaRPr>
          </a:p>
        </p:txBody>
      </p:sp>
      <p:sp>
        <p:nvSpPr>
          <p:cNvPr id="8195" name="Rectangle 4"/>
          <p:cNvSpPr>
            <a:spLocks noChangeArrowheads="1"/>
          </p:cNvSpPr>
          <p:nvPr/>
        </p:nvSpPr>
        <p:spPr bwMode="auto">
          <a:xfrm>
            <a:off x="539589" y="4351338"/>
            <a:ext cx="806482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zh-CN" altLang="en-US" sz="2000" dirty="0" smtClean="0">
                <a:solidFill>
                  <a:schemeClr val="bg1"/>
                </a:solidFill>
                <a:latin typeface="微软雅黑" pitchFamily="34" charset="-122"/>
                <a:ea typeface="微软雅黑" pitchFamily="34" charset="-122"/>
              </a:rPr>
              <a:t>证券简称：德泓国际     证券代码</a:t>
            </a:r>
            <a:r>
              <a:rPr lang="en-US" altLang="zh-CN" sz="2000" dirty="0" smtClean="0">
                <a:solidFill>
                  <a:schemeClr val="bg1"/>
                </a:solidFill>
                <a:latin typeface="微软雅黑" pitchFamily="34" charset="-122"/>
                <a:ea typeface="微软雅黑" pitchFamily="34" charset="-122"/>
              </a:rPr>
              <a:t>:834086</a:t>
            </a:r>
            <a:endParaRPr lang="zh-CN" altLang="en-US" sz="2000" dirty="0">
              <a:solidFill>
                <a:schemeClr val="bg1"/>
              </a:solidFill>
              <a:latin typeface="微软雅黑" pitchFamily="34" charset="-122"/>
              <a:ea typeface="微软雅黑" pitchFamily="34" charset="-122"/>
            </a:endParaRPr>
          </a:p>
        </p:txBody>
      </p:sp>
      <p:sp>
        <p:nvSpPr>
          <p:cNvPr id="5" name="矩形 4"/>
          <p:cNvSpPr/>
          <p:nvPr/>
        </p:nvSpPr>
        <p:spPr>
          <a:xfrm>
            <a:off x="1714480" y="1428736"/>
            <a:ext cx="6143668"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2015</a:t>
            </a:r>
            <a:r>
              <a:rPr lang="zh-CN" alt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年度路演报告</a:t>
            </a:r>
            <a:endParaRPr lang="zh-CN" alt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4"/>
          <p:cNvSpPr txBox="1">
            <a:spLocks noChangeArrowheads="1"/>
          </p:cNvSpPr>
          <p:nvPr/>
        </p:nvSpPr>
        <p:spPr bwMode="auto">
          <a:xfrm>
            <a:off x="500034" y="3071810"/>
            <a:ext cx="8358214" cy="1143008"/>
          </a:xfrm>
          <a:prstGeom prst="rect">
            <a:avLst/>
          </a:prstGeom>
          <a:noFill/>
          <a:ln w="9525">
            <a:noFill/>
            <a:miter lim="800000"/>
            <a:headEnd/>
            <a:tailEnd/>
          </a:ln>
        </p:spPr>
        <p:txBody>
          <a:bodyPr lIns="68562" tIns="34281" rIns="68562" bIns="34281" anchor="ctr"/>
          <a:lstStyle/>
          <a:p>
            <a:pPr algn="ctr"/>
            <a:r>
              <a:rPr lang="zh-CN" altLang="en-US" sz="2800" dirty="0">
                <a:solidFill>
                  <a:schemeClr val="bg1"/>
                </a:solidFill>
                <a:latin typeface="方正黑体简体"/>
                <a:ea typeface="方正黑体简体"/>
                <a:cs typeface="方正黑体简体"/>
              </a:rPr>
              <a:t>德泓国际绒业</a:t>
            </a:r>
            <a:r>
              <a:rPr lang="zh-CN" altLang="en-US" sz="2800" dirty="0" smtClean="0">
                <a:solidFill>
                  <a:schemeClr val="bg1"/>
                </a:solidFill>
                <a:latin typeface="方正黑体简体"/>
                <a:ea typeface="方正黑体简体"/>
                <a:cs typeface="方正黑体简体"/>
              </a:rPr>
              <a:t>股份有限公司</a:t>
            </a:r>
            <a:endParaRPr lang="en-US" altLang="zh-CN" sz="2800" dirty="0" smtClean="0">
              <a:solidFill>
                <a:schemeClr val="bg1"/>
              </a:solidFill>
              <a:latin typeface="方正黑体简体"/>
              <a:ea typeface="方正黑体简体"/>
              <a:cs typeface="方正黑体简体"/>
            </a:endParaRPr>
          </a:p>
          <a:p>
            <a:pPr algn="ctr"/>
            <a:r>
              <a:rPr lang="en-US" altLang="zh-CN" sz="2800" dirty="0" smtClean="0">
                <a:solidFill>
                  <a:schemeClr val="bg1"/>
                </a:solidFill>
                <a:latin typeface="Calibri" pitchFamily="34" charset="0"/>
              </a:rPr>
              <a:t>DEHONG INTERNATIONAL CASHMERE CO., LTD</a:t>
            </a:r>
            <a:endParaRPr lang="zh-CN" altLang="en-US" sz="2800" dirty="0" smtClean="0">
              <a:solidFill>
                <a:schemeClr val="bg1"/>
              </a:solidFill>
              <a:latin typeface="Calibri" pitchFamily="34" charset="0"/>
            </a:endParaRPr>
          </a:p>
          <a:p>
            <a:endParaRPr lang="zh-CN" altLang="en-US" sz="2100" dirty="0">
              <a:latin typeface="方正黑体简体"/>
              <a:ea typeface="方正黑体简体"/>
              <a:cs typeface="方正黑体简体"/>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4672794" cy="1233627"/>
            <a:chOff x="7938" y="1936749"/>
            <a:chExt cx="7194210" cy="2189009"/>
          </a:xfrm>
        </p:grpSpPr>
        <p:sp>
          <p:nvSpPr>
            <p:cNvPr id="3"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02</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7" name="直接连接符 6"/>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标题 5"/>
            <p:cNvSpPr txBox="1"/>
            <p:nvPr>
              <p:custDataLst>
                <p:tags r:id="rId5"/>
              </p:custDataLst>
            </p:nvPr>
          </p:nvSpPr>
          <p:spPr>
            <a:xfrm>
              <a:off x="3150031" y="2325786"/>
              <a:ext cx="4052117"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财务状况</a:t>
              </a:r>
              <a:endParaRPr lang="zh-CN" altLang="en-US" sz="2400" dirty="0"/>
            </a:p>
          </p:txBody>
        </p:sp>
        <p:sp>
          <p:nvSpPr>
            <p:cNvPr id="9" name="文本占位符 6"/>
            <p:cNvSpPr txBox="1"/>
            <p:nvPr>
              <p:custDataLst>
                <p:tags r:id="rId6"/>
              </p:custDataLst>
            </p:nvPr>
          </p:nvSpPr>
          <p:spPr>
            <a:xfrm>
              <a:off x="3150031" y="3113028"/>
              <a:ext cx="3675209" cy="1012730"/>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偿债能力</a:t>
              </a:r>
              <a:endParaRPr lang="en-US" altLang="zh-CN" sz="1500" dirty="0">
                <a:solidFill>
                  <a:schemeClr val="tx1">
                    <a:lumMod val="65000"/>
                    <a:lumOff val="35000"/>
                  </a:schemeClr>
                </a:solidFill>
              </a:endParaRPr>
            </a:p>
          </p:txBody>
        </p:sp>
      </p:grpSp>
      <p:graphicFrame>
        <p:nvGraphicFramePr>
          <p:cNvPr id="10" name="图表 9"/>
          <p:cNvGraphicFramePr>
            <a:graphicFrameLocks/>
          </p:cNvGraphicFramePr>
          <p:nvPr>
            <p:extLst>
              <p:ext uri="{D42A27DB-BD31-4B8C-83A1-F6EECF244321}">
                <p14:modId xmlns:p14="http://schemas.microsoft.com/office/powerpoint/2010/main" val="1348431773"/>
              </p:ext>
            </p:extLst>
          </p:nvPr>
        </p:nvGraphicFramePr>
        <p:xfrm>
          <a:off x="447128" y="1340768"/>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图表 10"/>
          <p:cNvGraphicFramePr>
            <a:graphicFrameLocks/>
          </p:cNvGraphicFramePr>
          <p:nvPr>
            <p:extLst>
              <p:ext uri="{D42A27DB-BD31-4B8C-83A1-F6EECF244321}">
                <p14:modId xmlns:p14="http://schemas.microsoft.com/office/powerpoint/2010/main" val="1899740177"/>
              </p:ext>
            </p:extLst>
          </p:nvPr>
        </p:nvGraphicFramePr>
        <p:xfrm>
          <a:off x="4211960" y="3645024"/>
          <a:ext cx="4572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12" name="左箭头 11"/>
          <p:cNvSpPr/>
          <p:nvPr/>
        </p:nvSpPr>
        <p:spPr>
          <a:xfrm>
            <a:off x="5076056" y="1628800"/>
            <a:ext cx="2808312" cy="144016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t>2015</a:t>
            </a:r>
            <a:r>
              <a:rPr lang="zh-CN" altLang="en-US" dirty="0" smtClean="0"/>
              <a:t>年度营业收入较</a:t>
            </a:r>
            <a:r>
              <a:rPr lang="en-US" altLang="zh-CN" dirty="0" smtClean="0"/>
              <a:t>2014</a:t>
            </a:r>
            <a:r>
              <a:rPr lang="zh-CN" altLang="en-US" dirty="0" smtClean="0"/>
              <a:t>年度增加</a:t>
            </a:r>
            <a:r>
              <a:rPr lang="en-US" altLang="zh-CN" dirty="0" smtClean="0"/>
              <a:t>14.48%</a:t>
            </a:r>
            <a:endParaRPr lang="zh-CN" altLang="en-US" dirty="0"/>
          </a:p>
        </p:txBody>
      </p:sp>
      <p:sp>
        <p:nvSpPr>
          <p:cNvPr id="13" name="右箭头 12"/>
          <p:cNvSpPr/>
          <p:nvPr/>
        </p:nvSpPr>
        <p:spPr>
          <a:xfrm>
            <a:off x="1331640" y="4653136"/>
            <a:ext cx="2808312" cy="151216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t>2015</a:t>
            </a:r>
            <a:r>
              <a:rPr lang="zh-CN" altLang="en-US" dirty="0" smtClean="0"/>
              <a:t>年度公司净利润较上一年度增加了</a:t>
            </a:r>
            <a:r>
              <a:rPr lang="en-US" altLang="zh-CN" dirty="0" smtClean="0"/>
              <a:t>51.24%</a:t>
            </a:r>
            <a:endParaRPr lang="zh-CN" altLang="en-US" dirty="0"/>
          </a:p>
        </p:txBody>
      </p:sp>
    </p:spTree>
    <p:extLst>
      <p:ext uri="{BB962C8B-B14F-4D97-AF65-F5344CB8AC3E}">
        <p14:creationId xmlns:p14="http://schemas.microsoft.com/office/powerpoint/2010/main" val="1778611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4672794" cy="1233627"/>
            <a:chOff x="7938" y="1936749"/>
            <a:chExt cx="7194210" cy="2189009"/>
          </a:xfrm>
        </p:grpSpPr>
        <p:sp>
          <p:nvSpPr>
            <p:cNvPr id="3"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02</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7" name="直接连接符 6"/>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标题 5"/>
            <p:cNvSpPr txBox="1"/>
            <p:nvPr>
              <p:custDataLst>
                <p:tags r:id="rId5"/>
              </p:custDataLst>
            </p:nvPr>
          </p:nvSpPr>
          <p:spPr>
            <a:xfrm>
              <a:off x="3150031" y="2325786"/>
              <a:ext cx="4052117"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财务状况</a:t>
              </a:r>
              <a:endParaRPr lang="zh-CN" altLang="en-US" sz="2400" dirty="0"/>
            </a:p>
          </p:txBody>
        </p:sp>
        <p:sp>
          <p:nvSpPr>
            <p:cNvPr id="9" name="文本占位符 6"/>
            <p:cNvSpPr txBox="1"/>
            <p:nvPr>
              <p:custDataLst>
                <p:tags r:id="rId6"/>
              </p:custDataLst>
            </p:nvPr>
          </p:nvSpPr>
          <p:spPr>
            <a:xfrm>
              <a:off x="3150031" y="3113028"/>
              <a:ext cx="3675209" cy="1012730"/>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偿债能力</a:t>
              </a:r>
              <a:endParaRPr lang="en-US" altLang="zh-CN" sz="1500" dirty="0">
                <a:solidFill>
                  <a:schemeClr val="tx1">
                    <a:lumMod val="65000"/>
                    <a:lumOff val="35000"/>
                  </a:schemeClr>
                </a:solidFill>
              </a:endParaRPr>
            </a:p>
          </p:txBody>
        </p:sp>
      </p:grpSp>
      <p:graphicFrame>
        <p:nvGraphicFramePr>
          <p:cNvPr id="5" name="表格 4"/>
          <p:cNvGraphicFramePr>
            <a:graphicFrameLocks noGrp="1"/>
          </p:cNvGraphicFramePr>
          <p:nvPr>
            <p:extLst>
              <p:ext uri="{D42A27DB-BD31-4B8C-83A1-F6EECF244321}">
                <p14:modId xmlns:p14="http://schemas.microsoft.com/office/powerpoint/2010/main" val="876520451"/>
              </p:ext>
            </p:extLst>
          </p:nvPr>
        </p:nvGraphicFramePr>
        <p:xfrm>
          <a:off x="447128" y="1484787"/>
          <a:ext cx="8085313" cy="4132522"/>
        </p:xfrm>
        <a:graphic>
          <a:graphicData uri="http://schemas.openxmlformats.org/drawingml/2006/table">
            <a:tbl>
              <a:tblPr firstRow="1" firstCol="1" bandRow="1">
                <a:tableStyleId>{5C22544A-7EE6-4342-B048-85BDC9FD1C3A}</a:tableStyleId>
              </a:tblPr>
              <a:tblGrid>
                <a:gridCol w="2156212"/>
                <a:gridCol w="2425015"/>
                <a:gridCol w="2156212"/>
                <a:gridCol w="1347874"/>
              </a:tblGrid>
              <a:tr h="547994">
                <a:tc>
                  <a:txBody>
                    <a:bodyPr/>
                    <a:lstStyle/>
                    <a:p>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ctr">
                        <a:spcAft>
                          <a:spcPts val="0"/>
                        </a:spcAft>
                      </a:pPr>
                      <a:r>
                        <a:rPr lang="zh-CN" sz="1600" kern="0" dirty="0">
                          <a:effectLst/>
                          <a:latin typeface="华文楷体" pitchFamily="2" charset="-122"/>
                          <a:ea typeface="华文楷体" pitchFamily="2" charset="-122"/>
                        </a:rPr>
                        <a:t>本期期末</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ctr">
                        <a:spcAft>
                          <a:spcPts val="0"/>
                        </a:spcAft>
                      </a:pPr>
                      <a:r>
                        <a:rPr lang="zh-CN" sz="1600" kern="0" dirty="0">
                          <a:effectLst/>
                          <a:latin typeface="华文楷体" pitchFamily="2" charset="-122"/>
                          <a:ea typeface="华文楷体" pitchFamily="2" charset="-122"/>
                        </a:rPr>
                        <a:t>上年期末</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ctr">
                        <a:spcAft>
                          <a:spcPts val="0"/>
                        </a:spcAft>
                      </a:pPr>
                      <a:r>
                        <a:rPr lang="zh-CN" sz="1600" kern="0" dirty="0">
                          <a:effectLst/>
                          <a:latin typeface="华文楷体" pitchFamily="2" charset="-122"/>
                          <a:ea typeface="华文楷体" pitchFamily="2" charset="-122"/>
                        </a:rPr>
                        <a:t>增减比例</a:t>
                      </a:r>
                      <a:r>
                        <a:rPr lang="en-US" sz="1600" kern="0" dirty="0">
                          <a:effectLst/>
                          <a:latin typeface="华文楷体" pitchFamily="2" charset="-122"/>
                          <a:ea typeface="华文楷体" pitchFamily="2" charset="-122"/>
                        </a:rPr>
                        <a:t>%</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r>
              <a:tr h="547994">
                <a:tc>
                  <a:txBody>
                    <a:bodyPr/>
                    <a:lstStyle/>
                    <a:p>
                      <a:pPr algn="just">
                        <a:spcAft>
                          <a:spcPts val="0"/>
                        </a:spcAft>
                      </a:pPr>
                      <a:r>
                        <a:rPr lang="zh-CN" sz="1600" kern="100" dirty="0">
                          <a:effectLst/>
                          <a:latin typeface="华文楷体" pitchFamily="2" charset="-122"/>
                          <a:ea typeface="华文楷体" pitchFamily="2" charset="-122"/>
                        </a:rPr>
                        <a:t>资产</a:t>
                      </a:r>
                      <a:r>
                        <a:rPr lang="zh-CN" sz="1600" kern="100" dirty="0" smtClean="0">
                          <a:effectLst/>
                          <a:latin typeface="华文楷体" pitchFamily="2" charset="-122"/>
                          <a:ea typeface="华文楷体" pitchFamily="2" charset="-122"/>
                        </a:rPr>
                        <a:t>总计</a:t>
                      </a:r>
                      <a:r>
                        <a:rPr lang="zh-CN" altLang="en-US" sz="1600" kern="10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100" dirty="0" smtClean="0">
                          <a:effectLst/>
                          <a:latin typeface="华文楷体" pitchFamily="2" charset="-122"/>
                          <a:ea typeface="华文楷体" pitchFamily="2" charset="-122"/>
                        </a:rPr>
                        <a:t>26.28</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100" dirty="0" smtClean="0">
                          <a:effectLst/>
                          <a:latin typeface="华文楷体" pitchFamily="2" charset="-122"/>
                          <a:ea typeface="华文楷体" pitchFamily="2" charset="-122"/>
                        </a:rPr>
                        <a:t>28.31</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100">
                          <a:effectLst/>
                          <a:latin typeface="华文楷体" pitchFamily="2" charset="-122"/>
                          <a:ea typeface="华文楷体" pitchFamily="2" charset="-122"/>
                        </a:rPr>
                        <a:t>-7.17%</a:t>
                      </a:r>
                      <a:endParaRPr lang="zh-CN" sz="1600" kern="100">
                        <a:effectLst/>
                        <a:latin typeface="华文楷体" pitchFamily="2" charset="-122"/>
                        <a:ea typeface="华文楷体" pitchFamily="2" charset="-122"/>
                        <a:cs typeface="Times New Roman"/>
                      </a:endParaRPr>
                    </a:p>
                  </a:txBody>
                  <a:tcPr marL="68580" marR="68580" marT="0" marB="0" anchor="ctr"/>
                </a:tc>
              </a:tr>
              <a:tr h="547994">
                <a:tc>
                  <a:txBody>
                    <a:bodyPr/>
                    <a:lstStyle/>
                    <a:p>
                      <a:pPr algn="just">
                        <a:spcAft>
                          <a:spcPts val="0"/>
                        </a:spcAft>
                      </a:pPr>
                      <a:r>
                        <a:rPr lang="zh-CN" sz="1600" kern="100" dirty="0">
                          <a:effectLst/>
                          <a:latin typeface="华文楷体" pitchFamily="2" charset="-122"/>
                          <a:ea typeface="华文楷体" pitchFamily="2" charset="-122"/>
                        </a:rPr>
                        <a:t>负债</a:t>
                      </a:r>
                      <a:r>
                        <a:rPr lang="zh-CN" sz="1600" kern="100" dirty="0" smtClean="0">
                          <a:effectLst/>
                          <a:latin typeface="华文楷体" pitchFamily="2" charset="-122"/>
                          <a:ea typeface="华文楷体" pitchFamily="2" charset="-122"/>
                        </a:rPr>
                        <a:t>总计</a:t>
                      </a:r>
                      <a:r>
                        <a:rPr lang="zh-CN" altLang="en-US" sz="1600" kern="10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100" dirty="0" smtClean="0">
                          <a:effectLst/>
                          <a:latin typeface="华文楷体" pitchFamily="2" charset="-122"/>
                          <a:ea typeface="华文楷体" pitchFamily="2" charset="-122"/>
                        </a:rPr>
                        <a:t>12.09</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100" dirty="0" smtClean="0">
                          <a:effectLst/>
                          <a:latin typeface="华文楷体" pitchFamily="2" charset="-122"/>
                          <a:ea typeface="华文楷体" pitchFamily="2" charset="-122"/>
                        </a:rPr>
                        <a:t>16.07</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100">
                          <a:effectLst/>
                          <a:latin typeface="华文楷体" pitchFamily="2" charset="-122"/>
                          <a:ea typeface="华文楷体" pitchFamily="2" charset="-122"/>
                        </a:rPr>
                        <a:t>-24.76%</a:t>
                      </a:r>
                      <a:endParaRPr lang="zh-CN" sz="1600" kern="100">
                        <a:effectLst/>
                        <a:latin typeface="华文楷体" pitchFamily="2" charset="-122"/>
                        <a:ea typeface="华文楷体" pitchFamily="2" charset="-122"/>
                        <a:cs typeface="Times New Roman"/>
                      </a:endParaRPr>
                    </a:p>
                  </a:txBody>
                  <a:tcPr marL="68580" marR="68580" marT="0" marB="0" anchor="ctr"/>
                </a:tc>
              </a:tr>
              <a:tr h="696276">
                <a:tc>
                  <a:txBody>
                    <a:bodyPr/>
                    <a:lstStyle/>
                    <a:p>
                      <a:pPr algn="just">
                        <a:spcAft>
                          <a:spcPts val="0"/>
                        </a:spcAft>
                      </a:pPr>
                      <a:r>
                        <a:rPr lang="zh-CN" sz="1600" kern="0" dirty="0">
                          <a:effectLst/>
                          <a:latin typeface="华文楷体" pitchFamily="2" charset="-122"/>
                          <a:ea typeface="华文楷体" pitchFamily="2" charset="-122"/>
                        </a:rPr>
                        <a:t>归属于挂牌公司股东的</a:t>
                      </a:r>
                      <a:r>
                        <a:rPr lang="zh-CN" sz="1600" kern="0" dirty="0" smtClean="0">
                          <a:effectLst/>
                          <a:latin typeface="华文楷体" pitchFamily="2" charset="-122"/>
                          <a:ea typeface="华文楷体" pitchFamily="2" charset="-122"/>
                        </a:rPr>
                        <a:t>净资产</a:t>
                      </a:r>
                      <a:r>
                        <a:rPr lang="zh-CN" altLang="en-US" sz="1600" kern="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0" dirty="0" smtClean="0">
                          <a:effectLst/>
                          <a:latin typeface="华文楷体" pitchFamily="2" charset="-122"/>
                          <a:ea typeface="华文楷体" pitchFamily="2" charset="-122"/>
                        </a:rPr>
                        <a:t>14.18</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dirty="0" smtClean="0">
                          <a:effectLst/>
                          <a:latin typeface="华文楷体" pitchFamily="2" charset="-122"/>
                          <a:ea typeface="华文楷体" pitchFamily="2" charset="-122"/>
                        </a:rPr>
                        <a:t>12.24</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a:effectLst/>
                          <a:latin typeface="华文楷体" pitchFamily="2" charset="-122"/>
                          <a:ea typeface="华文楷体" pitchFamily="2" charset="-122"/>
                        </a:rPr>
                        <a:t>15.85%</a:t>
                      </a:r>
                      <a:endParaRPr lang="zh-CN" sz="1600" kern="100">
                        <a:effectLst/>
                        <a:latin typeface="华文楷体" pitchFamily="2" charset="-122"/>
                        <a:ea typeface="华文楷体" pitchFamily="2" charset="-122"/>
                        <a:cs typeface="Times New Roman"/>
                      </a:endParaRPr>
                    </a:p>
                  </a:txBody>
                  <a:tcPr marL="68580" marR="68580" marT="0" marB="0" anchor="ctr"/>
                </a:tc>
              </a:tr>
              <a:tr h="696276">
                <a:tc>
                  <a:txBody>
                    <a:bodyPr/>
                    <a:lstStyle/>
                    <a:p>
                      <a:pPr algn="just">
                        <a:spcAft>
                          <a:spcPts val="0"/>
                        </a:spcAft>
                      </a:pPr>
                      <a:r>
                        <a:rPr lang="zh-CN" sz="1600" kern="0" dirty="0">
                          <a:effectLst/>
                          <a:latin typeface="华文楷体" pitchFamily="2" charset="-122"/>
                          <a:ea typeface="华文楷体" pitchFamily="2" charset="-122"/>
                        </a:rPr>
                        <a:t>归属于挂牌公司股东的每股</a:t>
                      </a:r>
                      <a:r>
                        <a:rPr lang="zh-CN" sz="1600" kern="0" dirty="0" smtClean="0">
                          <a:effectLst/>
                          <a:latin typeface="华文楷体" pitchFamily="2" charset="-122"/>
                          <a:ea typeface="华文楷体" pitchFamily="2" charset="-122"/>
                        </a:rPr>
                        <a:t>净资产</a:t>
                      </a:r>
                      <a:r>
                        <a:rPr lang="zh-CN" altLang="en-US" sz="1600" kern="0" dirty="0" smtClean="0">
                          <a:effectLst/>
                          <a:latin typeface="华文楷体" pitchFamily="2" charset="-122"/>
                          <a:ea typeface="华文楷体" pitchFamily="2" charset="-122"/>
                        </a:rPr>
                        <a:t>（元）</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100" dirty="0">
                          <a:effectLst/>
                          <a:latin typeface="华文楷体" pitchFamily="2" charset="-122"/>
                          <a:ea typeface="华文楷体" pitchFamily="2" charset="-122"/>
                        </a:rPr>
                        <a:t>5.07</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100" dirty="0">
                          <a:effectLst/>
                          <a:latin typeface="华文楷体" pitchFamily="2" charset="-122"/>
                          <a:ea typeface="华文楷体" pitchFamily="2" charset="-122"/>
                        </a:rPr>
                        <a:t>4.37</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a:effectLst/>
                          <a:latin typeface="华文楷体" pitchFamily="2" charset="-122"/>
                          <a:ea typeface="华文楷体" pitchFamily="2" charset="-122"/>
                        </a:rPr>
                        <a:t>16.02%</a:t>
                      </a:r>
                      <a:endParaRPr lang="zh-CN" sz="1600" kern="100">
                        <a:effectLst/>
                        <a:latin typeface="华文楷体" pitchFamily="2" charset="-122"/>
                        <a:ea typeface="华文楷体" pitchFamily="2" charset="-122"/>
                        <a:cs typeface="Times New Roman"/>
                      </a:endParaRPr>
                    </a:p>
                  </a:txBody>
                  <a:tcPr marL="68580" marR="68580" marT="0" marB="0" anchor="ctr"/>
                </a:tc>
              </a:tr>
              <a:tr h="547994">
                <a:tc>
                  <a:txBody>
                    <a:bodyPr/>
                    <a:lstStyle/>
                    <a:p>
                      <a:pPr algn="just">
                        <a:spcAft>
                          <a:spcPts val="0"/>
                        </a:spcAft>
                      </a:pPr>
                      <a:r>
                        <a:rPr lang="zh-CN" sz="1600" kern="100" dirty="0">
                          <a:effectLst/>
                          <a:latin typeface="华文楷体" pitchFamily="2" charset="-122"/>
                          <a:ea typeface="华文楷体" pitchFamily="2" charset="-122"/>
                        </a:rPr>
                        <a:t>资产负债率</a:t>
                      </a:r>
                      <a:r>
                        <a:rPr lang="en-US" sz="1600" kern="100" dirty="0">
                          <a:effectLst/>
                          <a:latin typeface="华文楷体" pitchFamily="2" charset="-122"/>
                          <a:ea typeface="华文楷体" pitchFamily="2" charset="-122"/>
                        </a:rPr>
                        <a:t>%</a:t>
                      </a:r>
                      <a:r>
                        <a:rPr lang="zh-CN" sz="1600" kern="100" dirty="0">
                          <a:effectLst/>
                          <a:latin typeface="华文楷体" pitchFamily="2" charset="-122"/>
                          <a:ea typeface="华文楷体" pitchFamily="2" charset="-122"/>
                        </a:rPr>
                        <a:t>（母公司）</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100">
                          <a:effectLst/>
                          <a:latin typeface="华文楷体" pitchFamily="2" charset="-122"/>
                          <a:ea typeface="华文楷体" pitchFamily="2" charset="-122"/>
                        </a:rPr>
                        <a:t>41.79%</a:t>
                      </a:r>
                      <a:endParaRPr lang="zh-CN" sz="1600" kern="10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100" dirty="0">
                          <a:effectLst/>
                          <a:latin typeface="华文楷体" pitchFamily="2" charset="-122"/>
                          <a:ea typeface="华文楷体" pitchFamily="2" charset="-122"/>
                        </a:rPr>
                        <a:t>50.17%</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dirty="0">
                          <a:effectLst/>
                          <a:latin typeface="华文楷体" pitchFamily="2" charset="-122"/>
                          <a:ea typeface="华文楷体" pitchFamily="2" charset="-122"/>
                        </a:rPr>
                        <a:t>-</a:t>
                      </a:r>
                      <a:endParaRPr lang="zh-CN" sz="1600" kern="100" dirty="0">
                        <a:effectLst/>
                        <a:latin typeface="华文楷体" pitchFamily="2" charset="-122"/>
                        <a:ea typeface="华文楷体" pitchFamily="2" charset="-122"/>
                        <a:cs typeface="Times New Roman"/>
                      </a:endParaRPr>
                    </a:p>
                  </a:txBody>
                  <a:tcPr marL="68580" marR="68580" marT="0" marB="0" anchor="ctr"/>
                </a:tc>
              </a:tr>
              <a:tr h="547994">
                <a:tc>
                  <a:txBody>
                    <a:bodyPr/>
                    <a:lstStyle/>
                    <a:p>
                      <a:pPr algn="just">
                        <a:spcAft>
                          <a:spcPts val="0"/>
                        </a:spcAft>
                      </a:pPr>
                      <a:r>
                        <a:rPr lang="zh-CN" sz="1600" kern="100" dirty="0">
                          <a:effectLst/>
                          <a:latin typeface="华文楷体" pitchFamily="2" charset="-122"/>
                          <a:ea typeface="华文楷体" pitchFamily="2" charset="-122"/>
                        </a:rPr>
                        <a:t>流动比率</a:t>
                      </a:r>
                      <a:endParaRPr lang="zh-CN" sz="1600" kern="100" dirty="0">
                        <a:effectLst/>
                        <a:latin typeface="华文楷体" pitchFamily="2" charset="-122"/>
                        <a:ea typeface="华文楷体" pitchFamily="2" charset="-122"/>
                        <a:cs typeface="Times New Roman"/>
                      </a:endParaRPr>
                    </a:p>
                  </a:txBody>
                  <a:tcPr marL="68580" marR="68580" marT="0" marB="0" anchor="ctr">
                    <a:solidFill>
                      <a:srgbClr val="C00000"/>
                    </a:solidFill>
                  </a:tcPr>
                </a:tc>
                <a:tc>
                  <a:txBody>
                    <a:bodyPr/>
                    <a:lstStyle/>
                    <a:p>
                      <a:pPr algn="r">
                        <a:spcAft>
                          <a:spcPts val="0"/>
                        </a:spcAft>
                      </a:pPr>
                      <a:r>
                        <a:rPr lang="en-US" sz="1600" kern="100" dirty="0">
                          <a:effectLst/>
                          <a:latin typeface="华文楷体" pitchFamily="2" charset="-122"/>
                          <a:ea typeface="华文楷体" pitchFamily="2" charset="-122"/>
                        </a:rPr>
                        <a:t>1.77</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100" dirty="0">
                          <a:effectLst/>
                          <a:latin typeface="华文楷体" pitchFamily="2" charset="-122"/>
                          <a:ea typeface="华文楷体" pitchFamily="2" charset="-122"/>
                        </a:rPr>
                        <a:t>1.44</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dirty="0">
                          <a:effectLst/>
                          <a:latin typeface="华文楷体" pitchFamily="2" charset="-122"/>
                          <a:ea typeface="华文楷体" pitchFamily="2" charset="-122"/>
                        </a:rPr>
                        <a:t>-</a:t>
                      </a:r>
                      <a:endParaRPr lang="zh-CN" sz="1600" kern="100" dirty="0">
                        <a:effectLst/>
                        <a:latin typeface="华文楷体" pitchFamily="2" charset="-122"/>
                        <a:ea typeface="华文楷体" pitchFamily="2"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0284957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4672794" cy="1233627"/>
            <a:chOff x="7938" y="1936749"/>
            <a:chExt cx="7194210" cy="2189009"/>
          </a:xfrm>
        </p:grpSpPr>
        <p:sp>
          <p:nvSpPr>
            <p:cNvPr id="3"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7" name="直接连接符 6"/>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标题 5"/>
            <p:cNvSpPr txBox="1"/>
            <p:nvPr>
              <p:custDataLst>
                <p:tags r:id="rId5"/>
              </p:custDataLst>
            </p:nvPr>
          </p:nvSpPr>
          <p:spPr>
            <a:xfrm>
              <a:off x="3150031" y="2325786"/>
              <a:ext cx="4052117"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9" name="文本占位符 6"/>
            <p:cNvSpPr txBox="1"/>
            <p:nvPr>
              <p:custDataLst>
                <p:tags r:id="rId6"/>
              </p:custDataLst>
            </p:nvPr>
          </p:nvSpPr>
          <p:spPr>
            <a:xfrm>
              <a:off x="3150031" y="3113028"/>
              <a:ext cx="3896935" cy="1012730"/>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经营、治理整体情况回顾</a:t>
              </a:r>
              <a:endParaRPr lang="en-US" altLang="zh-CN" sz="1500" dirty="0">
                <a:solidFill>
                  <a:schemeClr val="tx1">
                    <a:lumMod val="65000"/>
                    <a:lumOff val="35000"/>
                  </a:schemeClr>
                </a:solidFill>
              </a:endParaRPr>
            </a:p>
          </p:txBody>
        </p:sp>
      </p:grpSp>
      <p:sp>
        <p:nvSpPr>
          <p:cNvPr id="14" name="圆角矩形 13"/>
          <p:cNvSpPr/>
          <p:nvPr/>
        </p:nvSpPr>
        <p:spPr bwMode="auto">
          <a:xfrm>
            <a:off x="323528" y="1412776"/>
            <a:ext cx="8508890" cy="5040560"/>
          </a:xfrm>
          <a:prstGeom prst="round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lstStyle/>
          <a:p>
            <a:pPr marL="342900" indent="-342900" algn="just">
              <a:spcBef>
                <a:spcPts val="600"/>
              </a:spcBef>
              <a:spcAft>
                <a:spcPts val="600"/>
              </a:spcAft>
              <a:buClr>
                <a:srgbClr val="C00000"/>
              </a:buClr>
              <a:buFont typeface="Wingdings" pitchFamily="2" charset="2"/>
              <a:buChar char="n"/>
            </a:pPr>
            <a:r>
              <a:rPr lang="en-US" altLang="zh-CN" sz="1600" dirty="0">
                <a:latin typeface="华文楷体" pitchFamily="2" charset="-122"/>
                <a:ea typeface="华文楷体" pitchFamily="2" charset="-122"/>
              </a:rPr>
              <a:t>2015</a:t>
            </a:r>
            <a:r>
              <a:rPr lang="zh-CN" altLang="zh-CN" sz="1600" dirty="0">
                <a:latin typeface="华文楷体" pitchFamily="2" charset="-122"/>
                <a:ea typeface="华文楷体" pitchFamily="2" charset="-122"/>
              </a:rPr>
              <a:t>年公司</a:t>
            </a:r>
            <a:r>
              <a:rPr lang="zh-CN" altLang="zh-CN" sz="1600" dirty="0" smtClean="0">
                <a:latin typeface="华文楷体" pitchFamily="2" charset="-122"/>
                <a:ea typeface="华文楷体" pitchFamily="2" charset="-122"/>
              </a:rPr>
              <a:t>在</a:t>
            </a:r>
            <a:r>
              <a:rPr lang="zh-CN" altLang="en-US" sz="1600" dirty="0" smtClean="0">
                <a:latin typeface="华文楷体" pitchFamily="2" charset="-122"/>
                <a:ea typeface="华文楷体" pitchFamily="2" charset="-122"/>
              </a:rPr>
              <a:t>经济整体下行</a:t>
            </a:r>
            <a:r>
              <a:rPr lang="zh-CN" altLang="zh-CN" sz="1600" dirty="0" smtClean="0">
                <a:latin typeface="华文楷体" pitchFamily="2" charset="-122"/>
                <a:ea typeface="华文楷体" pitchFamily="2" charset="-122"/>
              </a:rPr>
              <a:t>的</a:t>
            </a:r>
            <a:r>
              <a:rPr lang="zh-CN" altLang="zh-CN" sz="1600" dirty="0">
                <a:latin typeface="华文楷体" pitchFamily="2" charset="-122"/>
                <a:ea typeface="华文楷体" pitchFamily="2" charset="-122"/>
              </a:rPr>
              <a:t>形势面前，紧紧围绕董事会下达的各项经营计划目标，运用互联网思维，以市场、用户为中心，以盈利为导向，以提升综合盈利能力为目标，稳步推进营销模式创新，从设计源头出发，进一步发挥绒毛产业链资源优势，联合拓展市场</a:t>
            </a:r>
            <a:r>
              <a:rPr lang="zh-CN" altLang="zh-CN" sz="1600" dirty="0" smtClean="0">
                <a:latin typeface="华文楷体" pitchFamily="2" charset="-122"/>
                <a:ea typeface="华文楷体" pitchFamily="2" charset="-122"/>
              </a:rPr>
              <a:t>。全年</a:t>
            </a:r>
            <a:r>
              <a:rPr lang="zh-CN" altLang="zh-CN" sz="1600" dirty="0">
                <a:latin typeface="华文楷体" pitchFamily="2" charset="-122"/>
                <a:ea typeface="华文楷体" pitchFamily="2" charset="-122"/>
              </a:rPr>
              <a:t>实现营业收入较上年增加</a:t>
            </a:r>
            <a:r>
              <a:rPr lang="en-US" altLang="zh-CN" sz="1600" dirty="0">
                <a:latin typeface="华文楷体" pitchFamily="2" charset="-122"/>
                <a:ea typeface="华文楷体" pitchFamily="2" charset="-122"/>
              </a:rPr>
              <a:t>11,475.88 </a:t>
            </a:r>
            <a:r>
              <a:rPr lang="zh-CN" altLang="zh-CN" sz="1600" dirty="0">
                <a:latin typeface="华文楷体" pitchFamily="2" charset="-122"/>
                <a:ea typeface="华文楷体" pitchFamily="2" charset="-122"/>
              </a:rPr>
              <a:t>万元，同比增长</a:t>
            </a:r>
            <a:r>
              <a:rPr lang="en-US" altLang="zh-CN" sz="1600" dirty="0">
                <a:latin typeface="华文楷体" pitchFamily="2" charset="-122"/>
                <a:ea typeface="华文楷体" pitchFamily="2" charset="-122"/>
              </a:rPr>
              <a:t>14.48%</a:t>
            </a:r>
            <a:r>
              <a:rPr lang="zh-CN" altLang="zh-CN" sz="1600" dirty="0">
                <a:latin typeface="华文楷体" pitchFamily="2" charset="-122"/>
                <a:ea typeface="华文楷体" pitchFamily="2" charset="-122"/>
              </a:rPr>
              <a:t>；实现净利润较上年增加</a:t>
            </a:r>
            <a:r>
              <a:rPr lang="en-US" altLang="zh-CN" sz="1600" dirty="0">
                <a:latin typeface="华文楷体" pitchFamily="2" charset="-122"/>
                <a:ea typeface="华文楷体" pitchFamily="2" charset="-122"/>
              </a:rPr>
              <a:t>6,553.24</a:t>
            </a:r>
            <a:r>
              <a:rPr lang="zh-CN" altLang="zh-CN" sz="1600" dirty="0">
                <a:latin typeface="华文楷体" pitchFamily="2" charset="-122"/>
                <a:ea typeface="华文楷体" pitchFamily="2" charset="-122"/>
              </a:rPr>
              <a:t>万元，同比增长</a:t>
            </a:r>
            <a:r>
              <a:rPr lang="en-US" altLang="zh-CN" sz="1600" dirty="0">
                <a:latin typeface="华文楷体" pitchFamily="2" charset="-122"/>
                <a:ea typeface="华文楷体" pitchFamily="2" charset="-122"/>
              </a:rPr>
              <a:t>51.06%</a:t>
            </a:r>
            <a:r>
              <a:rPr lang="zh-CN" altLang="zh-CN" sz="1600" dirty="0">
                <a:latin typeface="华文楷体" pitchFamily="2" charset="-122"/>
                <a:ea typeface="华文楷体" pitchFamily="2" charset="-122"/>
              </a:rPr>
              <a:t>。公司业务保持较好增长态势。截至</a:t>
            </a:r>
            <a:r>
              <a:rPr lang="en-US" altLang="zh-CN" sz="1600" dirty="0">
                <a:latin typeface="华文楷体" pitchFamily="2" charset="-122"/>
                <a:ea typeface="华文楷体" pitchFamily="2" charset="-122"/>
              </a:rPr>
              <a:t>2015</a:t>
            </a:r>
            <a:r>
              <a:rPr lang="zh-CN" altLang="zh-CN" sz="1600" dirty="0">
                <a:latin typeface="华文楷体" pitchFamily="2" charset="-122"/>
                <a:ea typeface="华文楷体" pitchFamily="2" charset="-122"/>
              </a:rPr>
              <a:t>年</a:t>
            </a:r>
            <a:r>
              <a:rPr lang="en-US" altLang="zh-CN" sz="1600" dirty="0">
                <a:latin typeface="华文楷体" pitchFamily="2" charset="-122"/>
                <a:ea typeface="华文楷体" pitchFamily="2" charset="-122"/>
              </a:rPr>
              <a:t>12</a:t>
            </a:r>
            <a:r>
              <a:rPr lang="zh-CN" altLang="zh-CN" sz="1600" dirty="0">
                <a:latin typeface="华文楷体" pitchFamily="2" charset="-122"/>
                <a:ea typeface="华文楷体" pitchFamily="2" charset="-122"/>
              </a:rPr>
              <a:t>月</a:t>
            </a:r>
            <a:r>
              <a:rPr lang="en-US" altLang="zh-CN" sz="1600" dirty="0">
                <a:latin typeface="华文楷体" pitchFamily="2" charset="-122"/>
                <a:ea typeface="华文楷体" pitchFamily="2" charset="-122"/>
              </a:rPr>
              <a:t>31</a:t>
            </a:r>
            <a:r>
              <a:rPr lang="zh-CN" altLang="zh-CN" sz="1600" dirty="0">
                <a:latin typeface="华文楷体" pitchFamily="2" charset="-122"/>
                <a:ea typeface="华文楷体" pitchFamily="2" charset="-122"/>
              </a:rPr>
              <a:t>日，公司总资产为</a:t>
            </a:r>
            <a:r>
              <a:rPr lang="en-US" altLang="zh-CN" sz="1600" dirty="0">
                <a:latin typeface="华文楷体" pitchFamily="2" charset="-122"/>
                <a:ea typeface="华文楷体" pitchFamily="2" charset="-122"/>
              </a:rPr>
              <a:t>262,834.13</a:t>
            </a:r>
            <a:r>
              <a:rPr lang="zh-CN" altLang="zh-CN" sz="1600" dirty="0">
                <a:latin typeface="华文楷体" pitchFamily="2" charset="-122"/>
                <a:ea typeface="华文楷体" pitchFamily="2" charset="-122"/>
              </a:rPr>
              <a:t>万元，归属于挂牌公司股东的净资产为</a:t>
            </a:r>
            <a:r>
              <a:rPr lang="en-US" altLang="zh-CN" sz="1600" dirty="0">
                <a:latin typeface="华文楷体" pitchFamily="2" charset="-122"/>
                <a:ea typeface="华文楷体" pitchFamily="2" charset="-122"/>
              </a:rPr>
              <a:t>141,841.30</a:t>
            </a:r>
            <a:r>
              <a:rPr lang="zh-CN" altLang="zh-CN" sz="1600" dirty="0">
                <a:latin typeface="华文楷体" pitchFamily="2" charset="-122"/>
                <a:ea typeface="华文楷体" pitchFamily="2" charset="-122"/>
              </a:rPr>
              <a:t>万元，较上年增长</a:t>
            </a:r>
            <a:r>
              <a:rPr lang="en-US" altLang="zh-CN" sz="1600" dirty="0">
                <a:latin typeface="华文楷体" pitchFamily="2" charset="-122"/>
                <a:ea typeface="华文楷体" pitchFamily="2" charset="-122"/>
              </a:rPr>
              <a:t>15.85%</a:t>
            </a:r>
            <a:r>
              <a:rPr lang="zh-CN" altLang="zh-CN" sz="1600" dirty="0" smtClean="0">
                <a:latin typeface="华文楷体" pitchFamily="2" charset="-122"/>
                <a:ea typeface="华文楷体" pitchFamily="2" charset="-122"/>
              </a:rPr>
              <a:t>。</a:t>
            </a:r>
            <a:endParaRPr lang="en-US" altLang="zh-CN" sz="1600" dirty="0" smtClean="0">
              <a:latin typeface="华文楷体" pitchFamily="2" charset="-122"/>
              <a:ea typeface="华文楷体" pitchFamily="2" charset="-122"/>
            </a:endParaRPr>
          </a:p>
          <a:p>
            <a:pPr marL="342900" indent="-342900" algn="just">
              <a:spcBef>
                <a:spcPts val="600"/>
              </a:spcBef>
              <a:spcAft>
                <a:spcPts val="600"/>
              </a:spcAft>
              <a:buClr>
                <a:srgbClr val="C00000"/>
              </a:buClr>
              <a:buFont typeface="Wingdings" pitchFamily="2" charset="2"/>
              <a:buChar char="n"/>
            </a:pPr>
            <a:r>
              <a:rPr lang="zh-CN" altLang="zh-CN" sz="1600" dirty="0">
                <a:latin typeface="华文楷体" pitchFamily="2" charset="-122"/>
                <a:ea typeface="华文楷体" pitchFamily="2" charset="-122"/>
              </a:rPr>
              <a:t>公司严格按照《公司法》、《证券法》、《非上市公众公司监督管理办法》等相关法律法规以及全国中小企业股份转让系统有限责任公司的要求，制定了《公司章程》、</a:t>
            </a:r>
            <a:r>
              <a:rPr lang="zh-CN" altLang="zh-CN" sz="1600" dirty="0" smtClean="0">
                <a:latin typeface="华文楷体" pitchFamily="2" charset="-122"/>
                <a:ea typeface="华文楷体" pitchFamily="2" charset="-122"/>
              </a:rPr>
              <a:t>《股东大会议事规则》等</a:t>
            </a:r>
            <a:r>
              <a:rPr lang="zh-CN" altLang="zh-CN" sz="1600" dirty="0">
                <a:latin typeface="华文楷体" pitchFamily="2" charset="-122"/>
                <a:ea typeface="华文楷体" pitchFamily="2" charset="-122"/>
              </a:rPr>
              <a:t>一系列相关业务规则的要求，不断完善法人治理结构，建立行之有效的内控管理体系，确保公司规范运作。公司设置</a:t>
            </a:r>
            <a:r>
              <a:rPr lang="zh-CN" altLang="zh-CN" sz="1600" dirty="0" smtClean="0">
                <a:latin typeface="华文楷体" pitchFamily="2" charset="-122"/>
                <a:ea typeface="华文楷体" pitchFamily="2" charset="-122"/>
              </a:rPr>
              <a:t>了</a:t>
            </a:r>
            <a:r>
              <a:rPr lang="zh-CN" altLang="en-US" sz="1600" dirty="0" smtClean="0">
                <a:latin typeface="华文楷体" pitchFamily="2" charset="-122"/>
                <a:ea typeface="华文楷体" pitchFamily="2" charset="-122"/>
              </a:rPr>
              <a:t>专门的</a:t>
            </a:r>
            <a:r>
              <a:rPr lang="zh-CN" altLang="zh-CN" sz="1600" dirty="0" smtClean="0">
                <a:latin typeface="华文楷体" pitchFamily="2" charset="-122"/>
                <a:ea typeface="华文楷体" pitchFamily="2" charset="-122"/>
              </a:rPr>
              <a:t>委员会</a:t>
            </a:r>
            <a:r>
              <a:rPr lang="zh-CN" altLang="zh-CN" sz="1600" dirty="0">
                <a:latin typeface="华文楷体" pitchFamily="2" charset="-122"/>
                <a:ea typeface="华文楷体" pitchFamily="2" charset="-122"/>
              </a:rPr>
              <a:t>，并设置了独立董事。公司股东大会、董事会、监事会的召集、召开、表决程序符合有关法律、法规的要求，严格按照相关法律法规，履行各自的权利和义务，公司重大生产经营决策、投资决策及财务决策均按照《公司章程》及有关内控制度规定的程序和规则进行。截至报告期末，上述机构和人员依法运作，未出现违法、违规现象，能够切实履行应尽的职责和义务。 </a:t>
            </a:r>
          </a:p>
          <a:p>
            <a:pPr marL="342900" indent="-342900" algn="just">
              <a:spcBef>
                <a:spcPts val="600"/>
              </a:spcBef>
              <a:spcAft>
                <a:spcPts val="600"/>
              </a:spcAft>
              <a:buClr>
                <a:srgbClr val="C00000"/>
              </a:buClr>
              <a:buFont typeface="Wingdings" pitchFamily="2" charset="2"/>
              <a:buChar char="n"/>
            </a:pPr>
            <a:endParaRPr lang="en-US" altLang="zh-CN" sz="1600" dirty="0" smtClean="0">
              <a:latin typeface="华文楷体" pitchFamily="2" charset="-122"/>
              <a:ea typeface="华文楷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4672794" cy="1233627"/>
            <a:chOff x="7938" y="1936749"/>
            <a:chExt cx="7194210" cy="2189009"/>
          </a:xfrm>
        </p:grpSpPr>
        <p:sp>
          <p:nvSpPr>
            <p:cNvPr id="3" name="文本占位符 7"/>
            <p:cNvSpPr/>
            <p:nvPr>
              <p:custDataLst>
                <p:tags r:id="rId43"/>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44"/>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45"/>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7" name="直接连接符 6"/>
            <p:cNvCxnSpPr/>
            <p:nvPr>
              <p:custDataLst>
                <p:tags r:id="rId46"/>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标题 5"/>
            <p:cNvSpPr txBox="1"/>
            <p:nvPr>
              <p:custDataLst>
                <p:tags r:id="rId47"/>
              </p:custDataLst>
            </p:nvPr>
          </p:nvSpPr>
          <p:spPr>
            <a:xfrm>
              <a:off x="3150031" y="2325786"/>
              <a:ext cx="4052117"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9" name="文本占位符 6"/>
            <p:cNvSpPr txBox="1"/>
            <p:nvPr>
              <p:custDataLst>
                <p:tags r:id="rId48"/>
              </p:custDataLst>
            </p:nvPr>
          </p:nvSpPr>
          <p:spPr>
            <a:xfrm>
              <a:off x="3150031" y="3113028"/>
              <a:ext cx="3896935" cy="1012730"/>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完善的产品及销售体系</a:t>
              </a:r>
              <a:endParaRPr lang="en-US" altLang="zh-CN" sz="1500" dirty="0">
                <a:solidFill>
                  <a:schemeClr val="tx1">
                    <a:lumMod val="65000"/>
                    <a:lumOff val="35000"/>
                  </a:schemeClr>
                </a:solidFill>
              </a:endParaRPr>
            </a:p>
          </p:txBody>
        </p:sp>
      </p:grpSp>
      <p:sp>
        <p:nvSpPr>
          <p:cNvPr id="84" name="TextBox 90"/>
          <p:cNvSpPr txBox="1"/>
          <p:nvPr/>
        </p:nvSpPr>
        <p:spPr>
          <a:xfrm>
            <a:off x="434670" y="1196752"/>
            <a:ext cx="8274660" cy="408623"/>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buClr>
                <a:srgbClr val="C00000"/>
              </a:buClr>
            </a:pPr>
            <a:r>
              <a:rPr lang="zh-CN" altLang="en-US" b="1" dirty="0" smtClean="0">
                <a:latin typeface="华文楷体" pitchFamily="2" charset="-122"/>
                <a:ea typeface="华文楷体" pitchFamily="2" charset="-122"/>
              </a:rPr>
              <a:t>全流程垂直生产线：</a:t>
            </a:r>
            <a:endParaRPr lang="en-US" altLang="zh-CN" b="1" dirty="0">
              <a:latin typeface="华文楷体" pitchFamily="2" charset="-122"/>
              <a:ea typeface="华文楷体" pitchFamily="2" charset="-122"/>
            </a:endParaRPr>
          </a:p>
        </p:txBody>
      </p:sp>
      <p:grpSp>
        <p:nvGrpSpPr>
          <p:cNvPr id="10" name="组合 9"/>
          <p:cNvGrpSpPr/>
          <p:nvPr/>
        </p:nvGrpSpPr>
        <p:grpSpPr>
          <a:xfrm>
            <a:off x="189543" y="1605375"/>
            <a:ext cx="8764913" cy="1232810"/>
            <a:chOff x="255632" y="3122257"/>
            <a:chExt cx="8688793" cy="1016010"/>
          </a:xfrm>
          <a:effectLst>
            <a:reflection blurRad="6350" stA="52000" endA="300" endPos="35000" dir="5400000" sy="-100000" algn="bl" rotWithShape="0"/>
          </a:effectLst>
        </p:grpSpPr>
        <p:grpSp>
          <p:nvGrpSpPr>
            <p:cNvPr id="11" name="组合 10"/>
            <p:cNvGrpSpPr/>
            <p:nvPr/>
          </p:nvGrpSpPr>
          <p:grpSpPr>
            <a:xfrm>
              <a:off x="8032495" y="3122257"/>
              <a:ext cx="911930" cy="1015185"/>
              <a:chOff x="7956376" y="1992361"/>
              <a:chExt cx="1083789" cy="982551"/>
            </a:xfrm>
          </p:grpSpPr>
          <p:grpSp>
            <p:nvGrpSpPr>
              <p:cNvPr id="12" name="组合 63"/>
              <p:cNvGrpSpPr/>
              <p:nvPr/>
            </p:nvGrpSpPr>
            <p:grpSpPr>
              <a:xfrm>
                <a:off x="7956376" y="1992361"/>
                <a:ext cx="1083789" cy="982551"/>
                <a:chOff x="885825" y="2860676"/>
                <a:chExt cx="1800225" cy="1890713"/>
              </a:xfrm>
            </p:grpSpPr>
            <p:sp>
              <p:nvSpPr>
                <p:cNvPr id="66" name="MH_Other_1"/>
                <p:cNvSpPr/>
                <p:nvPr>
                  <p:custDataLst>
                    <p:tags r:id="rId41"/>
                  </p:custDataLst>
                </p:nvPr>
              </p:nvSpPr>
              <p:spPr>
                <a:xfrm>
                  <a:off x="885825" y="2862264"/>
                  <a:ext cx="1800225" cy="1889125"/>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7" name="MH_SubTitle_1"/>
                <p:cNvSpPr/>
                <p:nvPr>
                  <p:custDataLst>
                    <p:tags r:id="rId42"/>
                  </p:custDataLst>
                </p:nvPr>
              </p:nvSpPr>
              <p:spPr>
                <a:xfrm>
                  <a:off x="890586" y="2860676"/>
                  <a:ext cx="1573213" cy="1890713"/>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65" name="TextBox 64"/>
              <p:cNvSpPr txBox="1"/>
              <p:nvPr/>
            </p:nvSpPr>
            <p:spPr>
              <a:xfrm>
                <a:off x="8032814" y="2341837"/>
                <a:ext cx="873549" cy="276999"/>
              </a:xfrm>
              <a:prstGeom prst="rect">
                <a:avLst/>
              </a:prstGeom>
              <a:noFill/>
            </p:spPr>
            <p:txBody>
              <a:bodyPr wrap="square" rtlCol="0">
                <a:spAutoFit/>
              </a:bodyPr>
              <a:lstStyle/>
              <a:p>
                <a:pPr algn="ctr"/>
                <a:r>
                  <a:rPr lang="zh-CN" altLang="en-US" sz="1200" dirty="0" smtClean="0">
                    <a:solidFill>
                      <a:schemeClr val="bg1"/>
                    </a:solidFill>
                    <a:latin typeface="微软雅黑" pitchFamily="34" charset="-122"/>
                    <a:ea typeface="微软雅黑" pitchFamily="34" charset="-122"/>
                  </a:rPr>
                  <a:t>销售</a:t>
                </a:r>
                <a:endParaRPr lang="zh-CN" altLang="en-US" sz="1200" dirty="0">
                  <a:solidFill>
                    <a:schemeClr val="bg1"/>
                  </a:solidFill>
                  <a:latin typeface="微软雅黑" pitchFamily="34" charset="-122"/>
                  <a:ea typeface="微软雅黑" pitchFamily="34" charset="-122"/>
                </a:endParaRPr>
              </a:p>
            </p:txBody>
          </p:sp>
        </p:grpSp>
        <p:sp>
          <p:nvSpPr>
            <p:cNvPr id="17" name="MH_Other_1"/>
            <p:cNvSpPr/>
            <p:nvPr>
              <p:custDataLst>
                <p:tags r:id="rId1"/>
              </p:custDataLst>
            </p:nvPr>
          </p:nvSpPr>
          <p:spPr>
            <a:xfrm>
              <a:off x="4218657" y="3136673"/>
              <a:ext cx="911930" cy="975251"/>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8" name="MH_SubTitle_1"/>
            <p:cNvSpPr/>
            <p:nvPr>
              <p:custDataLst>
                <p:tags r:id="rId2"/>
              </p:custDataLst>
            </p:nvPr>
          </p:nvSpPr>
          <p:spPr>
            <a:xfrm>
              <a:off x="4199979" y="3128808"/>
              <a:ext cx="796934" cy="97442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19" name="TextBox 18"/>
            <p:cNvSpPr txBox="1"/>
            <p:nvPr/>
          </p:nvSpPr>
          <p:spPr>
            <a:xfrm>
              <a:off x="4282974" y="3474059"/>
              <a:ext cx="673122" cy="253652"/>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纺纱</a:t>
              </a:r>
              <a:endParaRPr lang="zh-CN" altLang="en-US" sz="1400" dirty="0">
                <a:solidFill>
                  <a:schemeClr val="bg1"/>
                </a:solidFill>
                <a:latin typeface="微软雅黑" pitchFamily="34" charset="-122"/>
                <a:ea typeface="微软雅黑" pitchFamily="34" charset="-122"/>
              </a:endParaRPr>
            </a:p>
          </p:txBody>
        </p:sp>
        <p:sp>
          <p:nvSpPr>
            <p:cNvPr id="20" name="MH_Other_1"/>
            <p:cNvSpPr/>
            <p:nvPr>
              <p:custDataLst>
                <p:tags r:id="rId3"/>
              </p:custDataLst>
            </p:nvPr>
          </p:nvSpPr>
          <p:spPr>
            <a:xfrm>
              <a:off x="5194173" y="3128808"/>
              <a:ext cx="911930" cy="1009459"/>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21" name="MH_SubTitle_1"/>
            <p:cNvSpPr/>
            <p:nvPr>
              <p:custDataLst>
                <p:tags r:id="rId4"/>
              </p:custDataLst>
            </p:nvPr>
          </p:nvSpPr>
          <p:spPr>
            <a:xfrm>
              <a:off x="5158632" y="3122258"/>
              <a:ext cx="796934" cy="993662"/>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nvGrpSpPr>
            <p:cNvPr id="13" name="组合 22"/>
            <p:cNvGrpSpPr/>
            <p:nvPr/>
          </p:nvGrpSpPr>
          <p:grpSpPr>
            <a:xfrm>
              <a:off x="3190990" y="3127983"/>
              <a:ext cx="1077589" cy="1009459"/>
              <a:chOff x="4258741" y="1808957"/>
              <a:chExt cx="1280668" cy="982551"/>
            </a:xfrm>
          </p:grpSpPr>
          <p:sp>
            <p:nvSpPr>
              <p:cNvPr id="48" name="MH_Other_1"/>
              <p:cNvSpPr/>
              <p:nvPr>
                <p:custDataLst>
                  <p:tags r:id="rId36"/>
                </p:custDataLst>
              </p:nvPr>
            </p:nvSpPr>
            <p:spPr>
              <a:xfrm>
                <a:off x="4258741" y="1809782"/>
                <a:ext cx="1083789" cy="9744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9" name="MH_SubTitle_1"/>
              <p:cNvSpPr/>
              <p:nvPr>
                <p:custDataLst>
                  <p:tags r:id="rId37"/>
                </p:custDataLst>
              </p:nvPr>
            </p:nvSpPr>
            <p:spPr>
              <a:xfrm>
                <a:off x="4261607" y="1808957"/>
                <a:ext cx="947121" cy="982551"/>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50" name="TextBox 49"/>
              <p:cNvSpPr txBox="1"/>
              <p:nvPr/>
            </p:nvSpPr>
            <p:spPr>
              <a:xfrm>
                <a:off x="4353037" y="2132930"/>
                <a:ext cx="799976"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染色</a:t>
                </a:r>
                <a:endParaRPr lang="zh-CN" altLang="en-US" sz="1400" dirty="0">
                  <a:solidFill>
                    <a:schemeClr val="bg1"/>
                  </a:solidFill>
                  <a:latin typeface="微软雅黑" pitchFamily="34" charset="-122"/>
                  <a:ea typeface="微软雅黑" pitchFamily="34" charset="-122"/>
                </a:endParaRPr>
              </a:p>
            </p:txBody>
          </p:sp>
          <p:grpSp>
            <p:nvGrpSpPr>
              <p:cNvPr id="15" name="组合 50"/>
              <p:cNvGrpSpPr/>
              <p:nvPr/>
            </p:nvGrpSpPr>
            <p:grpSpPr>
              <a:xfrm>
                <a:off x="5181969" y="2143897"/>
                <a:ext cx="357440" cy="307718"/>
                <a:chOff x="5241309" y="2147708"/>
                <a:chExt cx="357440" cy="307718"/>
              </a:xfrm>
            </p:grpSpPr>
            <p:sp>
              <p:nvSpPr>
                <p:cNvPr id="52" name="MH_Other_6"/>
                <p:cNvSpPr/>
                <p:nvPr>
                  <p:custDataLst>
                    <p:tags r:id="rId38"/>
                  </p:custDataLst>
                </p:nvPr>
              </p:nvSpPr>
              <p:spPr>
                <a:xfrm>
                  <a:off x="5241309" y="2147708"/>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53" name="MH_Other_7"/>
                <p:cNvSpPr/>
                <p:nvPr>
                  <p:custDataLst>
                    <p:tags r:id="rId39"/>
                  </p:custDataLst>
                </p:nvPr>
              </p:nvSpPr>
              <p:spPr>
                <a:xfrm>
                  <a:off x="5268070" y="2172460"/>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54" name="MH_Other_8"/>
                <p:cNvSpPr/>
                <p:nvPr>
                  <p:custDataLst>
                    <p:tags r:id="rId40"/>
                  </p:custDataLst>
                </p:nvPr>
              </p:nvSpPr>
              <p:spPr>
                <a:xfrm>
                  <a:off x="5378937" y="2233510"/>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grpSp>
          <p:nvGrpSpPr>
            <p:cNvPr id="16" name="组合 23"/>
            <p:cNvGrpSpPr/>
            <p:nvPr/>
          </p:nvGrpSpPr>
          <p:grpSpPr>
            <a:xfrm>
              <a:off x="4974397" y="3485006"/>
              <a:ext cx="300760" cy="307718"/>
              <a:chOff x="6378243" y="2141441"/>
              <a:chExt cx="357440" cy="307718"/>
            </a:xfrm>
          </p:grpSpPr>
          <p:sp>
            <p:nvSpPr>
              <p:cNvPr id="45" name="MH_Other_6"/>
              <p:cNvSpPr/>
              <p:nvPr>
                <p:custDataLst>
                  <p:tags r:id="rId33"/>
                </p:custDataLst>
              </p:nvPr>
            </p:nvSpPr>
            <p:spPr>
              <a:xfrm>
                <a:off x="6378243" y="2141441"/>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46" name="MH_Other_7"/>
              <p:cNvSpPr/>
              <p:nvPr>
                <p:custDataLst>
                  <p:tags r:id="rId34"/>
                </p:custDataLst>
              </p:nvPr>
            </p:nvSpPr>
            <p:spPr>
              <a:xfrm>
                <a:off x="6405004" y="2166193"/>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7" name="MH_Other_8"/>
              <p:cNvSpPr/>
              <p:nvPr>
                <p:custDataLst>
                  <p:tags r:id="rId35"/>
                </p:custDataLst>
              </p:nvPr>
            </p:nvSpPr>
            <p:spPr>
              <a:xfrm>
                <a:off x="6515871" y="222724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23" name="组合 26"/>
            <p:cNvGrpSpPr/>
            <p:nvPr/>
          </p:nvGrpSpPr>
          <p:grpSpPr>
            <a:xfrm>
              <a:off x="1171607" y="3154892"/>
              <a:ext cx="911930" cy="982550"/>
              <a:chOff x="1918424" y="1811944"/>
              <a:chExt cx="1083789" cy="982550"/>
            </a:xfrm>
          </p:grpSpPr>
          <p:sp>
            <p:nvSpPr>
              <p:cNvPr id="40" name="MH_Other_1"/>
              <p:cNvSpPr/>
              <p:nvPr>
                <p:custDataLst>
                  <p:tags r:id="rId31"/>
                </p:custDataLst>
              </p:nvPr>
            </p:nvSpPr>
            <p:spPr>
              <a:xfrm>
                <a:off x="1918424" y="1812768"/>
                <a:ext cx="1083789"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1" name="MH_SubTitle_1"/>
              <p:cNvSpPr/>
              <p:nvPr>
                <p:custDataLst>
                  <p:tags r:id="rId32"/>
                </p:custDataLst>
              </p:nvPr>
            </p:nvSpPr>
            <p:spPr>
              <a:xfrm>
                <a:off x="1921290" y="1811944"/>
                <a:ext cx="947121" cy="961028"/>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28" name="TextBox 27"/>
            <p:cNvSpPr txBox="1"/>
            <p:nvPr/>
          </p:nvSpPr>
          <p:spPr>
            <a:xfrm>
              <a:off x="1268825" y="3451146"/>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水洗</a:t>
              </a:r>
              <a:endParaRPr lang="zh-CN" altLang="en-US" sz="1400" dirty="0">
                <a:solidFill>
                  <a:schemeClr val="bg1"/>
                </a:solidFill>
                <a:latin typeface="微软雅黑" pitchFamily="34" charset="-122"/>
                <a:ea typeface="微软雅黑" pitchFamily="34" charset="-122"/>
              </a:endParaRPr>
            </a:p>
          </p:txBody>
        </p:sp>
        <p:sp>
          <p:nvSpPr>
            <p:cNvPr id="29" name="MH_Other_1"/>
            <p:cNvSpPr/>
            <p:nvPr>
              <p:custDataLst>
                <p:tags r:id="rId5"/>
              </p:custDataLst>
            </p:nvPr>
          </p:nvSpPr>
          <p:spPr>
            <a:xfrm>
              <a:off x="2201220" y="3149804"/>
              <a:ext cx="911930"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0" name="MH_SubTitle_1"/>
            <p:cNvSpPr/>
            <p:nvPr>
              <p:custDataLst>
                <p:tags r:id="rId6"/>
              </p:custDataLst>
            </p:nvPr>
          </p:nvSpPr>
          <p:spPr>
            <a:xfrm>
              <a:off x="2182541" y="3140290"/>
              <a:ext cx="796934" cy="997152"/>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31" name="TextBox 30"/>
            <p:cNvSpPr txBox="1"/>
            <p:nvPr/>
          </p:nvSpPr>
          <p:spPr>
            <a:xfrm>
              <a:off x="2238529" y="3432630"/>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分梳</a:t>
              </a:r>
              <a:endParaRPr lang="zh-CN" altLang="en-US" sz="1400" dirty="0">
                <a:solidFill>
                  <a:schemeClr val="bg1"/>
                </a:solidFill>
                <a:latin typeface="微软雅黑" pitchFamily="34" charset="-122"/>
                <a:ea typeface="微软雅黑" pitchFamily="34" charset="-122"/>
              </a:endParaRPr>
            </a:p>
          </p:txBody>
        </p:sp>
        <p:grpSp>
          <p:nvGrpSpPr>
            <p:cNvPr id="24" name="组合 31"/>
            <p:cNvGrpSpPr/>
            <p:nvPr/>
          </p:nvGrpSpPr>
          <p:grpSpPr>
            <a:xfrm>
              <a:off x="1988827" y="3487220"/>
              <a:ext cx="300760" cy="307718"/>
              <a:chOff x="2841652" y="2146884"/>
              <a:chExt cx="357440" cy="307718"/>
            </a:xfrm>
          </p:grpSpPr>
          <p:sp>
            <p:nvSpPr>
              <p:cNvPr id="37" name="MH_Other_6"/>
              <p:cNvSpPr/>
              <p:nvPr>
                <p:custDataLst>
                  <p:tags r:id="rId28"/>
                </p:custDataLst>
              </p:nvPr>
            </p:nvSpPr>
            <p:spPr>
              <a:xfrm>
                <a:off x="2841652" y="21468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38" name="MH_Other_7"/>
              <p:cNvSpPr/>
              <p:nvPr>
                <p:custDataLst>
                  <p:tags r:id="rId29"/>
                </p:custDataLst>
              </p:nvPr>
            </p:nvSpPr>
            <p:spPr>
              <a:xfrm>
                <a:off x="2868412" y="21716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9" name="MH_Other_8"/>
              <p:cNvSpPr/>
              <p:nvPr>
                <p:custDataLst>
                  <p:tags r:id="rId30"/>
                </p:custDataLst>
              </p:nvPr>
            </p:nvSpPr>
            <p:spPr>
              <a:xfrm>
                <a:off x="2979275" y="22326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25" name="组合 32"/>
            <p:cNvGrpSpPr/>
            <p:nvPr/>
          </p:nvGrpSpPr>
          <p:grpSpPr>
            <a:xfrm>
              <a:off x="2978049" y="3483920"/>
              <a:ext cx="300760" cy="307718"/>
              <a:chOff x="4017299" y="2143584"/>
              <a:chExt cx="357440" cy="307718"/>
            </a:xfrm>
          </p:grpSpPr>
          <p:sp>
            <p:nvSpPr>
              <p:cNvPr id="34" name="MH_Other_6"/>
              <p:cNvSpPr/>
              <p:nvPr>
                <p:custDataLst>
                  <p:tags r:id="rId25"/>
                </p:custDataLst>
              </p:nvPr>
            </p:nvSpPr>
            <p:spPr>
              <a:xfrm>
                <a:off x="4017299" y="21435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35" name="MH_Other_7"/>
              <p:cNvSpPr/>
              <p:nvPr>
                <p:custDataLst>
                  <p:tags r:id="rId26"/>
                </p:custDataLst>
              </p:nvPr>
            </p:nvSpPr>
            <p:spPr>
              <a:xfrm>
                <a:off x="4044059" y="21683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6" name="MH_Other_8"/>
              <p:cNvSpPr/>
              <p:nvPr>
                <p:custDataLst>
                  <p:tags r:id="rId27"/>
                </p:custDataLst>
              </p:nvPr>
            </p:nvSpPr>
            <p:spPr>
              <a:xfrm>
                <a:off x="4154922" y="22293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26" name="组合 67"/>
            <p:cNvGrpSpPr/>
            <p:nvPr/>
          </p:nvGrpSpPr>
          <p:grpSpPr>
            <a:xfrm>
              <a:off x="255632" y="3155660"/>
              <a:ext cx="1050247" cy="954107"/>
              <a:chOff x="121480" y="2321079"/>
              <a:chExt cx="1248173" cy="954107"/>
            </a:xfrm>
          </p:grpSpPr>
          <p:sp>
            <p:nvSpPr>
              <p:cNvPr id="59" name="MH_Other_1"/>
              <p:cNvSpPr/>
              <p:nvPr>
                <p:custDataLst>
                  <p:tags r:id="rId20"/>
                </p:custDataLst>
              </p:nvPr>
            </p:nvSpPr>
            <p:spPr>
              <a:xfrm>
                <a:off x="121480" y="2321079"/>
                <a:ext cx="1056289" cy="95410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0" name="MH_SubTitle_1"/>
              <p:cNvSpPr/>
              <p:nvPr>
                <p:custDataLst>
                  <p:tags r:id="rId21"/>
                </p:custDataLst>
              </p:nvPr>
            </p:nvSpPr>
            <p:spPr>
              <a:xfrm>
                <a:off x="124274" y="2324580"/>
                <a:ext cx="923089" cy="95060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61" name="MH_Other_6"/>
              <p:cNvSpPr/>
              <p:nvPr>
                <p:custDataLst>
                  <p:tags r:id="rId22"/>
                </p:custDataLst>
              </p:nvPr>
            </p:nvSpPr>
            <p:spPr>
              <a:xfrm>
                <a:off x="1021282" y="2620358"/>
                <a:ext cx="348371"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62" name="MH_Other_7"/>
              <p:cNvSpPr/>
              <p:nvPr>
                <p:custDataLst>
                  <p:tags r:id="rId23"/>
                </p:custDataLst>
              </p:nvPr>
            </p:nvSpPr>
            <p:spPr>
              <a:xfrm>
                <a:off x="1047363" y="2644632"/>
                <a:ext cx="290619"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3" name="MH_Other_8"/>
              <p:cNvSpPr/>
              <p:nvPr>
                <p:custDataLst>
                  <p:tags r:id="rId24"/>
                </p:custDataLst>
              </p:nvPr>
            </p:nvSpPr>
            <p:spPr>
              <a:xfrm>
                <a:off x="1155414" y="2704509"/>
                <a:ext cx="106188"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sp>
            <p:nvSpPr>
              <p:cNvPr id="58" name="TextBox 57"/>
              <p:cNvSpPr txBox="1"/>
              <p:nvPr/>
            </p:nvSpPr>
            <p:spPr>
              <a:xfrm>
                <a:off x="209021" y="2625116"/>
                <a:ext cx="779677" cy="276999"/>
              </a:xfrm>
              <a:prstGeom prst="rect">
                <a:avLst/>
              </a:prstGeom>
              <a:noFill/>
            </p:spPr>
            <p:txBody>
              <a:bodyPr wrap="square" rtlCol="0">
                <a:spAutoFit/>
              </a:bodyPr>
              <a:lstStyle/>
              <a:p>
                <a:pPr algn="ctr"/>
                <a:r>
                  <a:rPr lang="zh-CN" altLang="en-US" sz="1200" dirty="0" smtClean="0">
                    <a:solidFill>
                      <a:schemeClr val="bg1"/>
                    </a:solidFill>
                    <a:latin typeface="微软雅黑" pitchFamily="34" charset="-122"/>
                    <a:ea typeface="微软雅黑" pitchFamily="34" charset="-122"/>
                  </a:rPr>
                  <a:t>原材料</a:t>
                </a:r>
                <a:endParaRPr lang="en-US" altLang="zh-CN" sz="1200" dirty="0" smtClean="0">
                  <a:solidFill>
                    <a:schemeClr val="bg1"/>
                  </a:solidFill>
                  <a:latin typeface="微软雅黑" pitchFamily="34" charset="-122"/>
                  <a:ea typeface="微软雅黑" pitchFamily="34" charset="-122"/>
                </a:endParaRPr>
              </a:p>
            </p:txBody>
          </p:sp>
        </p:grpSp>
        <p:sp>
          <p:nvSpPr>
            <p:cNvPr id="42" name="MH_Other_6"/>
            <p:cNvSpPr/>
            <p:nvPr>
              <p:custDataLst>
                <p:tags r:id="rId7"/>
              </p:custDataLst>
            </p:nvPr>
          </p:nvSpPr>
          <p:spPr>
            <a:xfrm>
              <a:off x="5995263" y="3494603"/>
              <a:ext cx="30076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grpSp>
          <p:nvGrpSpPr>
            <p:cNvPr id="27" name="组合 75"/>
            <p:cNvGrpSpPr/>
            <p:nvPr/>
          </p:nvGrpSpPr>
          <p:grpSpPr>
            <a:xfrm>
              <a:off x="7073165" y="3122258"/>
              <a:ext cx="1050247" cy="1015184"/>
              <a:chOff x="121480" y="2321079"/>
              <a:chExt cx="1248173" cy="954107"/>
            </a:xfrm>
          </p:grpSpPr>
          <p:sp>
            <p:nvSpPr>
              <p:cNvPr id="77" name="MH_Other_1"/>
              <p:cNvSpPr/>
              <p:nvPr>
                <p:custDataLst>
                  <p:tags r:id="rId15"/>
                </p:custDataLst>
              </p:nvPr>
            </p:nvSpPr>
            <p:spPr>
              <a:xfrm>
                <a:off x="121480" y="2321079"/>
                <a:ext cx="1056289" cy="95410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78" name="MH_SubTitle_1"/>
              <p:cNvSpPr/>
              <p:nvPr>
                <p:custDataLst>
                  <p:tags r:id="rId16"/>
                </p:custDataLst>
              </p:nvPr>
            </p:nvSpPr>
            <p:spPr>
              <a:xfrm>
                <a:off x="124274" y="2324580"/>
                <a:ext cx="923089" cy="95060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79" name="MH_Other_6"/>
              <p:cNvSpPr/>
              <p:nvPr>
                <p:custDataLst>
                  <p:tags r:id="rId17"/>
                </p:custDataLst>
              </p:nvPr>
            </p:nvSpPr>
            <p:spPr>
              <a:xfrm>
                <a:off x="1021282" y="2677042"/>
                <a:ext cx="348371"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80" name="MH_Other_7"/>
              <p:cNvSpPr/>
              <p:nvPr>
                <p:custDataLst>
                  <p:tags r:id="rId18"/>
                </p:custDataLst>
              </p:nvPr>
            </p:nvSpPr>
            <p:spPr>
              <a:xfrm>
                <a:off x="1047363" y="2695291"/>
                <a:ext cx="290619"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81" name="MH_Other_8"/>
              <p:cNvSpPr/>
              <p:nvPr>
                <p:custDataLst>
                  <p:tags r:id="rId19"/>
                </p:custDataLst>
              </p:nvPr>
            </p:nvSpPr>
            <p:spPr>
              <a:xfrm>
                <a:off x="1155413" y="2748178"/>
                <a:ext cx="106187"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sp>
            <p:nvSpPr>
              <p:cNvPr id="82" name="TextBox 81"/>
              <p:cNvSpPr txBox="1"/>
              <p:nvPr/>
            </p:nvSpPr>
            <p:spPr>
              <a:xfrm>
                <a:off x="209957" y="2598050"/>
                <a:ext cx="779677" cy="405264"/>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面料成品</a:t>
                </a:r>
                <a:endParaRPr lang="en-US" altLang="zh-CN" sz="1400" dirty="0" smtClean="0">
                  <a:solidFill>
                    <a:schemeClr val="bg1"/>
                  </a:solidFill>
                  <a:latin typeface="微软雅黑" pitchFamily="34" charset="-122"/>
                  <a:ea typeface="微软雅黑" pitchFamily="34" charset="-122"/>
                </a:endParaRPr>
              </a:p>
            </p:txBody>
          </p:sp>
        </p:grpSp>
        <p:sp>
          <p:nvSpPr>
            <p:cNvPr id="70" name="MH_Other_1"/>
            <p:cNvSpPr/>
            <p:nvPr>
              <p:custDataLst>
                <p:tags r:id="rId8"/>
              </p:custDataLst>
            </p:nvPr>
          </p:nvSpPr>
          <p:spPr>
            <a:xfrm>
              <a:off x="6146237" y="3130946"/>
              <a:ext cx="888791" cy="1000583"/>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71" name="MH_SubTitle_1"/>
            <p:cNvSpPr/>
            <p:nvPr>
              <p:custDataLst>
                <p:tags r:id="rId9"/>
              </p:custDataLst>
            </p:nvPr>
          </p:nvSpPr>
          <p:spPr>
            <a:xfrm>
              <a:off x="6127497" y="3125758"/>
              <a:ext cx="776712" cy="1011684"/>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72" name="MH_Other_6"/>
            <p:cNvSpPr/>
            <p:nvPr>
              <p:custDataLst>
                <p:tags r:id="rId10"/>
              </p:custDataLst>
            </p:nvPr>
          </p:nvSpPr>
          <p:spPr>
            <a:xfrm>
              <a:off x="6910572" y="3473392"/>
              <a:ext cx="293129"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grpSp>
          <p:nvGrpSpPr>
            <p:cNvPr id="32" name="组合 11"/>
            <p:cNvGrpSpPr/>
            <p:nvPr/>
          </p:nvGrpSpPr>
          <p:grpSpPr>
            <a:xfrm>
              <a:off x="6925300" y="3501008"/>
              <a:ext cx="244535" cy="252454"/>
              <a:chOff x="6906622" y="2232900"/>
              <a:chExt cx="244535" cy="252454"/>
            </a:xfrm>
          </p:grpSpPr>
          <p:sp>
            <p:nvSpPr>
              <p:cNvPr id="73" name="MH_Other_7"/>
              <p:cNvSpPr/>
              <p:nvPr>
                <p:custDataLst>
                  <p:tags r:id="rId13"/>
                </p:custDataLst>
              </p:nvPr>
            </p:nvSpPr>
            <p:spPr>
              <a:xfrm>
                <a:off x="6906622" y="2232900"/>
                <a:ext cx="244535"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74" name="MH_Other_8"/>
              <p:cNvSpPr/>
              <p:nvPr>
                <p:custDataLst>
                  <p:tags r:id="rId14"/>
                </p:custDataLst>
              </p:nvPr>
            </p:nvSpPr>
            <p:spPr>
              <a:xfrm>
                <a:off x="6997539" y="2292777"/>
                <a:ext cx="89350"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sp>
          <p:nvSpPr>
            <p:cNvPr id="75" name="TextBox 74"/>
            <p:cNvSpPr txBox="1"/>
            <p:nvPr/>
          </p:nvSpPr>
          <p:spPr>
            <a:xfrm>
              <a:off x="6220683" y="3407918"/>
              <a:ext cx="65604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后</a:t>
              </a:r>
              <a:r>
                <a:rPr lang="zh-CN" altLang="en-US" sz="1400" b="1" dirty="0" smtClean="0">
                  <a:solidFill>
                    <a:schemeClr val="bg1"/>
                  </a:solidFill>
                  <a:latin typeface="微软雅黑" pitchFamily="34" charset="-122"/>
                  <a:ea typeface="微软雅黑" pitchFamily="34" charset="-122"/>
                </a:rPr>
                <a:t>整</a:t>
              </a:r>
              <a:endParaRPr lang="en-US" altLang="zh-CN" sz="1400" b="1" dirty="0" smtClean="0">
                <a:solidFill>
                  <a:schemeClr val="bg1"/>
                </a:solidFill>
                <a:latin typeface="微软雅黑" pitchFamily="34" charset="-122"/>
                <a:ea typeface="微软雅黑" pitchFamily="34" charset="-122"/>
              </a:endParaRPr>
            </a:p>
          </p:txBody>
        </p:sp>
        <p:sp>
          <p:nvSpPr>
            <p:cNvPr id="22" name="TextBox 21"/>
            <p:cNvSpPr txBox="1"/>
            <p:nvPr/>
          </p:nvSpPr>
          <p:spPr>
            <a:xfrm>
              <a:off x="5281018" y="3459836"/>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织造</a:t>
              </a:r>
              <a:endParaRPr lang="zh-CN" altLang="en-US" sz="1400" dirty="0">
                <a:solidFill>
                  <a:schemeClr val="bg1"/>
                </a:solidFill>
                <a:latin typeface="微软雅黑" pitchFamily="34" charset="-122"/>
                <a:ea typeface="微软雅黑" pitchFamily="34" charset="-122"/>
              </a:endParaRPr>
            </a:p>
          </p:txBody>
        </p:sp>
        <p:sp>
          <p:nvSpPr>
            <p:cNvPr id="43" name="MH_Other_7"/>
            <p:cNvSpPr/>
            <p:nvPr>
              <p:custDataLst>
                <p:tags r:id="rId11"/>
              </p:custDataLst>
            </p:nvPr>
          </p:nvSpPr>
          <p:spPr>
            <a:xfrm>
              <a:off x="5976657" y="3518448"/>
              <a:ext cx="250901"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4" name="MH_Other_8"/>
            <p:cNvSpPr/>
            <p:nvPr>
              <p:custDataLst>
                <p:tags r:id="rId12"/>
              </p:custDataLst>
            </p:nvPr>
          </p:nvSpPr>
          <p:spPr>
            <a:xfrm>
              <a:off x="6093738" y="3580322"/>
              <a:ext cx="91675"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sp>
        <p:nvSpPr>
          <p:cNvPr id="5" name="右大括号 4"/>
          <p:cNvSpPr/>
          <p:nvPr/>
        </p:nvSpPr>
        <p:spPr bwMode="auto">
          <a:xfrm rot="5400000">
            <a:off x="3790205" y="527746"/>
            <a:ext cx="601209" cy="5683638"/>
          </a:xfrm>
          <a:prstGeom prst="rightBrac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charset="0"/>
              <a:ea typeface="宋体" pitchFamily="2" charset="-122"/>
            </a:endParaRPr>
          </a:p>
        </p:txBody>
      </p:sp>
      <p:sp>
        <p:nvSpPr>
          <p:cNvPr id="14" name="圆角矩形 13"/>
          <p:cNvSpPr/>
          <p:nvPr/>
        </p:nvSpPr>
        <p:spPr bwMode="auto">
          <a:xfrm>
            <a:off x="191915" y="3933055"/>
            <a:ext cx="8434392" cy="2011999"/>
          </a:xfrm>
          <a:prstGeom prst="round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lstStyle/>
          <a:p>
            <a:pPr marL="342900" indent="-342900" algn="just">
              <a:spcBef>
                <a:spcPts val="600"/>
              </a:spcBef>
              <a:spcAft>
                <a:spcPts val="600"/>
              </a:spcAft>
              <a:buClr>
                <a:srgbClr val="C00000"/>
              </a:buClr>
              <a:buFont typeface="Wingdings" pitchFamily="2" charset="2"/>
              <a:buChar char="n"/>
            </a:pPr>
            <a:r>
              <a:rPr lang="zh-CN" altLang="en-US" dirty="0">
                <a:latin typeface="华文楷体" pitchFamily="2" charset="-122"/>
                <a:ea typeface="华文楷体" pitchFamily="2" charset="-122"/>
              </a:rPr>
              <a:t>伴随着企业完整的产业链优势，公司打造了</a:t>
            </a:r>
            <a:r>
              <a:rPr lang="zh-CN" altLang="zh-CN" dirty="0">
                <a:latin typeface="华文楷体" pitchFamily="2" charset="-122"/>
                <a:ea typeface="华文楷体" pitchFamily="2" charset="-122"/>
              </a:rPr>
              <a:t>从原绒收购、分梳山羊绒及绒条的初加工，到各类精纺和粗纺，针织和梭织羊绒纱线，再到精纺羊绒面料，及各类高端羊绒制成品、服饰的生产和销售</a:t>
            </a:r>
            <a:r>
              <a:rPr lang="zh-CN" altLang="en-US" dirty="0">
                <a:latin typeface="华文楷体" pitchFamily="2" charset="-122"/>
                <a:ea typeface="华文楷体" pitchFamily="2" charset="-122"/>
              </a:rPr>
              <a:t>；</a:t>
            </a:r>
            <a:r>
              <a:rPr lang="zh-CN" altLang="zh-CN" dirty="0">
                <a:latin typeface="华文楷体" pitchFamily="2" charset="-122"/>
                <a:ea typeface="华文楷体" pitchFamily="2" charset="-122"/>
              </a:rPr>
              <a:t>从年初开始就筹划私人高级定制业务，经过多方努力，私人定制已完成计划、组织实施和人员配备工作，已具</a:t>
            </a:r>
            <a:r>
              <a:rPr lang="zh-CN" altLang="zh-CN" dirty="0" smtClean="0">
                <a:latin typeface="华文楷体" pitchFamily="2" charset="-122"/>
                <a:ea typeface="华文楷体" pitchFamily="2" charset="-122"/>
              </a:rPr>
              <a:t>雏形</a:t>
            </a:r>
            <a:r>
              <a:rPr lang="zh-CN" altLang="en-US" dirty="0" smtClean="0">
                <a:latin typeface="华文楷体" pitchFamily="2" charset="-122"/>
                <a:ea typeface="华文楷体" pitchFamily="2" charset="-122"/>
              </a:rPr>
              <a:t>。</a:t>
            </a:r>
            <a:endParaRPr lang="en-US" altLang="zh-CN" dirty="0">
              <a:latin typeface="华文楷体" pitchFamily="2" charset="-122"/>
              <a:ea typeface="华文楷体" pitchFamily="2" charset="-122"/>
            </a:endParaRPr>
          </a:p>
        </p:txBody>
      </p:sp>
    </p:spTree>
    <p:extLst>
      <p:ext uri="{BB962C8B-B14F-4D97-AF65-F5344CB8AC3E}">
        <p14:creationId xmlns:p14="http://schemas.microsoft.com/office/powerpoint/2010/main" val="2071649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0" y="107141"/>
            <a:ext cx="5436096" cy="1049385"/>
            <a:chOff x="7938" y="1936749"/>
            <a:chExt cx="8369386" cy="1862081"/>
          </a:xfrm>
        </p:grpSpPr>
        <p:sp>
          <p:nvSpPr>
            <p:cNvPr id="20"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21" name="直接连接符 20"/>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4" name="直接连接符 23"/>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标题 5"/>
            <p:cNvSpPr txBox="1"/>
            <p:nvPr>
              <p:custDataLst>
                <p:tags r:id="rId5"/>
              </p:custDataLst>
            </p:nvPr>
          </p:nvSpPr>
          <p:spPr>
            <a:xfrm>
              <a:off x="3150031" y="2325786"/>
              <a:ext cx="5227293"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26" name="文本占位符 6"/>
            <p:cNvSpPr txBox="1"/>
            <p:nvPr>
              <p:custDataLst>
                <p:tags r:id="rId6"/>
              </p:custDataLst>
            </p:nvPr>
          </p:nvSpPr>
          <p:spPr>
            <a:xfrm>
              <a:off x="3150031" y="3113028"/>
              <a:ext cx="4113407" cy="685802"/>
            </a:xfrm>
            <a:prstGeom prst="rect">
              <a:avLst/>
            </a:prstGeom>
            <a:noFill/>
          </p:spPr>
          <p:txBody>
            <a:bodyPr>
              <a:normAutofit fontScale="85000" lnSpcReduction="10000"/>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优秀的管理团队、先进的治理架构</a:t>
              </a:r>
              <a:endParaRPr lang="en-US" altLang="zh-CN" sz="1500" dirty="0">
                <a:solidFill>
                  <a:schemeClr val="tx1">
                    <a:lumMod val="65000"/>
                    <a:lumOff val="35000"/>
                  </a:schemeClr>
                </a:solidFill>
              </a:endParaRPr>
            </a:p>
          </p:txBody>
        </p:sp>
      </p:grpSp>
      <p:sp>
        <p:nvSpPr>
          <p:cNvPr id="18" name="圆角矩形 17"/>
          <p:cNvSpPr/>
          <p:nvPr/>
        </p:nvSpPr>
        <p:spPr>
          <a:xfrm>
            <a:off x="355043" y="1153169"/>
            <a:ext cx="8433913" cy="783193"/>
          </a:xfrm>
          <a:prstGeom prst="roundRect">
            <a:avLst/>
          </a:prstGeom>
          <a:solidFill>
            <a:schemeClr val="accent3">
              <a:lumMod val="95000"/>
            </a:schemeClr>
          </a:solidFill>
          <a:ln>
            <a:solidFill>
              <a:schemeClr val="bg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Clr>
                <a:srgbClr val="C00000"/>
              </a:buClr>
              <a:buFont typeface="Wingdings" pitchFamily="2" charset="2"/>
              <a:buChar char="n"/>
            </a:pPr>
            <a:r>
              <a:rPr lang="zh-CN" altLang="en-US" sz="2000" dirty="0">
                <a:latin typeface="华文楷体" pitchFamily="2" charset="-122"/>
                <a:ea typeface="华文楷体" pitchFamily="2" charset="-122"/>
              </a:rPr>
              <a:t>公司建立起了股东大会、董事会、监事会和</a:t>
            </a:r>
            <a:r>
              <a:rPr lang="zh-CN" altLang="en-US" sz="2000" dirty="0" smtClean="0">
                <a:latin typeface="华文楷体" pitchFamily="2" charset="-122"/>
                <a:ea typeface="华文楷体" pitchFamily="2" charset="-122"/>
              </a:rPr>
              <a:t>管理层</a:t>
            </a:r>
            <a:r>
              <a:rPr lang="zh-CN" altLang="en-US" sz="2000" dirty="0">
                <a:latin typeface="华文楷体" pitchFamily="2" charset="-122"/>
                <a:ea typeface="华文楷体" pitchFamily="2" charset="-122"/>
              </a:rPr>
              <a:t>之间职责分工明确、依法规范运作的法人治理</a:t>
            </a:r>
            <a:r>
              <a:rPr lang="zh-CN" altLang="en-US" sz="2000" dirty="0" smtClean="0">
                <a:latin typeface="华文楷体" pitchFamily="2" charset="-122"/>
                <a:ea typeface="华文楷体" pitchFamily="2" charset="-122"/>
              </a:rPr>
              <a:t>结构，搭建起符合公司发展战略的组织架构；</a:t>
            </a:r>
            <a:endParaRPr lang="en-US" altLang="zh-CN" sz="2000" dirty="0" smtClean="0">
              <a:latin typeface="华文楷体" pitchFamily="2" charset="-122"/>
              <a:ea typeface="华文楷体" pitchFamily="2" charset="-122"/>
            </a:endParaRPr>
          </a:p>
        </p:txBody>
      </p:sp>
      <p:pic>
        <p:nvPicPr>
          <p:cNvPr id="1026" name="Picture 2" descr="C:\Users\Administrator\Desktop\12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094792"/>
            <a:ext cx="8064896" cy="4483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308304" y="5232625"/>
            <a:ext cx="1800200" cy="163449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a:effectLst>
                  <a:outerShdw blurRad="38100" dist="38100" dir="2700000" algn="tl">
                    <a:srgbClr val="000000">
                      <a:alpha val="43137"/>
                    </a:srgbClr>
                  </a:outerShdw>
                </a:effectLst>
                <a:latin typeface="华文楷体" pitchFamily="2" charset="-122"/>
                <a:ea typeface="华文楷体" pitchFamily="2" charset="-122"/>
              </a:rPr>
              <a:t>赵</a:t>
            </a:r>
            <a:r>
              <a:rPr lang="zh-CN" altLang="en-US" b="1" dirty="0" smtClean="0">
                <a:effectLst>
                  <a:outerShdw blurRad="38100" dist="38100" dir="2700000" algn="tl">
                    <a:srgbClr val="000000">
                      <a:alpha val="43137"/>
                    </a:srgbClr>
                  </a:outerShdw>
                </a:effectLst>
                <a:latin typeface="华文楷体" pitchFamily="2" charset="-122"/>
                <a:ea typeface="华文楷体" pitchFamily="2" charset="-122"/>
              </a:rPr>
              <a:t>文静</a:t>
            </a:r>
            <a:endParaRPr lang="en-US" altLang="zh-CN" sz="1200" dirty="0">
              <a:latin typeface="华文楷体" pitchFamily="2" charset="-122"/>
              <a:ea typeface="华文楷体" pitchFamily="2" charset="-122"/>
            </a:endParaRPr>
          </a:p>
          <a:p>
            <a:pPr marL="0" lvl="2" algn="just"/>
            <a:r>
              <a:rPr lang="zh-CN" altLang="en-US" sz="1200" dirty="0">
                <a:latin typeface="华文楷体" pitchFamily="2" charset="-122"/>
                <a:ea typeface="华文楷体" pitchFamily="2" charset="-122"/>
              </a:rPr>
              <a:t>董事、董事会秘书，</a:t>
            </a:r>
            <a:r>
              <a:rPr lang="en-US" altLang="zh-CN" sz="1200" dirty="0">
                <a:latin typeface="华文楷体" pitchFamily="2" charset="-122"/>
                <a:ea typeface="华文楷体" pitchFamily="2" charset="-122"/>
              </a:rPr>
              <a:t>2005</a:t>
            </a:r>
            <a:r>
              <a:rPr lang="zh-CN" altLang="en-US" sz="1200" dirty="0">
                <a:latin typeface="华文楷体" pitchFamily="2" charset="-122"/>
                <a:ea typeface="华文楷体" pitchFamily="2" charset="-122"/>
              </a:rPr>
              <a:t>年加入公司，历任有限公司办公室主任、企业管理部经理，现任公司董事、董事会秘书。</a:t>
            </a:r>
          </a:p>
        </p:txBody>
      </p:sp>
      <p:sp>
        <p:nvSpPr>
          <p:cNvPr id="38" name="TextBox 37"/>
          <p:cNvSpPr txBox="1"/>
          <p:nvPr/>
        </p:nvSpPr>
        <p:spPr>
          <a:xfrm>
            <a:off x="4283968" y="5229200"/>
            <a:ext cx="1646223" cy="163449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a:effectLst>
                  <a:outerShdw blurRad="38100" dist="38100" dir="2700000" algn="tl">
                    <a:srgbClr val="000000">
                      <a:alpha val="43137"/>
                    </a:srgbClr>
                  </a:outerShdw>
                </a:effectLst>
                <a:latin typeface="华文楷体" pitchFamily="2" charset="-122"/>
                <a:ea typeface="华文楷体" pitchFamily="2" charset="-122"/>
              </a:rPr>
              <a:t>余红岩</a:t>
            </a:r>
            <a:endParaRPr lang="en-US" altLang="zh-CN" b="1" dirty="0">
              <a:effectLst>
                <a:outerShdw blurRad="38100" dist="38100" dir="2700000" algn="tl">
                  <a:srgbClr val="000000">
                    <a:alpha val="43137"/>
                  </a:srgbClr>
                </a:outerShdw>
              </a:effectLst>
              <a:latin typeface="华文楷体" pitchFamily="2" charset="-122"/>
              <a:ea typeface="华文楷体" pitchFamily="2" charset="-122"/>
            </a:endParaRPr>
          </a:p>
          <a:p>
            <a:pPr marL="0" lvl="2" algn="just"/>
            <a:r>
              <a:rPr lang="zh-CN" altLang="en-US" sz="1200" dirty="0">
                <a:latin typeface="华文楷体" pitchFamily="2" charset="-122"/>
                <a:ea typeface="华文楷体" pitchFamily="2" charset="-122"/>
              </a:rPr>
              <a:t>财务总监，注册税务师、中级会计师，从事财务工作</a:t>
            </a:r>
            <a:r>
              <a:rPr lang="en-US" altLang="zh-CN" sz="1200" dirty="0">
                <a:latin typeface="华文楷体" pitchFamily="2" charset="-122"/>
                <a:ea typeface="华文楷体" pitchFamily="2" charset="-122"/>
              </a:rPr>
              <a:t>20</a:t>
            </a:r>
            <a:r>
              <a:rPr lang="zh-CN" altLang="en-US" sz="1200" dirty="0">
                <a:latin typeface="华文楷体" pitchFamily="2" charset="-122"/>
                <a:ea typeface="华文楷体" pitchFamily="2" charset="-122"/>
              </a:rPr>
              <a:t>余年，</a:t>
            </a:r>
            <a:r>
              <a:rPr lang="en-US" altLang="zh-CN" sz="1200" dirty="0">
                <a:latin typeface="华文楷体" pitchFamily="2" charset="-122"/>
                <a:ea typeface="华文楷体" pitchFamily="2" charset="-122"/>
              </a:rPr>
              <a:t>2006</a:t>
            </a:r>
            <a:r>
              <a:rPr lang="zh-CN" altLang="en-US" sz="1200" dirty="0">
                <a:latin typeface="华文楷体" pitchFamily="2" charset="-122"/>
                <a:ea typeface="华文楷体" pitchFamily="2" charset="-122"/>
              </a:rPr>
              <a:t>年加入公司，任财务部经理，现任公司财务总监。</a:t>
            </a:r>
          </a:p>
        </p:txBody>
      </p:sp>
      <p:sp>
        <p:nvSpPr>
          <p:cNvPr id="36" name="TextBox 28"/>
          <p:cNvSpPr txBox="1"/>
          <p:nvPr/>
        </p:nvSpPr>
        <p:spPr>
          <a:xfrm>
            <a:off x="7308304" y="3573016"/>
            <a:ext cx="1851961" cy="163449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smtClean="0">
                <a:effectLst>
                  <a:outerShdw blurRad="38100" dist="38100" dir="2700000" algn="tl">
                    <a:srgbClr val="000000">
                      <a:alpha val="43137"/>
                    </a:srgbClr>
                  </a:outerShdw>
                </a:effectLst>
                <a:latin typeface="华文楷体" pitchFamily="2" charset="-122"/>
                <a:ea typeface="华文楷体" pitchFamily="2" charset="-122"/>
              </a:rPr>
              <a:t>肖宏</a:t>
            </a:r>
            <a:endParaRPr lang="en-US" altLang="zh-CN" b="1" dirty="0" smtClean="0">
              <a:effectLst>
                <a:outerShdw blurRad="38100" dist="38100" dir="2700000" algn="tl">
                  <a:srgbClr val="000000">
                    <a:alpha val="43137"/>
                  </a:srgbClr>
                </a:outerShdw>
              </a:effectLst>
            </a:endParaRPr>
          </a:p>
          <a:p>
            <a:pPr marL="0" lvl="2" algn="just"/>
            <a:r>
              <a:rPr lang="zh-CN" altLang="en-US" sz="1200" dirty="0">
                <a:latin typeface="华文楷体" pitchFamily="2" charset="-122"/>
                <a:ea typeface="华文楷体" pitchFamily="2" charset="-122"/>
              </a:rPr>
              <a:t>副总经理，在长三角地区大型纺织企业担任高管</a:t>
            </a:r>
            <a:r>
              <a:rPr lang="en-US" altLang="zh-CN" sz="1200" dirty="0">
                <a:latin typeface="华文楷体" pitchFamily="2" charset="-122"/>
                <a:ea typeface="华文楷体" pitchFamily="2" charset="-122"/>
              </a:rPr>
              <a:t>20</a:t>
            </a:r>
            <a:r>
              <a:rPr lang="zh-CN" altLang="en-US" sz="1200" dirty="0">
                <a:latin typeface="华文楷体" pitchFamily="2" charset="-122"/>
                <a:ea typeface="华文楷体" pitchFamily="2" charset="-122"/>
              </a:rPr>
              <a:t>余年，有着丰富的纺织企业管理经验，</a:t>
            </a:r>
            <a:r>
              <a:rPr lang="en-US" altLang="zh-CN" sz="1200" dirty="0">
                <a:latin typeface="华文楷体" pitchFamily="2" charset="-122"/>
                <a:ea typeface="华文楷体" pitchFamily="2" charset="-122"/>
              </a:rPr>
              <a:t>2011</a:t>
            </a:r>
            <a:r>
              <a:rPr lang="zh-CN" altLang="en-US" sz="1200" dirty="0">
                <a:latin typeface="华文楷体" pitchFamily="2" charset="-122"/>
                <a:ea typeface="华文楷体" pitchFamily="2" charset="-122"/>
              </a:rPr>
              <a:t>年加入公司，任副总经理。</a:t>
            </a:r>
          </a:p>
        </p:txBody>
      </p:sp>
      <p:sp>
        <p:nvSpPr>
          <p:cNvPr id="13" name="TextBox 12"/>
          <p:cNvSpPr txBox="1"/>
          <p:nvPr/>
        </p:nvSpPr>
        <p:spPr>
          <a:xfrm>
            <a:off x="4280555" y="3717032"/>
            <a:ext cx="1911625" cy="143017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a:effectLst>
                  <a:outerShdw blurRad="38100" dist="38100" dir="2700000" algn="tl">
                    <a:srgbClr val="000000">
                      <a:alpha val="43137"/>
                    </a:srgbClr>
                  </a:outerShdw>
                </a:effectLst>
                <a:latin typeface="华文楷体" pitchFamily="2" charset="-122"/>
                <a:ea typeface="华文楷体" pitchFamily="2" charset="-122"/>
              </a:rPr>
              <a:t>马维宗</a:t>
            </a:r>
            <a:endParaRPr lang="en-US" altLang="zh-CN" b="1" dirty="0">
              <a:effectLst>
                <a:outerShdw blurRad="38100" dist="38100" dir="2700000" algn="tl">
                  <a:srgbClr val="000000">
                    <a:alpha val="43137"/>
                  </a:srgbClr>
                </a:outerShdw>
              </a:effectLst>
              <a:latin typeface="华文楷体" pitchFamily="2" charset="-122"/>
              <a:ea typeface="华文楷体" pitchFamily="2" charset="-122"/>
            </a:endParaRPr>
          </a:p>
          <a:p>
            <a:pPr marL="0" lvl="2" algn="just"/>
            <a:r>
              <a:rPr lang="zh-CN" altLang="en-US" sz="1200" dirty="0">
                <a:latin typeface="华文楷体" pitchFamily="2" charset="-122"/>
                <a:ea typeface="华文楷体" pitchFamily="2" charset="-122"/>
              </a:rPr>
              <a:t>董事、副总经理，在英国学习商业管理（市场营销）专业，</a:t>
            </a:r>
            <a:r>
              <a:rPr lang="en-US" altLang="zh-CN" sz="1200" dirty="0">
                <a:latin typeface="华文楷体" pitchFamily="2" charset="-122"/>
                <a:ea typeface="华文楷体" pitchFamily="2" charset="-122"/>
              </a:rPr>
              <a:t>2007</a:t>
            </a:r>
            <a:r>
              <a:rPr lang="zh-CN" altLang="en-US" sz="1200" dirty="0">
                <a:latin typeface="华文楷体" pitchFamily="2" charset="-122"/>
                <a:ea typeface="华文楷体" pitchFamily="2" charset="-122"/>
              </a:rPr>
              <a:t>年加入公司，任董事、副总经理。</a:t>
            </a:r>
            <a:endParaRPr lang="en-US" altLang="zh-CN" sz="1200" dirty="0">
              <a:latin typeface="华文楷体" pitchFamily="2" charset="-122"/>
              <a:ea typeface="华文楷体" pitchFamily="2" charset="-122"/>
            </a:endParaRPr>
          </a:p>
        </p:txBody>
      </p:sp>
      <p:grpSp>
        <p:nvGrpSpPr>
          <p:cNvPr id="2" name="组合 18"/>
          <p:cNvGrpSpPr/>
          <p:nvPr/>
        </p:nvGrpSpPr>
        <p:grpSpPr>
          <a:xfrm>
            <a:off x="0" y="107141"/>
            <a:ext cx="5436096" cy="1049385"/>
            <a:chOff x="7938" y="1936749"/>
            <a:chExt cx="8369386" cy="1862081"/>
          </a:xfrm>
        </p:grpSpPr>
        <p:sp>
          <p:nvSpPr>
            <p:cNvPr id="20" name="文本占位符 7"/>
            <p:cNvSpPr/>
            <p:nvPr>
              <p:custDataLst>
                <p:tags r:id="rId7"/>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21" name="直接连接符 20"/>
            <p:cNvCxnSpPr/>
            <p:nvPr>
              <p:custDataLst>
                <p:tags r:id="rId8"/>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custDataLst>
                <p:tags r:id="rId9"/>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4" name="直接连接符 23"/>
            <p:cNvCxnSpPr/>
            <p:nvPr>
              <p:custDataLst>
                <p:tags r:id="rId10"/>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标题 5"/>
            <p:cNvSpPr txBox="1"/>
            <p:nvPr>
              <p:custDataLst>
                <p:tags r:id="rId11"/>
              </p:custDataLst>
            </p:nvPr>
          </p:nvSpPr>
          <p:spPr>
            <a:xfrm>
              <a:off x="3150031" y="2325786"/>
              <a:ext cx="5227293"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26" name="文本占位符 6"/>
            <p:cNvSpPr txBox="1"/>
            <p:nvPr>
              <p:custDataLst>
                <p:tags r:id="rId12"/>
              </p:custDataLst>
            </p:nvPr>
          </p:nvSpPr>
          <p:spPr>
            <a:xfrm>
              <a:off x="3150031" y="3113028"/>
              <a:ext cx="4113407" cy="685802"/>
            </a:xfrm>
            <a:prstGeom prst="rect">
              <a:avLst/>
            </a:prstGeom>
            <a:noFill/>
          </p:spPr>
          <p:txBody>
            <a:bodyPr>
              <a:normAutofit fontScale="85000" lnSpcReduction="10000"/>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优秀的管理团队、先进的治理架构</a:t>
              </a:r>
              <a:endParaRPr lang="en-US" altLang="zh-CN" sz="1500" dirty="0">
                <a:solidFill>
                  <a:schemeClr val="tx1">
                    <a:lumMod val="65000"/>
                    <a:lumOff val="35000"/>
                  </a:schemeClr>
                </a:solidFill>
              </a:endParaRPr>
            </a:p>
          </p:txBody>
        </p:sp>
      </p:grpSp>
      <p:pic>
        <p:nvPicPr>
          <p:cNvPr id="1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3646" y="3858915"/>
            <a:ext cx="864096" cy="125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31640" y="3717032"/>
            <a:ext cx="1581544" cy="143017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a:effectLst>
                  <a:outerShdw blurRad="38100" dist="38100" dir="2700000" algn="tl">
                    <a:srgbClr val="000000">
                      <a:alpha val="43137"/>
                    </a:srgbClr>
                  </a:outerShdw>
                </a:effectLst>
                <a:latin typeface="华文楷体" pitchFamily="2" charset="-122"/>
                <a:ea typeface="华文楷体" pitchFamily="2" charset="-122"/>
              </a:rPr>
              <a:t>回振丽</a:t>
            </a:r>
            <a:endParaRPr lang="en-US" altLang="zh-CN" b="1" dirty="0">
              <a:effectLst>
                <a:outerShdw blurRad="38100" dist="38100" dir="2700000" algn="tl">
                  <a:srgbClr val="000000">
                    <a:alpha val="43137"/>
                  </a:srgbClr>
                </a:outerShdw>
              </a:effectLst>
              <a:latin typeface="华文楷体" pitchFamily="2" charset="-122"/>
              <a:ea typeface="华文楷体" pitchFamily="2" charset="-122"/>
            </a:endParaRPr>
          </a:p>
          <a:p>
            <a:pPr marL="0" lvl="2" algn="just"/>
            <a:r>
              <a:rPr lang="zh-CN" altLang="en-US" sz="1200" dirty="0" smtClean="0">
                <a:latin typeface="华文楷体" pitchFamily="2" charset="-122"/>
                <a:ea typeface="华文楷体" pitchFamily="2" charset="-122"/>
              </a:rPr>
              <a:t>董事</a:t>
            </a:r>
            <a:r>
              <a:rPr lang="zh-CN" altLang="en-US" sz="1200" dirty="0">
                <a:latin typeface="华文楷体" pitchFamily="2" charset="-122"/>
                <a:ea typeface="华文楷体" pitchFamily="2" charset="-122"/>
              </a:rPr>
              <a:t>、</a:t>
            </a:r>
            <a:r>
              <a:rPr lang="zh-CN" altLang="en-US" sz="1200" dirty="0" smtClean="0">
                <a:latin typeface="华文楷体" pitchFamily="2" charset="-122"/>
                <a:ea typeface="华文楷体" pitchFamily="2" charset="-122"/>
              </a:rPr>
              <a:t>总经理，</a:t>
            </a:r>
            <a:r>
              <a:rPr lang="zh-CN" altLang="en-US" sz="1200" dirty="0">
                <a:latin typeface="华文楷体" pitchFamily="2" charset="-122"/>
                <a:ea typeface="华文楷体" pitchFamily="2" charset="-122"/>
              </a:rPr>
              <a:t>曾在商业银行工作</a:t>
            </a:r>
            <a:r>
              <a:rPr lang="en-US" altLang="zh-CN" sz="1200" dirty="0">
                <a:latin typeface="华文楷体" pitchFamily="2" charset="-122"/>
                <a:ea typeface="华文楷体" pitchFamily="2" charset="-122"/>
              </a:rPr>
              <a:t>20</a:t>
            </a:r>
            <a:r>
              <a:rPr lang="zh-CN" altLang="en-US" sz="1200" dirty="0">
                <a:latin typeface="华文楷体" pitchFamily="2" charset="-122"/>
                <a:ea typeface="华文楷体" pitchFamily="2" charset="-122"/>
              </a:rPr>
              <a:t>余年，</a:t>
            </a:r>
            <a:r>
              <a:rPr lang="en-US" altLang="zh-CN" sz="1200" dirty="0">
                <a:latin typeface="华文楷体" pitchFamily="2" charset="-122"/>
                <a:ea typeface="华文楷体" pitchFamily="2" charset="-122"/>
              </a:rPr>
              <a:t>2006</a:t>
            </a:r>
            <a:r>
              <a:rPr lang="zh-CN" altLang="en-US" sz="1200" dirty="0">
                <a:latin typeface="华文楷体" pitchFamily="2" charset="-122"/>
                <a:ea typeface="华文楷体" pitchFamily="2" charset="-122"/>
              </a:rPr>
              <a:t>年加入公司，历任公司董事、</a:t>
            </a:r>
            <a:r>
              <a:rPr lang="zh-CN" altLang="en-US" sz="1200" dirty="0" smtClean="0">
                <a:latin typeface="华文楷体" pitchFamily="2" charset="-122"/>
                <a:ea typeface="华文楷体" pitchFamily="2" charset="-122"/>
              </a:rPr>
              <a:t>总经理。</a:t>
            </a:r>
            <a:endParaRPr lang="zh-CN" altLang="en-US" sz="1200" dirty="0"/>
          </a:p>
        </p:txBody>
      </p:sp>
      <p:sp>
        <p:nvSpPr>
          <p:cNvPr id="14" name="TextBox 13"/>
          <p:cNvSpPr txBox="1"/>
          <p:nvPr/>
        </p:nvSpPr>
        <p:spPr>
          <a:xfrm>
            <a:off x="3419872" y="1271960"/>
            <a:ext cx="5544616" cy="223039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sz="2000" b="1" dirty="0" smtClean="0">
                <a:effectLst>
                  <a:outerShdw blurRad="38100" dist="38100" dir="2700000" algn="tl">
                    <a:srgbClr val="000000">
                      <a:alpha val="43137"/>
                    </a:srgbClr>
                  </a:outerShdw>
                </a:effectLst>
                <a:latin typeface="华文楷体" pitchFamily="2" charset="-122"/>
                <a:ea typeface="华文楷体" pitchFamily="2" charset="-122"/>
              </a:rPr>
              <a:t>马海科</a:t>
            </a:r>
            <a:endParaRPr lang="en-US" altLang="zh-CN" sz="2000" b="1" dirty="0" smtClean="0">
              <a:effectLst>
                <a:outerShdw blurRad="38100" dist="38100" dir="2700000" algn="tl">
                  <a:srgbClr val="000000">
                    <a:alpha val="43137"/>
                  </a:srgbClr>
                </a:outerShdw>
              </a:effectLst>
              <a:latin typeface="华文楷体" pitchFamily="2" charset="-122"/>
              <a:ea typeface="华文楷体" pitchFamily="2" charset="-122"/>
            </a:endParaRPr>
          </a:p>
          <a:p>
            <a:pPr marL="0" lvl="2" algn="just"/>
            <a:r>
              <a:rPr lang="zh-CN" altLang="en-US" sz="1500" dirty="0" smtClean="0">
                <a:latin typeface="华文楷体" pitchFamily="2" charset="-122"/>
                <a:ea typeface="华文楷体" pitchFamily="2" charset="-122"/>
              </a:rPr>
              <a:t>公司</a:t>
            </a:r>
            <a:r>
              <a:rPr lang="zh-CN" altLang="en-US" sz="1500" dirty="0">
                <a:latin typeface="华文楷体" pitchFamily="2" charset="-122"/>
                <a:ea typeface="华文楷体" pitchFamily="2" charset="-122"/>
              </a:rPr>
              <a:t>创始人、</a:t>
            </a:r>
            <a:r>
              <a:rPr lang="zh-CN" altLang="en-US" sz="1500" dirty="0" smtClean="0">
                <a:latin typeface="华文楷体" pitchFamily="2" charset="-122"/>
                <a:ea typeface="华文楷体" pitchFamily="2" charset="-122"/>
              </a:rPr>
              <a:t>董事长，</a:t>
            </a:r>
            <a:r>
              <a:rPr lang="en-US" altLang="zh-CN" sz="1500" dirty="0">
                <a:latin typeface="华文楷体" pitchFamily="2" charset="-122"/>
                <a:ea typeface="华文楷体" pitchFamily="2" charset="-122"/>
              </a:rPr>
              <a:t>1987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1 </a:t>
            </a:r>
            <a:r>
              <a:rPr lang="zh-CN" altLang="en-US" sz="1500" dirty="0">
                <a:latin typeface="华文楷体" pitchFamily="2" charset="-122"/>
                <a:ea typeface="华文楷体" pitchFamily="2" charset="-122"/>
              </a:rPr>
              <a:t>月</a:t>
            </a:r>
            <a:r>
              <a:rPr lang="en-US" altLang="zh-CN" sz="1500" dirty="0">
                <a:latin typeface="华文楷体" pitchFamily="2" charset="-122"/>
                <a:ea typeface="华文楷体" pitchFamily="2" charset="-122"/>
              </a:rPr>
              <a:t>-1991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2 </a:t>
            </a:r>
            <a:r>
              <a:rPr lang="zh-CN" altLang="en-US" sz="1500" dirty="0">
                <a:latin typeface="华文楷体" pitchFamily="2" charset="-122"/>
                <a:ea typeface="华文楷体" pitchFamily="2" charset="-122"/>
              </a:rPr>
              <a:t>月任天津市海河绒毛厂厂长</a:t>
            </a:r>
            <a:r>
              <a:rPr lang="zh-CN" altLang="en-US" sz="1500" dirty="0" smtClean="0">
                <a:latin typeface="华文楷体" pitchFamily="2" charset="-122"/>
                <a:ea typeface="华文楷体" pitchFamily="2" charset="-122"/>
              </a:rPr>
              <a:t>；</a:t>
            </a:r>
            <a:r>
              <a:rPr lang="en-US" altLang="zh-CN" sz="1500" dirty="0" smtClean="0">
                <a:latin typeface="华文楷体" pitchFamily="2" charset="-122"/>
                <a:ea typeface="华文楷体" pitchFamily="2" charset="-122"/>
              </a:rPr>
              <a:t>1991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2 </a:t>
            </a:r>
            <a:r>
              <a:rPr lang="zh-CN" altLang="en-US" sz="1500" dirty="0" smtClean="0">
                <a:latin typeface="华文楷体" pitchFamily="2" charset="-122"/>
                <a:ea typeface="华文楷体" pitchFamily="2" charset="-122"/>
              </a:rPr>
              <a:t>月</a:t>
            </a:r>
            <a:r>
              <a:rPr lang="en-US" altLang="zh-CN" sz="1500" dirty="0" smtClean="0">
                <a:latin typeface="华文楷体" pitchFamily="2" charset="-122"/>
                <a:ea typeface="华文楷体" pitchFamily="2" charset="-122"/>
              </a:rPr>
              <a:t>-</a:t>
            </a:r>
            <a:r>
              <a:rPr lang="en-US" altLang="zh-CN" sz="1500" dirty="0">
                <a:latin typeface="华文楷体" pitchFamily="2" charset="-122"/>
                <a:ea typeface="华文楷体" pitchFamily="2" charset="-122"/>
              </a:rPr>
              <a:t>1995</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1 </a:t>
            </a:r>
            <a:r>
              <a:rPr lang="zh-CN" altLang="en-US" sz="1500" dirty="0">
                <a:latin typeface="华文楷体" pitchFamily="2" charset="-122"/>
                <a:ea typeface="华文楷体" pitchFamily="2" charset="-122"/>
              </a:rPr>
              <a:t>月任海德土畜产公司总经理</a:t>
            </a:r>
            <a:r>
              <a:rPr lang="zh-CN" altLang="en-US" sz="1500" dirty="0" smtClean="0">
                <a:latin typeface="华文楷体" pitchFamily="2" charset="-122"/>
                <a:ea typeface="华文楷体" pitchFamily="2" charset="-122"/>
              </a:rPr>
              <a:t>；</a:t>
            </a:r>
            <a:r>
              <a:rPr lang="en-US" altLang="zh-CN" sz="1500" dirty="0" smtClean="0">
                <a:latin typeface="华文楷体" pitchFamily="2" charset="-122"/>
                <a:ea typeface="华文楷体" pitchFamily="2" charset="-122"/>
              </a:rPr>
              <a:t>1995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2 </a:t>
            </a:r>
            <a:r>
              <a:rPr lang="zh-CN" altLang="en-US" sz="1500" dirty="0">
                <a:latin typeface="华文楷体" pitchFamily="2" charset="-122"/>
                <a:ea typeface="华文楷体" pitchFamily="2" charset="-122"/>
              </a:rPr>
              <a:t>月</a:t>
            </a:r>
            <a:r>
              <a:rPr lang="en-US" altLang="zh-CN" sz="1500" dirty="0">
                <a:latin typeface="华文楷体" pitchFamily="2" charset="-122"/>
                <a:ea typeface="华文楷体" pitchFamily="2" charset="-122"/>
              </a:rPr>
              <a:t>-1998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2 </a:t>
            </a:r>
            <a:r>
              <a:rPr lang="zh-CN" altLang="en-US" sz="1500" dirty="0">
                <a:latin typeface="华文楷体" pitchFamily="2" charset="-122"/>
                <a:ea typeface="华文楷体" pitchFamily="2" charset="-122"/>
              </a:rPr>
              <a:t>月任德海（天津）土畜产发展有限公司总经理、副董事长</a:t>
            </a:r>
            <a:r>
              <a:rPr lang="zh-CN" altLang="en-US" sz="1500" dirty="0" smtClean="0">
                <a:latin typeface="华文楷体" pitchFamily="2" charset="-122"/>
                <a:ea typeface="华文楷体" pitchFamily="2" charset="-122"/>
              </a:rPr>
              <a:t>；</a:t>
            </a:r>
            <a:r>
              <a:rPr lang="en-US" altLang="zh-CN" sz="1500" dirty="0" smtClean="0">
                <a:latin typeface="华文楷体" pitchFamily="2" charset="-122"/>
                <a:ea typeface="华文楷体" pitchFamily="2" charset="-122"/>
              </a:rPr>
              <a:t>1998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4 </a:t>
            </a:r>
            <a:r>
              <a:rPr lang="zh-CN" altLang="en-US" sz="1500" dirty="0">
                <a:latin typeface="华文楷体" pitchFamily="2" charset="-122"/>
                <a:ea typeface="华文楷体" pitchFamily="2" charset="-122"/>
              </a:rPr>
              <a:t>月</a:t>
            </a:r>
            <a:r>
              <a:rPr lang="en-US" altLang="zh-CN" sz="1500" dirty="0">
                <a:latin typeface="华文楷体" pitchFamily="2" charset="-122"/>
                <a:ea typeface="华文楷体" pitchFamily="2" charset="-122"/>
              </a:rPr>
              <a:t>-2010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9 </a:t>
            </a:r>
            <a:r>
              <a:rPr lang="zh-CN" altLang="en-US" sz="1500" dirty="0">
                <a:latin typeface="华文楷体" pitchFamily="2" charset="-122"/>
                <a:ea typeface="华文楷体" pitchFamily="2" charset="-122"/>
              </a:rPr>
              <a:t>月任德海（宁夏）土畜产品股份有限公司董事长</a:t>
            </a:r>
            <a:r>
              <a:rPr lang="zh-CN" altLang="en-US" sz="1500" dirty="0" smtClean="0">
                <a:latin typeface="华文楷体" pitchFamily="2" charset="-122"/>
                <a:ea typeface="华文楷体" pitchFamily="2" charset="-122"/>
              </a:rPr>
              <a:t>；</a:t>
            </a:r>
            <a:r>
              <a:rPr lang="en-US" altLang="zh-CN" sz="1500" dirty="0" smtClean="0">
                <a:latin typeface="华文楷体" pitchFamily="2" charset="-122"/>
                <a:ea typeface="华文楷体" pitchFamily="2" charset="-122"/>
              </a:rPr>
              <a:t>2010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9 </a:t>
            </a:r>
            <a:r>
              <a:rPr lang="zh-CN" altLang="en-US" sz="1500" dirty="0">
                <a:latin typeface="华文楷体" pitchFamily="2" charset="-122"/>
                <a:ea typeface="华文楷体" pitchFamily="2" charset="-122"/>
              </a:rPr>
              <a:t>月至</a:t>
            </a:r>
            <a:r>
              <a:rPr lang="en-US" altLang="zh-CN" sz="1500" dirty="0">
                <a:latin typeface="华文楷体" pitchFamily="2" charset="-122"/>
                <a:ea typeface="华文楷体" pitchFamily="2" charset="-122"/>
              </a:rPr>
              <a:t>-2014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1 </a:t>
            </a:r>
            <a:r>
              <a:rPr lang="zh-CN" altLang="en-US" sz="1500" dirty="0">
                <a:latin typeface="华文楷体" pitchFamily="2" charset="-122"/>
                <a:ea typeface="华文楷体" pitchFamily="2" charset="-122"/>
              </a:rPr>
              <a:t>月任有限公司董事长</a:t>
            </a:r>
            <a:r>
              <a:rPr lang="zh-CN" altLang="en-US" sz="1500" dirty="0" smtClean="0">
                <a:latin typeface="华文楷体" pitchFamily="2" charset="-122"/>
                <a:ea typeface="华文楷体" pitchFamily="2" charset="-122"/>
              </a:rPr>
              <a:t>；</a:t>
            </a:r>
            <a:r>
              <a:rPr lang="en-US" altLang="zh-CN" sz="1500" dirty="0" smtClean="0">
                <a:latin typeface="华文楷体" pitchFamily="2" charset="-122"/>
                <a:ea typeface="华文楷体" pitchFamily="2" charset="-122"/>
              </a:rPr>
              <a:t>2014 </a:t>
            </a:r>
            <a:r>
              <a:rPr lang="zh-CN" altLang="en-US" sz="1500" dirty="0">
                <a:latin typeface="华文楷体" pitchFamily="2" charset="-122"/>
                <a:ea typeface="华文楷体" pitchFamily="2" charset="-122"/>
              </a:rPr>
              <a:t>年</a:t>
            </a:r>
            <a:r>
              <a:rPr lang="en-US" altLang="zh-CN" sz="1500" dirty="0">
                <a:latin typeface="华文楷体" pitchFamily="2" charset="-122"/>
                <a:ea typeface="华文楷体" pitchFamily="2" charset="-122"/>
              </a:rPr>
              <a:t>1 </a:t>
            </a:r>
            <a:r>
              <a:rPr lang="zh-CN" altLang="en-US" sz="1500" dirty="0">
                <a:latin typeface="华文楷体" pitchFamily="2" charset="-122"/>
                <a:ea typeface="华文楷体" pitchFamily="2" charset="-122"/>
              </a:rPr>
              <a:t>月至今任股份公司</a:t>
            </a:r>
            <a:r>
              <a:rPr lang="zh-CN" altLang="en-US" sz="1500" dirty="0" smtClean="0">
                <a:latin typeface="华文楷体" pitchFamily="2" charset="-122"/>
                <a:ea typeface="华文楷体" pitchFamily="2" charset="-122"/>
              </a:rPr>
              <a:t>董事长，兼任中国畜产品流通协会羊绒分会副会长、宁夏同心县羊绒协会副会长。</a:t>
            </a:r>
            <a:endParaRPr lang="zh-CN" altLang="en-US" sz="1500" dirty="0"/>
          </a:p>
        </p:txBody>
      </p:sp>
      <p:grpSp>
        <p:nvGrpSpPr>
          <p:cNvPr id="15" name="组合 14"/>
          <p:cNvGrpSpPr/>
          <p:nvPr/>
        </p:nvGrpSpPr>
        <p:grpSpPr>
          <a:xfrm>
            <a:off x="0" y="107141"/>
            <a:ext cx="5436096" cy="1049385"/>
            <a:chOff x="7938" y="1936749"/>
            <a:chExt cx="8369386" cy="1862081"/>
          </a:xfrm>
        </p:grpSpPr>
        <p:sp>
          <p:nvSpPr>
            <p:cNvPr id="16"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17" name="直接连接符 16"/>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3" name="直接连接符 22"/>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标题 5"/>
            <p:cNvSpPr txBox="1"/>
            <p:nvPr>
              <p:custDataLst>
                <p:tags r:id="rId5"/>
              </p:custDataLst>
            </p:nvPr>
          </p:nvSpPr>
          <p:spPr>
            <a:xfrm>
              <a:off x="3150031" y="2325786"/>
              <a:ext cx="5227293"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endParaRPr lang="zh-CN" altLang="en-US" sz="2400" dirty="0"/>
            </a:p>
          </p:txBody>
        </p:sp>
        <p:sp>
          <p:nvSpPr>
            <p:cNvPr id="28" name="文本占位符 6"/>
            <p:cNvSpPr txBox="1"/>
            <p:nvPr>
              <p:custDataLst>
                <p:tags r:id="rId6"/>
              </p:custDataLst>
            </p:nvPr>
          </p:nvSpPr>
          <p:spPr>
            <a:xfrm>
              <a:off x="3150031" y="3113028"/>
              <a:ext cx="4113407" cy="685802"/>
            </a:xfrm>
            <a:prstGeom prst="rect">
              <a:avLst/>
            </a:prstGeom>
            <a:noFill/>
          </p:spPr>
          <p:txBody>
            <a:bodyPr>
              <a:normAutofit fontScale="85000" lnSpcReduction="10000"/>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a:solidFill>
                    <a:schemeClr val="tx1">
                      <a:lumMod val="65000"/>
                      <a:lumOff val="35000"/>
                    </a:schemeClr>
                  </a:solidFill>
                </a:rPr>
                <a:t>优秀的管理</a:t>
              </a:r>
              <a:r>
                <a:rPr lang="zh-CN" altLang="en-US" sz="1500" dirty="0" smtClean="0">
                  <a:solidFill>
                    <a:schemeClr val="tx1">
                      <a:lumMod val="65000"/>
                      <a:lumOff val="35000"/>
                    </a:schemeClr>
                  </a:solidFill>
                </a:rPr>
                <a:t>团队、先进</a:t>
              </a:r>
              <a:r>
                <a:rPr lang="zh-CN" altLang="en-US" sz="1500" dirty="0">
                  <a:solidFill>
                    <a:schemeClr val="tx1">
                      <a:lumMod val="65000"/>
                      <a:lumOff val="35000"/>
                    </a:schemeClr>
                  </a:solidFill>
                </a:rPr>
                <a:t>的治理架构</a:t>
              </a:r>
              <a:endParaRPr lang="en-US" altLang="zh-CN" sz="1500" dirty="0">
                <a:solidFill>
                  <a:schemeClr val="tx1">
                    <a:lumMod val="65000"/>
                    <a:lumOff val="35000"/>
                  </a:schemeClr>
                </a:solidFill>
              </a:endParaRPr>
            </a:p>
          </p:txBody>
        </p:sp>
      </p:grpSp>
      <p:pic>
        <p:nvPicPr>
          <p:cNvPr id="31" name="Picture 2" descr="F:\贷款、融资资料\2016年贷款融资资料\华林证券\5.7\5.7\回振丽.gif"/>
          <p:cNvPicPr>
            <a:picLocks noChangeAspect="1" noChangeArrowheads="1"/>
          </p:cNvPicPr>
          <p:nvPr/>
        </p:nvPicPr>
        <p:blipFill>
          <a:blip r:embed="rId15"/>
          <a:srcRect/>
          <a:stretch>
            <a:fillRect/>
          </a:stretch>
        </p:blipFill>
        <p:spPr bwMode="auto">
          <a:xfrm>
            <a:off x="357788" y="3858915"/>
            <a:ext cx="914139" cy="1176192"/>
          </a:xfrm>
          <a:prstGeom prst="rect">
            <a:avLst/>
          </a:prstGeom>
          <a:noFill/>
        </p:spPr>
      </p:pic>
      <p:pic>
        <p:nvPicPr>
          <p:cNvPr id="32" name="Picture 2"/>
          <p:cNvPicPr>
            <a:picLocks noChangeAspect="1" noChangeArrowheads="1"/>
          </p:cNvPicPr>
          <p:nvPr/>
        </p:nvPicPr>
        <p:blipFill>
          <a:blip r:embed="rId16" cstate="print"/>
          <a:srcRect/>
          <a:stretch>
            <a:fillRect/>
          </a:stretch>
        </p:blipFill>
        <p:spPr bwMode="auto">
          <a:xfrm>
            <a:off x="197814" y="1124744"/>
            <a:ext cx="3056258" cy="2376264"/>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p:cNvSpPr txBox="1"/>
          <p:nvPr/>
        </p:nvSpPr>
        <p:spPr>
          <a:xfrm>
            <a:off x="1403648" y="5383197"/>
            <a:ext cx="1683411" cy="143017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lvl="2" algn="just"/>
            <a:r>
              <a:rPr lang="zh-CN" altLang="en-US" b="1" dirty="0">
                <a:effectLst>
                  <a:outerShdw blurRad="38100" dist="38100" dir="2700000" algn="tl">
                    <a:srgbClr val="000000">
                      <a:alpha val="43137"/>
                    </a:srgbClr>
                  </a:outerShdw>
                </a:effectLst>
                <a:latin typeface="华文楷体" pitchFamily="2" charset="-122"/>
                <a:ea typeface="华文楷体" pitchFamily="2" charset="-122"/>
              </a:rPr>
              <a:t>王永</a:t>
            </a:r>
            <a:r>
              <a:rPr lang="zh-CN" altLang="en-US" b="1" dirty="0" smtClean="0">
                <a:effectLst>
                  <a:outerShdw blurRad="38100" dist="38100" dir="2700000" algn="tl">
                    <a:srgbClr val="000000">
                      <a:alpha val="43137"/>
                    </a:srgbClr>
                  </a:outerShdw>
                </a:effectLst>
                <a:latin typeface="华文楷体" pitchFamily="2" charset="-122"/>
                <a:ea typeface="华文楷体" pitchFamily="2" charset="-122"/>
              </a:rPr>
              <a:t>平</a:t>
            </a:r>
            <a:endParaRPr lang="en-US" altLang="zh-CN" b="1" dirty="0">
              <a:effectLst>
                <a:outerShdw blurRad="38100" dist="38100" dir="2700000" algn="tl">
                  <a:srgbClr val="000000">
                    <a:alpha val="43137"/>
                  </a:srgbClr>
                </a:outerShdw>
              </a:effectLst>
              <a:latin typeface="华文楷体" pitchFamily="2" charset="-122"/>
              <a:ea typeface="华文楷体" pitchFamily="2" charset="-122"/>
            </a:endParaRPr>
          </a:p>
          <a:p>
            <a:pPr marL="0" lvl="2" algn="just"/>
            <a:r>
              <a:rPr lang="zh-CN" altLang="en-US" sz="1200" dirty="0">
                <a:latin typeface="华文楷体" pitchFamily="2" charset="-122"/>
                <a:ea typeface="华文楷体" pitchFamily="2" charset="-122"/>
              </a:rPr>
              <a:t>总工程师，在江苏、山东等国内大型纺织企业从事技术工作</a:t>
            </a:r>
            <a:r>
              <a:rPr lang="en-US" altLang="zh-CN" sz="1200" dirty="0">
                <a:latin typeface="华文楷体" pitchFamily="2" charset="-122"/>
                <a:ea typeface="华文楷体" pitchFamily="2" charset="-122"/>
              </a:rPr>
              <a:t>20</a:t>
            </a:r>
            <a:r>
              <a:rPr lang="zh-CN" altLang="en-US" sz="1200" dirty="0">
                <a:latin typeface="华文楷体" pitchFamily="2" charset="-122"/>
                <a:ea typeface="华文楷体" pitchFamily="2" charset="-122"/>
              </a:rPr>
              <a:t>余年，</a:t>
            </a:r>
            <a:r>
              <a:rPr lang="en-US" altLang="zh-CN" sz="1200" dirty="0">
                <a:latin typeface="华文楷体" pitchFamily="2" charset="-122"/>
                <a:ea typeface="华文楷体" pitchFamily="2" charset="-122"/>
              </a:rPr>
              <a:t>2014</a:t>
            </a:r>
            <a:r>
              <a:rPr lang="zh-CN" altLang="en-US" sz="1200" dirty="0">
                <a:latin typeface="华文楷体" pitchFamily="2" charset="-122"/>
                <a:ea typeface="华文楷体" pitchFamily="2" charset="-122"/>
              </a:rPr>
              <a:t>年加入公司，任总工程师。</a:t>
            </a:r>
            <a:endParaRPr lang="en-US" altLang="zh-CN" sz="1200" dirty="0">
              <a:latin typeface="华文楷体" pitchFamily="2" charset="-122"/>
              <a:ea typeface="华文楷体" pitchFamily="2" charset="-122"/>
            </a:endParaRPr>
          </a:p>
        </p:txBody>
      </p:sp>
      <p:pic>
        <p:nvPicPr>
          <p:cNvPr id="34" name="图片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9110" y="5292489"/>
            <a:ext cx="911878" cy="999348"/>
          </a:xfrm>
          <a:prstGeom prst="rect">
            <a:avLst/>
          </a:prstGeom>
          <a:ln>
            <a:solidFill>
              <a:schemeClr val="accent3">
                <a:lumMod val="60000"/>
                <a:lumOff val="40000"/>
              </a:schemeClr>
            </a:solidFill>
          </a:ln>
        </p:spPr>
      </p:pic>
      <p:pic>
        <p:nvPicPr>
          <p:cNvPr id="35" name="Picture 2" descr="C:\Users\Administrator\Desktop\高管证件照\肖宏0.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06822" y="3942379"/>
            <a:ext cx="720080" cy="979484"/>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rotWithShape="1">
          <a:blip r:embed="rId19" cstate="print">
            <a:extLst>
              <a:ext uri="{28A0092B-C50C-407E-A947-70E740481C1C}">
                <a14:useLocalDpi xmlns:a14="http://schemas.microsoft.com/office/drawing/2010/main" val="0"/>
              </a:ext>
            </a:extLst>
          </a:blip>
          <a:srcRect l="7508" t="6173" r="16361" b="7740"/>
          <a:stretch>
            <a:fillRect/>
          </a:stretch>
        </p:blipFill>
        <p:spPr>
          <a:xfrm>
            <a:off x="3324285" y="5314002"/>
            <a:ext cx="786957" cy="1080120"/>
          </a:xfrm>
          <a:prstGeom prst="rect">
            <a:avLst/>
          </a:prstGeom>
          <a:ln>
            <a:solidFill>
              <a:schemeClr val="accent3">
                <a:lumMod val="40000"/>
                <a:lumOff val="60000"/>
              </a:schemeClr>
            </a:solidFill>
          </a:ln>
        </p:spPr>
      </p:pic>
      <p:pic>
        <p:nvPicPr>
          <p:cNvPr id="39" name="Picture 3" descr="C:\Users\Administrator\Desktop\QQ截图20160511102904.jpg"/>
          <p:cNvPicPr>
            <a:picLocks noChangeAspect="1" noChangeArrowheads="1"/>
          </p:cNvPicPr>
          <p:nvPr/>
        </p:nvPicPr>
        <p:blipFill>
          <a:blip r:embed="rId20"/>
          <a:srcRect/>
          <a:stretch>
            <a:fillRect/>
          </a:stretch>
        </p:blipFill>
        <p:spPr bwMode="auto">
          <a:xfrm>
            <a:off x="6506822" y="5383197"/>
            <a:ext cx="824434" cy="1045362"/>
          </a:xfrm>
          <a:prstGeom prst="rect">
            <a:avLst/>
          </a:prstGeom>
          <a:noFill/>
          <a:ln>
            <a:solidFill>
              <a:schemeClr val="accent3">
                <a:lumMod val="60000"/>
                <a:lumOff val="40000"/>
              </a:schemeClr>
            </a:solidFill>
          </a:ln>
        </p:spPr>
      </p:pic>
    </p:spTree>
    <p:extLst>
      <p:ext uri="{BB962C8B-B14F-4D97-AF65-F5344CB8AC3E}">
        <p14:creationId xmlns:p14="http://schemas.microsoft.com/office/powerpoint/2010/main" val="856347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6896" y="4509120"/>
            <a:ext cx="2400551" cy="1944216"/>
          </a:xfrm>
          <a:prstGeom prst="rect">
            <a:avLst/>
          </a:prstGeom>
          <a:effectLst>
            <a:softEdge rad="127000"/>
          </a:effectLst>
        </p:spPr>
      </p:pic>
      <p:grpSp>
        <p:nvGrpSpPr>
          <p:cNvPr id="2" name="组合 8"/>
          <p:cNvGrpSpPr/>
          <p:nvPr/>
        </p:nvGrpSpPr>
        <p:grpSpPr>
          <a:xfrm>
            <a:off x="-12452" y="56023"/>
            <a:ext cx="5364088" cy="1060278"/>
            <a:chOff x="7938" y="1936749"/>
            <a:chExt cx="8258523" cy="1881410"/>
          </a:xfrm>
        </p:grpSpPr>
        <p:sp>
          <p:nvSpPr>
            <p:cNvPr id="10" name="文本占位符 7"/>
            <p:cNvSpPr/>
            <p:nvPr>
              <p:custDataLst>
                <p:tags r:id="rId2"/>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11" name="直接连接符 10"/>
            <p:cNvCxnSpPr/>
            <p:nvPr>
              <p:custDataLst>
                <p:tags r:id="rId3"/>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custDataLst>
                <p:tags r:id="rId4"/>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4" name="直接连接符 13"/>
            <p:cNvCxnSpPr/>
            <p:nvPr>
              <p:custDataLst>
                <p:tags r:id="rId5"/>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标题 5"/>
            <p:cNvSpPr txBox="1"/>
            <p:nvPr>
              <p:custDataLst>
                <p:tags r:id="rId6"/>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6" name="文本占位符 6"/>
            <p:cNvSpPr txBox="1"/>
            <p:nvPr>
              <p:custDataLst>
                <p:tags r:id="rId7"/>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持续性经营</a:t>
              </a:r>
              <a:endParaRPr lang="en-US" altLang="zh-CN" sz="1500" dirty="0">
                <a:solidFill>
                  <a:schemeClr val="tx1">
                    <a:lumMod val="65000"/>
                    <a:lumOff val="35000"/>
                  </a:schemeClr>
                </a:solidFill>
              </a:endParaRPr>
            </a:p>
          </p:txBody>
        </p:sp>
      </p:grpSp>
      <p:sp>
        <p:nvSpPr>
          <p:cNvPr id="33" name="MH_Desc_1"/>
          <p:cNvSpPr txBox="1">
            <a:spLocks noChangeArrowheads="1"/>
          </p:cNvSpPr>
          <p:nvPr>
            <p:custDataLst>
              <p:tags r:id="rId1"/>
            </p:custDataLst>
          </p:nvPr>
        </p:nvSpPr>
        <p:spPr bwMode="auto">
          <a:xfrm>
            <a:off x="2987824" y="1412776"/>
            <a:ext cx="5659623" cy="2952328"/>
          </a:xfrm>
          <a:prstGeom prst="round2DiagRect">
            <a:avLst/>
          </a:prstGeom>
          <a:solidFill>
            <a:schemeClr val="bg1">
              <a:lumMod val="85000"/>
            </a:schemeClr>
          </a:solidFill>
        </p:spPr>
        <p:style>
          <a:lnRef idx="1">
            <a:schemeClr val="accent5"/>
          </a:lnRef>
          <a:fillRef idx="3">
            <a:schemeClr val="accent5"/>
          </a:fillRef>
          <a:effectRef idx="2">
            <a:schemeClr val="accent5"/>
          </a:effectRef>
          <a:fontRef idx="minor">
            <a:schemeClr val="lt1"/>
          </a:fontRef>
        </p:style>
        <p:txBody>
          <a:bodyPr lIns="0" rIns="0">
            <a:normAutofit fontScale="92500" lnSpcReduction="20000"/>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a:buFont typeface="Wingdings" pitchFamily="2" charset="2"/>
              <a:buChar char="Ø"/>
            </a:pPr>
            <a:r>
              <a:rPr lang="zh-CN" altLang="zh-CN" sz="2400" dirty="0">
                <a:latin typeface="华文楷体" pitchFamily="2" charset="-122"/>
                <a:ea typeface="华文楷体" pitchFamily="2" charset="-122"/>
              </a:rPr>
              <a:t>公司业务、资产、人员、财务、机构等完全独立，内部控制体系运行良好，经营管理团队和核心业务人员稳定，业绩稳步增长，整体盈利能力显著</a:t>
            </a:r>
            <a:r>
              <a:rPr lang="zh-CN" altLang="zh-CN" sz="2400" dirty="0" smtClean="0">
                <a:latin typeface="华文楷体" pitchFamily="2" charset="-122"/>
                <a:ea typeface="华文楷体" pitchFamily="2" charset="-122"/>
              </a:rPr>
              <a:t>增强</a:t>
            </a:r>
            <a:r>
              <a:rPr lang="zh-CN" altLang="en-US" sz="2400" dirty="0" smtClean="0">
                <a:latin typeface="华文楷体" pitchFamily="2" charset="-122"/>
                <a:ea typeface="华文楷体" pitchFamily="2" charset="-122"/>
              </a:rPr>
              <a:t>。</a:t>
            </a:r>
            <a:endParaRPr lang="en-US" altLang="zh-CN" sz="2400" dirty="0" smtClean="0">
              <a:latin typeface="华文楷体" pitchFamily="2" charset="-122"/>
              <a:ea typeface="华文楷体" pitchFamily="2" charset="-122"/>
            </a:endParaRPr>
          </a:p>
          <a:p>
            <a:pPr marL="342900" indent="-342900">
              <a:buFont typeface="Wingdings" pitchFamily="2" charset="2"/>
              <a:buChar char="Ø"/>
            </a:pPr>
            <a:r>
              <a:rPr lang="zh-CN" altLang="zh-CN" sz="2400" dirty="0" smtClean="0">
                <a:latin typeface="华文楷体" pitchFamily="2" charset="-122"/>
                <a:ea typeface="华文楷体" pitchFamily="2" charset="-122"/>
              </a:rPr>
              <a:t>公司</a:t>
            </a:r>
            <a:r>
              <a:rPr lang="zh-CN" altLang="zh-CN" sz="2400" dirty="0">
                <a:latin typeface="华文楷体" pitchFamily="2" charset="-122"/>
                <a:ea typeface="华文楷体" pitchFamily="2" charset="-122"/>
              </a:rPr>
              <a:t>在投产项目运营、新项目建设、市场拓展、技术创新等方面皆取得良好成绩，为公司的持续经营和发展提供了重要保障。公司</a:t>
            </a:r>
            <a:r>
              <a:rPr lang="zh-CN" altLang="en-US" sz="2400" dirty="0">
                <a:latin typeface="华文楷体" pitchFamily="2" charset="-122"/>
                <a:ea typeface="华文楷体" pitchFamily="2" charset="-122"/>
              </a:rPr>
              <a:t>具有良好的</a:t>
            </a:r>
            <a:r>
              <a:rPr lang="zh-CN" altLang="zh-CN" sz="2400" dirty="0">
                <a:latin typeface="华文楷体" pitchFamily="2" charset="-122"/>
                <a:ea typeface="华文楷体" pitchFamily="2" charset="-122"/>
              </a:rPr>
              <a:t>持续发展能力</a:t>
            </a:r>
            <a:r>
              <a:rPr lang="zh-CN" altLang="en-US" sz="2400" dirty="0">
                <a:latin typeface="华文楷体" pitchFamily="2" charset="-122"/>
                <a:ea typeface="华文楷体" pitchFamily="2" charset="-122"/>
              </a:rPr>
              <a:t>。</a:t>
            </a:r>
          </a:p>
          <a:p>
            <a:pPr algn="just">
              <a:lnSpc>
                <a:spcPct val="150000"/>
              </a:lnSpc>
              <a:spcBef>
                <a:spcPts val="0"/>
              </a:spcBef>
              <a:spcAft>
                <a:spcPts val="0"/>
              </a:spcAft>
            </a:pPr>
            <a:endParaRPr lang="zh-CN" altLang="en-US" sz="2000" kern="100" dirty="0">
              <a:latin typeface="Times New Roman" pitchFamily="18" charset="0"/>
            </a:endParaRPr>
          </a:p>
        </p:txBody>
      </p:sp>
      <p:pic>
        <p:nvPicPr>
          <p:cNvPr id="34" name="图片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14" y="4365104"/>
            <a:ext cx="3391283" cy="2313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8" cstate="print"/>
          <a:stretch>
            <a:fillRect/>
          </a:stretch>
        </p:blipFill>
        <p:spPr>
          <a:xfrm>
            <a:off x="611560" y="4784419"/>
            <a:ext cx="7843998" cy="1897236"/>
          </a:xfrm>
          <a:prstGeom prst="rect">
            <a:avLst/>
          </a:prstGeom>
        </p:spPr>
      </p:pic>
      <p:grpSp>
        <p:nvGrpSpPr>
          <p:cNvPr id="2" name="组合 8"/>
          <p:cNvGrpSpPr/>
          <p:nvPr/>
        </p:nvGrpSpPr>
        <p:grpSpPr>
          <a:xfrm>
            <a:off x="-12452" y="56023"/>
            <a:ext cx="5364088" cy="1060278"/>
            <a:chOff x="7938" y="1936749"/>
            <a:chExt cx="8258523" cy="1881410"/>
          </a:xfrm>
        </p:grpSpPr>
        <p:sp>
          <p:nvSpPr>
            <p:cNvPr id="10" name="文本占位符 7"/>
            <p:cNvSpPr/>
            <p:nvPr>
              <p:custDataLst>
                <p:tags r:id="rId10"/>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11" name="直接连接符 10"/>
            <p:cNvCxnSpPr/>
            <p:nvPr>
              <p:custDataLst>
                <p:tags r:id="rId11"/>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custDataLst>
                <p:tags r:id="rId12"/>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4" name="直接连接符 13"/>
            <p:cNvCxnSpPr/>
            <p:nvPr>
              <p:custDataLst>
                <p:tags r:id="rId13"/>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标题 5"/>
            <p:cNvSpPr txBox="1"/>
            <p:nvPr>
              <p:custDataLst>
                <p:tags r:id="rId14"/>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6" name="文本占位符 6"/>
            <p:cNvSpPr txBox="1"/>
            <p:nvPr>
              <p:custDataLst>
                <p:tags r:id="rId15"/>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采购优势</a:t>
              </a:r>
              <a:endParaRPr lang="en-US" altLang="zh-CN" sz="1500" dirty="0">
                <a:solidFill>
                  <a:schemeClr val="tx1">
                    <a:lumMod val="65000"/>
                    <a:lumOff val="35000"/>
                  </a:schemeClr>
                </a:solidFill>
              </a:endParaRPr>
            </a:p>
          </p:txBody>
        </p:sp>
      </p:grpSp>
      <p:sp>
        <p:nvSpPr>
          <p:cNvPr id="3" name="圆角矩形标注 2"/>
          <p:cNvSpPr/>
          <p:nvPr/>
        </p:nvSpPr>
        <p:spPr>
          <a:xfrm rot="20662940">
            <a:off x="246170" y="4788920"/>
            <a:ext cx="1604624" cy="504056"/>
          </a:xfrm>
          <a:prstGeom prst="wedgeRoundRectCallout">
            <a:avLst>
              <a:gd name="adj1" fmla="val 56597"/>
              <a:gd name="adj2" fmla="val 108958"/>
              <a:gd name="adj3" fmla="val 16667"/>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spcAft>
                <a:spcPts val="0"/>
              </a:spcAft>
            </a:pPr>
            <a:r>
              <a:rPr lang="zh-CN" altLang="en-US" dirty="0" smtClean="0"/>
              <a:t>公司采购</a:t>
            </a:r>
            <a:endParaRPr lang="en-US" altLang="zh-CN" dirty="0" smtClean="0"/>
          </a:p>
          <a:p>
            <a:pPr algn="ctr" eaLnBrk="1" hangingPunct="1">
              <a:spcBef>
                <a:spcPts val="0"/>
              </a:spcBef>
              <a:spcAft>
                <a:spcPts val="0"/>
              </a:spcAft>
            </a:pPr>
            <a:r>
              <a:rPr lang="zh-CN" altLang="en-US" dirty="0" smtClean="0"/>
              <a:t>简易流程图</a:t>
            </a:r>
            <a:endParaRPr lang="zh-CN" altLang="en-US" dirty="0"/>
          </a:p>
        </p:txBody>
      </p:sp>
      <p:grpSp>
        <p:nvGrpSpPr>
          <p:cNvPr id="5" name="组合 1"/>
          <p:cNvGrpSpPr/>
          <p:nvPr/>
        </p:nvGrpSpPr>
        <p:grpSpPr>
          <a:xfrm>
            <a:off x="235878" y="1181169"/>
            <a:ext cx="8622682" cy="3503069"/>
            <a:chOff x="149643" y="1181169"/>
            <a:chExt cx="6529799" cy="3503069"/>
          </a:xfrm>
        </p:grpSpPr>
        <p:grpSp>
          <p:nvGrpSpPr>
            <p:cNvPr id="6" name="组合 16"/>
            <p:cNvGrpSpPr/>
            <p:nvPr/>
          </p:nvGrpSpPr>
          <p:grpSpPr>
            <a:xfrm>
              <a:off x="149643" y="1181169"/>
              <a:ext cx="6529799" cy="3503069"/>
              <a:chOff x="-13403" y="918243"/>
              <a:chExt cx="6529799" cy="4660506"/>
            </a:xfrm>
          </p:grpSpPr>
          <p:grpSp>
            <p:nvGrpSpPr>
              <p:cNvPr id="7" name="组合 17"/>
              <p:cNvGrpSpPr/>
              <p:nvPr/>
            </p:nvGrpSpPr>
            <p:grpSpPr>
              <a:xfrm>
                <a:off x="52972" y="1048678"/>
                <a:ext cx="3159353" cy="4195423"/>
                <a:chOff x="52972" y="1048678"/>
                <a:chExt cx="3159353" cy="4195423"/>
              </a:xfrm>
            </p:grpSpPr>
            <p:grpSp>
              <p:nvGrpSpPr>
                <p:cNvPr id="9" name="组合 26"/>
                <p:cNvGrpSpPr/>
                <p:nvPr/>
              </p:nvGrpSpPr>
              <p:grpSpPr>
                <a:xfrm>
                  <a:off x="52972" y="2320551"/>
                  <a:ext cx="3159353" cy="2923550"/>
                  <a:chOff x="1691713" y="1688000"/>
                  <a:chExt cx="3159353" cy="2923550"/>
                </a:xfrm>
              </p:grpSpPr>
              <p:sp>
                <p:nvSpPr>
                  <p:cNvPr id="29" name="MH_SubTitle_4"/>
                  <p:cNvSpPr>
                    <a:spLocks noChangeArrowheads="1"/>
                  </p:cNvSpPr>
                  <p:nvPr>
                    <p:custDataLst>
                      <p:tags r:id="rId6"/>
                    </p:custDataLst>
                  </p:nvPr>
                </p:nvSpPr>
                <p:spPr bwMode="gray">
                  <a:xfrm>
                    <a:off x="1691713" y="3934131"/>
                    <a:ext cx="3159352" cy="677419"/>
                  </a:xfrm>
                  <a:prstGeom prst="roundRect">
                    <a:avLst>
                      <a:gd name="adj" fmla="val 50000"/>
                    </a:avLst>
                  </a:prstGeom>
                  <a:solidFill>
                    <a:schemeClr val="bg1">
                      <a:lumMod val="85000"/>
                    </a:schemeClr>
                  </a:solidFill>
                  <a:ln>
                    <a:noFill/>
                  </a:ln>
                </p:spPr>
                <p:txBody>
                  <a:bodyPr lIns="0" tIns="0" rIns="0" bIns="0" anchor="ctr" anchorCtr="1">
                    <a:normAutofit fontScale="77500" lnSpcReduction="20000"/>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algn="just" eaLnBrk="1" hangingPunct="1">
                      <a:spcBef>
                        <a:spcPct val="0"/>
                      </a:spcBef>
                      <a:spcAft>
                        <a:spcPts val="0"/>
                      </a:spcAft>
                      <a:buFontTx/>
                      <a:buNone/>
                      <a:defRPr/>
                    </a:pPr>
                    <a:r>
                      <a:rPr lang="zh-CN" altLang="en-US" sz="1800" dirty="0">
                        <a:latin typeface="华文楷体" pitchFamily="2" charset="-122"/>
                        <a:ea typeface="华文楷体" pitchFamily="2" charset="-122"/>
                      </a:rPr>
                      <a:t>贸易商愿意与付款及时、采购量</a:t>
                    </a:r>
                    <a:r>
                      <a:rPr lang="zh-CN" altLang="en-US" sz="1800" dirty="0" smtClean="0">
                        <a:latin typeface="华文楷体" pitchFamily="2" charset="-122"/>
                        <a:ea typeface="华文楷体" pitchFamily="2" charset="-122"/>
                      </a:rPr>
                      <a:t>稳定且</a:t>
                    </a:r>
                    <a:r>
                      <a:rPr lang="zh-CN" altLang="en-US" sz="1800" dirty="0">
                        <a:latin typeface="华文楷体" pitchFamily="2" charset="-122"/>
                        <a:ea typeface="华文楷体" pitchFamily="2" charset="-122"/>
                      </a:rPr>
                      <a:t>熟悉的交易对手合作</a:t>
                    </a:r>
                    <a:endParaRPr lang="zh-TW" altLang="en-US" sz="1800" dirty="0">
                      <a:latin typeface="+mn-lt"/>
                      <a:ea typeface="+mn-ea"/>
                    </a:endParaRPr>
                  </a:p>
                </p:txBody>
              </p:sp>
              <p:sp>
                <p:nvSpPr>
                  <p:cNvPr id="30" name="MH_SubTitle_1"/>
                  <p:cNvSpPr>
                    <a:spLocks noChangeArrowheads="1"/>
                  </p:cNvSpPr>
                  <p:nvPr>
                    <p:custDataLst>
                      <p:tags r:id="rId7"/>
                    </p:custDataLst>
                  </p:nvPr>
                </p:nvSpPr>
                <p:spPr bwMode="gray">
                  <a:xfrm>
                    <a:off x="1691713" y="1688000"/>
                    <a:ext cx="3159352" cy="679083"/>
                  </a:xfrm>
                  <a:prstGeom prst="roundRect">
                    <a:avLst>
                      <a:gd name="adj" fmla="val 50000"/>
                    </a:avLst>
                  </a:prstGeom>
                  <a:solidFill>
                    <a:schemeClr val="bg1">
                      <a:lumMod val="8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algn="just" eaLnBrk="1" hangingPunct="1">
                      <a:spcBef>
                        <a:spcPct val="0"/>
                      </a:spcBef>
                      <a:spcAft>
                        <a:spcPts val="0"/>
                      </a:spcAft>
                      <a:buFontTx/>
                      <a:buNone/>
                      <a:defRPr/>
                    </a:pPr>
                    <a:r>
                      <a:rPr lang="zh-CN" altLang="en-US" sz="1800" b="0" dirty="0">
                        <a:latin typeface="华文楷体" pitchFamily="2" charset="-122"/>
                        <a:ea typeface="华文楷体" pitchFamily="2" charset="-122"/>
                      </a:rPr>
                      <a:t>交易资金大</a:t>
                    </a:r>
                    <a:endParaRPr lang="zh-TW" altLang="en-US" sz="1800" b="0" dirty="0">
                      <a:latin typeface="+mn-lt"/>
                      <a:ea typeface="+mn-ea"/>
                    </a:endParaRPr>
                  </a:p>
                </p:txBody>
              </p:sp>
              <p:sp>
                <p:nvSpPr>
                  <p:cNvPr id="31" name="MH_SubTitle_2"/>
                  <p:cNvSpPr>
                    <a:spLocks noChangeArrowheads="1"/>
                  </p:cNvSpPr>
                  <p:nvPr>
                    <p:custDataLst>
                      <p:tags r:id="rId8"/>
                    </p:custDataLst>
                  </p:nvPr>
                </p:nvSpPr>
                <p:spPr bwMode="gray">
                  <a:xfrm>
                    <a:off x="1691714" y="2417524"/>
                    <a:ext cx="3159352" cy="679083"/>
                  </a:xfrm>
                  <a:prstGeom prst="roundRect">
                    <a:avLst>
                      <a:gd name="adj" fmla="val 50000"/>
                    </a:avLst>
                  </a:prstGeom>
                  <a:solidFill>
                    <a:schemeClr val="bg1">
                      <a:lumMod val="8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algn="just" eaLnBrk="1" hangingPunct="1">
                      <a:spcBef>
                        <a:spcPct val="0"/>
                      </a:spcBef>
                      <a:spcAft>
                        <a:spcPts val="0"/>
                      </a:spcAft>
                      <a:buFontTx/>
                      <a:buNone/>
                      <a:defRPr/>
                    </a:pPr>
                    <a:r>
                      <a:rPr lang="zh-CN" altLang="en-US" sz="1800" b="0" dirty="0">
                        <a:latin typeface="华文楷体" pitchFamily="2" charset="-122"/>
                        <a:ea typeface="华文楷体" pitchFamily="2" charset="-122"/>
                      </a:rPr>
                      <a:t>价格波动大</a:t>
                    </a:r>
                    <a:endParaRPr lang="zh-TW" altLang="en-US" sz="1800" b="0" dirty="0">
                      <a:latin typeface="+mn-lt"/>
                      <a:ea typeface="+mn-ea"/>
                    </a:endParaRPr>
                  </a:p>
                </p:txBody>
              </p:sp>
              <p:sp>
                <p:nvSpPr>
                  <p:cNvPr id="32" name="MH_SubTitle_3"/>
                  <p:cNvSpPr>
                    <a:spLocks noChangeArrowheads="1"/>
                  </p:cNvSpPr>
                  <p:nvPr>
                    <p:custDataLst>
                      <p:tags r:id="rId9"/>
                    </p:custDataLst>
                  </p:nvPr>
                </p:nvSpPr>
                <p:spPr bwMode="gray">
                  <a:xfrm>
                    <a:off x="1691713" y="3181940"/>
                    <a:ext cx="3159352" cy="677420"/>
                  </a:xfrm>
                  <a:prstGeom prst="roundRect">
                    <a:avLst>
                      <a:gd name="adj" fmla="val 50000"/>
                    </a:avLst>
                  </a:prstGeom>
                  <a:solidFill>
                    <a:schemeClr val="bg1">
                      <a:lumMod val="8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algn="just" eaLnBrk="1" hangingPunct="1">
                      <a:spcBef>
                        <a:spcPct val="0"/>
                      </a:spcBef>
                      <a:spcAft>
                        <a:spcPts val="0"/>
                      </a:spcAft>
                      <a:buFontTx/>
                      <a:buNone/>
                      <a:defRPr/>
                    </a:pPr>
                    <a:r>
                      <a:rPr lang="zh-CN" altLang="en-US" sz="1800" b="0" dirty="0" smtClean="0">
                        <a:latin typeface="华文楷体" pitchFamily="2" charset="-122"/>
                        <a:ea typeface="华文楷体" pitchFamily="2" charset="-122"/>
                      </a:rPr>
                      <a:t>贸易商多为本地个体户</a:t>
                    </a:r>
                    <a:endParaRPr lang="zh-TW" altLang="en-US" sz="1800" b="0" dirty="0">
                      <a:latin typeface="+mn-lt"/>
                      <a:ea typeface="+mn-ea"/>
                    </a:endParaRPr>
                  </a:p>
                </p:txBody>
              </p:sp>
            </p:grpSp>
            <p:sp>
              <p:nvSpPr>
                <p:cNvPr id="28" name="MH_Title_1"/>
                <p:cNvSpPr/>
                <p:nvPr>
                  <p:custDataLst>
                    <p:tags r:id="rId5"/>
                  </p:custDataLst>
                </p:nvPr>
              </p:nvSpPr>
              <p:spPr>
                <a:xfrm>
                  <a:off x="943063" y="1048678"/>
                  <a:ext cx="1327428" cy="12466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hangingPunct="1">
                    <a:spcBef>
                      <a:spcPts val="0"/>
                    </a:spcBef>
                    <a:spcAft>
                      <a:spcPts val="0"/>
                    </a:spcAft>
                    <a:defRPr/>
                  </a:pPr>
                  <a:r>
                    <a:rPr lang="zh-CN" altLang="en-US" sz="2000" b="1" dirty="0" smtClean="0">
                      <a:solidFill>
                        <a:srgbClr val="FFFFFF"/>
                      </a:solidFill>
                    </a:rPr>
                    <a:t>宁夏</a:t>
                  </a:r>
                  <a:endParaRPr lang="en-US" altLang="zh-CN" sz="2000" b="1" dirty="0" smtClean="0">
                    <a:solidFill>
                      <a:srgbClr val="FFFFFF"/>
                    </a:solidFill>
                  </a:endParaRPr>
                </a:p>
                <a:p>
                  <a:pPr algn="ctr" eaLnBrk="1" hangingPunct="1">
                    <a:spcBef>
                      <a:spcPts val="0"/>
                    </a:spcBef>
                    <a:spcAft>
                      <a:spcPts val="0"/>
                    </a:spcAft>
                    <a:defRPr/>
                  </a:pPr>
                  <a:r>
                    <a:rPr lang="zh-CN" altLang="en-US" sz="2000" b="1" dirty="0" smtClean="0">
                      <a:solidFill>
                        <a:srgbClr val="FFFFFF"/>
                      </a:solidFill>
                    </a:rPr>
                    <a:t>原绒市场</a:t>
                  </a:r>
                  <a:endParaRPr lang="en-US" altLang="zh-CN" sz="2000" b="1" dirty="0" smtClean="0">
                    <a:solidFill>
                      <a:srgbClr val="FFFFFF"/>
                    </a:solidFill>
                  </a:endParaRPr>
                </a:p>
                <a:p>
                  <a:pPr algn="ctr" eaLnBrk="1" hangingPunct="1">
                    <a:spcBef>
                      <a:spcPts val="0"/>
                    </a:spcBef>
                    <a:spcAft>
                      <a:spcPts val="0"/>
                    </a:spcAft>
                    <a:defRPr/>
                  </a:pPr>
                  <a:r>
                    <a:rPr lang="zh-CN" altLang="en-US" sz="2000" b="1" dirty="0">
                      <a:solidFill>
                        <a:srgbClr val="FFFFFF"/>
                      </a:solidFill>
                    </a:rPr>
                    <a:t>特点</a:t>
                  </a:r>
                  <a:endParaRPr lang="zh-TW" altLang="en-US" sz="2000" b="1" dirty="0">
                    <a:solidFill>
                      <a:srgbClr val="FFFFFF"/>
                    </a:solidFill>
                  </a:endParaRPr>
                </a:p>
              </p:txBody>
            </p:sp>
          </p:grpSp>
          <p:sp>
            <p:nvSpPr>
              <p:cNvPr id="19" name="MH_SubTitle_1"/>
              <p:cNvSpPr>
                <a:spLocks noChangeArrowheads="1"/>
              </p:cNvSpPr>
              <p:nvPr>
                <p:custDataLst>
                  <p:tags r:id="rId1"/>
                </p:custDataLst>
              </p:nvPr>
            </p:nvSpPr>
            <p:spPr bwMode="gray">
              <a:xfrm>
                <a:off x="3369894" y="2320551"/>
                <a:ext cx="3063126" cy="679085"/>
              </a:xfrm>
              <a:prstGeom prst="roundRect">
                <a:avLst>
                  <a:gd name="adj" fmla="val 50000"/>
                </a:avLst>
              </a:prstGeom>
              <a:solidFill>
                <a:schemeClr val="bg1">
                  <a:lumMod val="8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eaLnBrk="1" hangingPunct="1">
                  <a:spcBef>
                    <a:spcPct val="0"/>
                  </a:spcBef>
                  <a:spcAft>
                    <a:spcPts val="0"/>
                  </a:spcAft>
                  <a:buFontTx/>
                  <a:buNone/>
                  <a:defRPr/>
                </a:pPr>
                <a:r>
                  <a:rPr lang="zh-CN" altLang="en-US" sz="1800" b="0" dirty="0" smtClean="0">
                    <a:latin typeface="华文楷体" pitchFamily="2" charset="-122"/>
                    <a:ea typeface="华文楷体" pitchFamily="2" charset="-122"/>
                  </a:rPr>
                  <a:t>付款及时</a:t>
                </a:r>
                <a:endParaRPr lang="zh-TW" altLang="en-US" sz="1800" b="0" dirty="0">
                  <a:latin typeface="华文楷体" pitchFamily="2" charset="-122"/>
                  <a:ea typeface="华文楷体" pitchFamily="2" charset="-122"/>
                </a:endParaRPr>
              </a:p>
            </p:txBody>
          </p:sp>
          <p:sp>
            <p:nvSpPr>
              <p:cNvPr id="20" name="MH_SubTitle_2"/>
              <p:cNvSpPr>
                <a:spLocks noChangeArrowheads="1"/>
              </p:cNvSpPr>
              <p:nvPr>
                <p:custDataLst>
                  <p:tags r:id="rId2"/>
                </p:custDataLst>
              </p:nvPr>
            </p:nvSpPr>
            <p:spPr bwMode="gray">
              <a:xfrm>
                <a:off x="3369894" y="3050075"/>
                <a:ext cx="3063126" cy="1059797"/>
              </a:xfrm>
              <a:prstGeom prst="roundRect">
                <a:avLst>
                  <a:gd name="adj" fmla="val 50000"/>
                </a:avLst>
              </a:prstGeom>
              <a:solidFill>
                <a:schemeClr val="bg1">
                  <a:lumMod val="85000"/>
                </a:schemeClr>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eaLnBrk="1" hangingPunct="1">
                  <a:lnSpc>
                    <a:spcPts val="1800"/>
                  </a:lnSpc>
                  <a:spcBef>
                    <a:spcPct val="0"/>
                  </a:spcBef>
                  <a:buNone/>
                  <a:defRPr/>
                </a:pPr>
                <a:r>
                  <a:rPr lang="zh-CN" altLang="en-US" sz="1600" b="0" dirty="0" smtClean="0">
                    <a:latin typeface="华文楷体" pitchFamily="2" charset="-122"/>
                    <a:ea typeface="华文楷体" pitchFamily="2" charset="-122"/>
                  </a:rPr>
                  <a:t>采购计划稳定</a:t>
                </a:r>
                <a:r>
                  <a:rPr lang="zh-CN" altLang="en-US" sz="1600" b="0" dirty="0">
                    <a:latin typeface="华文楷体" pitchFamily="2" charset="-122"/>
                    <a:ea typeface="华文楷体" pitchFamily="2" charset="-122"/>
                  </a:rPr>
                  <a:t>、近年来</a:t>
                </a:r>
                <a:r>
                  <a:rPr lang="zh-CN" altLang="en-US" sz="1600" b="0" dirty="0" smtClean="0">
                    <a:latin typeface="华文楷体" pitchFamily="2" charset="-122"/>
                    <a:ea typeface="华文楷体" pitchFamily="2" charset="-122"/>
                  </a:rPr>
                  <a:t>全球前几大</a:t>
                </a:r>
                <a:r>
                  <a:rPr lang="zh-CN" altLang="en-US" sz="1600" b="0" dirty="0">
                    <a:latin typeface="华文楷体" pitchFamily="2" charset="-122"/>
                    <a:ea typeface="华文楷体" pitchFamily="2" charset="-122"/>
                  </a:rPr>
                  <a:t>的羊绒原料采购</a:t>
                </a:r>
                <a:r>
                  <a:rPr lang="zh-CN" altLang="en-US" sz="1600" b="0" dirty="0" smtClean="0">
                    <a:latin typeface="华文楷体" pitchFamily="2" charset="-122"/>
                    <a:ea typeface="华文楷体" pitchFamily="2" charset="-122"/>
                  </a:rPr>
                  <a:t>方、</a:t>
                </a:r>
                <a:r>
                  <a:rPr lang="zh-CN" altLang="zh-CN" sz="1600" b="0" dirty="0">
                    <a:latin typeface="华文楷体" pitchFamily="2" charset="-122"/>
                    <a:ea typeface="华文楷体" pitchFamily="2" charset="-122"/>
                  </a:rPr>
                  <a:t>具有绝对的原材料资源的控制</a:t>
                </a:r>
                <a:r>
                  <a:rPr lang="zh-CN" altLang="zh-CN" sz="1600" b="0" dirty="0" smtClean="0">
                    <a:latin typeface="华文楷体" pitchFamily="2" charset="-122"/>
                    <a:ea typeface="华文楷体" pitchFamily="2" charset="-122"/>
                  </a:rPr>
                  <a:t>优势</a:t>
                </a:r>
                <a:endParaRPr lang="zh-TW" altLang="en-US" sz="1800" b="0" dirty="0">
                  <a:latin typeface="华文楷体" pitchFamily="2" charset="-122"/>
                  <a:ea typeface="华文楷体" pitchFamily="2" charset="-122"/>
                </a:endParaRPr>
              </a:p>
            </p:txBody>
          </p:sp>
          <p:sp>
            <p:nvSpPr>
              <p:cNvPr id="21" name="MH_SubTitle_3"/>
              <p:cNvSpPr>
                <a:spLocks noChangeArrowheads="1"/>
              </p:cNvSpPr>
              <p:nvPr>
                <p:custDataLst>
                  <p:tags r:id="rId3"/>
                </p:custDataLst>
              </p:nvPr>
            </p:nvSpPr>
            <p:spPr bwMode="gray">
              <a:xfrm>
                <a:off x="3369894" y="4196172"/>
                <a:ext cx="3063128" cy="1047929"/>
              </a:xfrm>
              <a:prstGeom prst="roundRect">
                <a:avLst>
                  <a:gd name="adj" fmla="val 50000"/>
                </a:avLst>
              </a:prstGeom>
              <a:solidFill>
                <a:schemeClr val="bg1">
                  <a:lumMod val="85000"/>
                </a:schemeClr>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新細明體" pitchFamily="18" charset="-120"/>
                  </a:defRPr>
                </a:lvl9pPr>
              </a:lstStyle>
              <a:p>
                <a:pPr eaLnBrk="1" hangingPunct="1">
                  <a:spcBef>
                    <a:spcPct val="0"/>
                  </a:spcBef>
                  <a:spcAft>
                    <a:spcPts val="0"/>
                  </a:spcAft>
                  <a:buFontTx/>
                  <a:buNone/>
                  <a:defRPr/>
                </a:pPr>
                <a:r>
                  <a:rPr lang="zh-CN" altLang="en-US" sz="2400" dirty="0" smtClean="0">
                    <a:effectLst>
                      <a:outerShdw blurRad="38100" dist="38100" dir="2700000" algn="tl">
                        <a:srgbClr val="000000">
                          <a:alpha val="43137"/>
                        </a:srgbClr>
                      </a:outerShdw>
                    </a:effectLst>
                    <a:latin typeface="华文楷体" pitchFamily="2" charset="-122"/>
                    <a:ea typeface="华文楷体" pitchFamily="2" charset="-122"/>
                  </a:rPr>
                  <a:t>对羊绒</a:t>
                </a:r>
                <a:r>
                  <a:rPr lang="zh-CN" altLang="en-US" sz="2400" dirty="0">
                    <a:effectLst>
                      <a:outerShdw blurRad="38100" dist="38100" dir="2700000" algn="tl">
                        <a:srgbClr val="000000">
                          <a:alpha val="43137"/>
                        </a:srgbClr>
                      </a:outerShdw>
                    </a:effectLst>
                    <a:latin typeface="华文楷体" pitchFamily="2" charset="-122"/>
                    <a:ea typeface="华文楷体" pitchFamily="2" charset="-122"/>
                  </a:rPr>
                  <a:t>原绒</a:t>
                </a:r>
                <a:r>
                  <a:rPr lang="zh-CN" altLang="en-US" sz="2400" dirty="0" smtClean="0">
                    <a:effectLst>
                      <a:outerShdw blurRad="38100" dist="38100" dir="2700000" algn="tl">
                        <a:srgbClr val="000000">
                          <a:alpha val="43137"/>
                        </a:srgbClr>
                      </a:outerShdw>
                    </a:effectLst>
                    <a:latin typeface="华文楷体" pitchFamily="2" charset="-122"/>
                    <a:ea typeface="华文楷体" pitchFamily="2" charset="-122"/>
                  </a:rPr>
                  <a:t>定价有话语权</a:t>
                </a:r>
                <a:endParaRPr lang="zh-TW" altLang="en-US" sz="2400" b="0" dirty="0">
                  <a:latin typeface="+mn-lt"/>
                  <a:ea typeface="+mn-ea"/>
                </a:endParaRPr>
              </a:p>
            </p:txBody>
          </p:sp>
          <p:sp>
            <p:nvSpPr>
              <p:cNvPr id="22" name="MH_Title_1"/>
              <p:cNvSpPr/>
              <p:nvPr>
                <p:custDataLst>
                  <p:tags r:id="rId4"/>
                </p:custDataLst>
              </p:nvPr>
            </p:nvSpPr>
            <p:spPr>
              <a:xfrm>
                <a:off x="4237742" y="992456"/>
                <a:ext cx="1327428" cy="12466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eaLnBrk="1" hangingPunct="1">
                  <a:spcBef>
                    <a:spcPts val="0"/>
                  </a:spcBef>
                  <a:spcAft>
                    <a:spcPts val="0"/>
                  </a:spcAft>
                  <a:defRPr/>
                </a:pPr>
                <a:r>
                  <a:rPr lang="zh-CN" altLang="en-US" sz="2000" b="1" dirty="0" smtClean="0">
                    <a:solidFill>
                      <a:srgbClr val="FFFFFF"/>
                    </a:solidFill>
                  </a:rPr>
                  <a:t>公司</a:t>
                </a:r>
                <a:endParaRPr lang="en-US" altLang="zh-CN" sz="2000" b="1" dirty="0" smtClean="0">
                  <a:solidFill>
                    <a:srgbClr val="FFFFFF"/>
                  </a:solidFill>
                </a:endParaRPr>
              </a:p>
              <a:p>
                <a:pPr algn="ctr" eaLnBrk="1" hangingPunct="1">
                  <a:spcBef>
                    <a:spcPts val="0"/>
                  </a:spcBef>
                  <a:spcAft>
                    <a:spcPts val="0"/>
                  </a:spcAft>
                  <a:defRPr/>
                </a:pPr>
                <a:r>
                  <a:rPr lang="zh-CN" altLang="en-US" sz="2000" b="1" dirty="0" smtClean="0">
                    <a:solidFill>
                      <a:srgbClr val="FFFFFF"/>
                    </a:solidFill>
                  </a:rPr>
                  <a:t>采购</a:t>
                </a:r>
                <a:endParaRPr lang="en-US" altLang="zh-CN" sz="2000" b="1" dirty="0" smtClean="0">
                  <a:solidFill>
                    <a:srgbClr val="FFFFFF"/>
                  </a:solidFill>
                </a:endParaRPr>
              </a:p>
              <a:p>
                <a:pPr algn="ctr" eaLnBrk="1" hangingPunct="1">
                  <a:spcBef>
                    <a:spcPts val="0"/>
                  </a:spcBef>
                  <a:spcAft>
                    <a:spcPts val="0"/>
                  </a:spcAft>
                  <a:defRPr/>
                </a:pPr>
                <a:r>
                  <a:rPr lang="zh-CN" altLang="en-US" sz="2000" b="1" dirty="0">
                    <a:solidFill>
                      <a:srgbClr val="FFFFFF"/>
                    </a:solidFill>
                  </a:rPr>
                  <a:t>特点</a:t>
                </a:r>
                <a:endParaRPr lang="zh-TW" altLang="en-US" sz="2000" b="1" dirty="0">
                  <a:solidFill>
                    <a:srgbClr val="FFFFFF"/>
                  </a:solidFill>
                </a:endParaRPr>
              </a:p>
            </p:txBody>
          </p:sp>
          <p:sp>
            <p:nvSpPr>
              <p:cNvPr id="24" name="圆角矩形 23"/>
              <p:cNvSpPr/>
              <p:nvPr/>
            </p:nvSpPr>
            <p:spPr>
              <a:xfrm>
                <a:off x="-13403" y="970237"/>
                <a:ext cx="3240360" cy="4608512"/>
              </a:xfrm>
              <a:prstGeom prst="round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spcAft>
                    <a:spcPts val="0"/>
                  </a:spcAft>
                </a:pPr>
                <a:endParaRPr lang="zh-CN" altLang="en-US"/>
              </a:p>
            </p:txBody>
          </p:sp>
          <p:sp>
            <p:nvSpPr>
              <p:cNvPr id="25" name="圆角矩形 24"/>
              <p:cNvSpPr/>
              <p:nvPr/>
            </p:nvSpPr>
            <p:spPr>
              <a:xfrm>
                <a:off x="3274341" y="918243"/>
                <a:ext cx="3242055" cy="4608512"/>
              </a:xfrm>
              <a:prstGeom prst="round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spcAft>
                    <a:spcPts val="0"/>
                  </a:spcAft>
                </a:pPr>
                <a:endParaRPr lang="zh-CN" altLang="en-US"/>
              </a:p>
            </p:txBody>
          </p:sp>
        </p:grpSp>
        <p:sp>
          <p:nvSpPr>
            <p:cNvPr id="4" name="TextBox 3"/>
            <p:cNvSpPr txBox="1"/>
            <p:nvPr/>
          </p:nvSpPr>
          <p:spPr>
            <a:xfrm>
              <a:off x="4407530" y="4375373"/>
              <a:ext cx="1313946" cy="253916"/>
            </a:xfrm>
            <a:prstGeom prst="rect">
              <a:avLst/>
            </a:prstGeom>
            <a:noFill/>
            <a:ln>
              <a:solidFill>
                <a:srgbClr val="C00000"/>
              </a:solidFill>
            </a:ln>
          </p:spPr>
          <p:txBody>
            <a:bodyPr wrap="square" rtlCol="0">
              <a:spAutoFit/>
            </a:bodyPr>
            <a:lstStyle/>
            <a:p>
              <a:pPr algn="ctr"/>
              <a:r>
                <a:rPr lang="zh-CN" altLang="en-US" sz="1050" dirty="0" smtClean="0">
                  <a:latin typeface="华文楷体" pitchFamily="2" charset="-122"/>
                  <a:ea typeface="华文楷体" pitchFamily="2" charset="-122"/>
                </a:rPr>
                <a:t>结合地区优势</a:t>
              </a:r>
              <a:endParaRPr lang="zh-CN" altLang="en-US" sz="1050" dirty="0">
                <a:latin typeface="华文楷体" pitchFamily="2" charset="-122"/>
                <a:ea typeface="华文楷体" pitchFamily="2" charset="-122"/>
              </a:endParaRPr>
            </a:p>
          </p:txBody>
        </p:sp>
      </p:grpSp>
    </p:spTree>
    <p:extLst>
      <p:ext uri="{BB962C8B-B14F-4D97-AF65-F5344CB8AC3E}">
        <p14:creationId xmlns:p14="http://schemas.microsoft.com/office/powerpoint/2010/main" val="23753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2452" y="56023"/>
            <a:ext cx="5364088" cy="1060278"/>
            <a:chOff x="7938" y="1936749"/>
            <a:chExt cx="8258523" cy="1881410"/>
          </a:xfrm>
        </p:grpSpPr>
        <p:sp>
          <p:nvSpPr>
            <p:cNvPr id="4" name="文本占位符 7"/>
            <p:cNvSpPr/>
            <p:nvPr>
              <p:custDataLst>
                <p:tags r:id="rId1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5" name="直接连接符 4"/>
            <p:cNvCxnSpPr/>
            <p:nvPr>
              <p:custDataLst>
                <p:tags r:id="rId12"/>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1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8" name="直接连接符 7"/>
            <p:cNvCxnSpPr/>
            <p:nvPr>
              <p:custDataLst>
                <p:tags r:id="rId1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标题 5"/>
            <p:cNvSpPr txBox="1"/>
            <p:nvPr>
              <p:custDataLst>
                <p:tags r:id="rId1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0" name="文本占位符 6"/>
            <p:cNvSpPr txBox="1"/>
            <p:nvPr>
              <p:custDataLst>
                <p:tags r:id="rId16"/>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技术优势</a:t>
              </a:r>
              <a:r>
                <a:rPr lang="en-US" altLang="zh-CN" sz="1500" dirty="0" smtClean="0">
                  <a:solidFill>
                    <a:schemeClr val="tx1">
                      <a:lumMod val="65000"/>
                      <a:lumOff val="35000"/>
                    </a:schemeClr>
                  </a:solidFill>
                </a:rPr>
                <a:t>–</a:t>
              </a:r>
              <a:r>
                <a:rPr lang="zh-CN" altLang="en-US" sz="1500" dirty="0" smtClean="0">
                  <a:solidFill>
                    <a:schemeClr val="tx1">
                      <a:lumMod val="65000"/>
                      <a:lumOff val="35000"/>
                    </a:schemeClr>
                  </a:solidFill>
                </a:rPr>
                <a:t>先进技术与设备</a:t>
              </a:r>
              <a:endParaRPr lang="en-US" altLang="zh-CN" sz="1500" dirty="0">
                <a:solidFill>
                  <a:schemeClr val="tx1">
                    <a:lumMod val="65000"/>
                    <a:lumOff val="35000"/>
                  </a:schemeClr>
                </a:solidFill>
              </a:endParaRPr>
            </a:p>
          </p:txBody>
        </p:sp>
      </p:grpSp>
      <p:sp>
        <p:nvSpPr>
          <p:cNvPr id="21" name="TextBox 20"/>
          <p:cNvSpPr txBox="1"/>
          <p:nvPr/>
        </p:nvSpPr>
        <p:spPr>
          <a:xfrm>
            <a:off x="647564" y="1132426"/>
            <a:ext cx="7848872"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Clr>
                <a:srgbClr val="C00000"/>
              </a:buClr>
              <a:buFont typeface="Wingdings" pitchFamily="2" charset="2"/>
              <a:buChar char="n"/>
            </a:pPr>
            <a:r>
              <a:rPr lang="zh-CN" altLang="en-US" sz="1600" dirty="0">
                <a:latin typeface="华文楷体" pitchFamily="2" charset="-122"/>
                <a:ea typeface="华文楷体" pitchFamily="2" charset="-122"/>
              </a:rPr>
              <a:t>公司始终坚持做“中国领先、世界知名的高端精纺羊绒面料企业”，潜心钻研掌握高端精纺</a:t>
            </a:r>
            <a:r>
              <a:rPr lang="en-US" altLang="zh-CN" sz="1600" dirty="0">
                <a:latin typeface="华文楷体" pitchFamily="2" charset="-122"/>
                <a:ea typeface="华文楷体" pitchFamily="2" charset="-122"/>
              </a:rPr>
              <a:t>/</a:t>
            </a:r>
            <a:r>
              <a:rPr lang="zh-CN" altLang="en-US" sz="1600" dirty="0">
                <a:latin typeface="华文楷体" pitchFamily="2" charset="-122"/>
                <a:ea typeface="华文楷体" pitchFamily="2" charset="-122"/>
              </a:rPr>
              <a:t>半精纺技术，公司的主要核心技术如下：</a:t>
            </a:r>
            <a:endParaRPr lang="en-US" altLang="zh-CN" sz="1600" dirty="0">
              <a:latin typeface="华文楷体" pitchFamily="2" charset="-122"/>
              <a:ea typeface="华文楷体" pitchFamily="2" charset="-122"/>
            </a:endParaRPr>
          </a:p>
        </p:txBody>
      </p:sp>
      <p:grpSp>
        <p:nvGrpSpPr>
          <p:cNvPr id="3" name="组合 25"/>
          <p:cNvGrpSpPr/>
          <p:nvPr/>
        </p:nvGrpSpPr>
        <p:grpSpPr>
          <a:xfrm>
            <a:off x="101572" y="1697253"/>
            <a:ext cx="8718900" cy="4652801"/>
            <a:chOff x="308312" y="1837834"/>
            <a:chExt cx="8368144" cy="4652801"/>
          </a:xfrm>
        </p:grpSpPr>
        <p:grpSp>
          <p:nvGrpSpPr>
            <p:cNvPr id="6" name="组合 11"/>
            <p:cNvGrpSpPr/>
            <p:nvPr/>
          </p:nvGrpSpPr>
          <p:grpSpPr>
            <a:xfrm>
              <a:off x="539553" y="2056208"/>
              <a:ext cx="2894637" cy="2066995"/>
              <a:chOff x="1414463" y="1732463"/>
              <a:chExt cx="2846387" cy="2752225"/>
            </a:xfrm>
          </p:grpSpPr>
          <p:sp>
            <p:nvSpPr>
              <p:cNvPr id="18" name="MH_Other_1"/>
              <p:cNvSpPr/>
              <p:nvPr>
                <p:custDataLst>
                  <p:tags r:id="rId8"/>
                </p:custDataLst>
              </p:nvPr>
            </p:nvSpPr>
            <p:spPr>
              <a:xfrm>
                <a:off x="1414463" y="1732463"/>
                <a:ext cx="2846387" cy="2655888"/>
              </a:xfrm>
              <a:prstGeom prst="rect">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9" name="MH_Picture_1"/>
              <p:cNvSpPr/>
              <p:nvPr>
                <p:custDataLst>
                  <p:tags r:id="rId9"/>
                </p:custDataLst>
              </p:nvPr>
            </p:nvSpPr>
            <p:spPr>
              <a:xfrm>
                <a:off x="1598613" y="2073275"/>
                <a:ext cx="2478087" cy="1843088"/>
              </a:xfrm>
              <a:prstGeom prst="rect">
                <a:avLst/>
              </a:prstGeom>
              <a:blipFill dpi="0" rotWithShape="1">
                <a:blip r:embed="rId18"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20" name="MH_SubTitle_1"/>
              <p:cNvSpPr/>
              <p:nvPr>
                <p:custDataLst>
                  <p:tags r:id="rId10"/>
                </p:custDataLst>
              </p:nvPr>
            </p:nvSpPr>
            <p:spPr>
              <a:xfrm>
                <a:off x="1598613" y="4044950"/>
                <a:ext cx="2478087" cy="4397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indent="0" algn="ctr">
                  <a:lnSpc>
                    <a:spcPct val="150000"/>
                  </a:lnSpc>
                  <a:spcBef>
                    <a:spcPts val="0"/>
                  </a:spcBef>
                  <a:spcAft>
                    <a:spcPts val="0"/>
                  </a:spcAft>
                </a:pPr>
                <a:r>
                  <a:rPr lang="zh-CN" altLang="en-US" sz="1400" kern="100" dirty="0"/>
                  <a:t>智能羊绒联合分梳</a:t>
                </a:r>
                <a:r>
                  <a:rPr lang="zh-CN" altLang="en-US" sz="1400" kern="100" dirty="0" smtClean="0"/>
                  <a:t>生产技术</a:t>
                </a:r>
                <a:endParaRPr lang="zh-CN" altLang="en-US" sz="1400" kern="100" dirty="0">
                  <a:latin typeface="Times New Roman" pitchFamily="18" charset="0"/>
                  <a:ea typeface="宋体" pitchFamily="2" charset="-122"/>
                </a:endParaRPr>
              </a:p>
            </p:txBody>
          </p:sp>
        </p:grpSp>
        <p:grpSp>
          <p:nvGrpSpPr>
            <p:cNvPr id="11" name="组合 24"/>
            <p:cNvGrpSpPr/>
            <p:nvPr/>
          </p:nvGrpSpPr>
          <p:grpSpPr>
            <a:xfrm>
              <a:off x="562504" y="4495992"/>
              <a:ext cx="2894637" cy="1994643"/>
              <a:chOff x="539551" y="4367234"/>
              <a:chExt cx="2894637" cy="1994643"/>
            </a:xfrm>
          </p:grpSpPr>
          <p:sp>
            <p:nvSpPr>
              <p:cNvPr id="13" name="MH_Other_2"/>
              <p:cNvSpPr/>
              <p:nvPr>
                <p:custDataLst>
                  <p:tags r:id="rId5"/>
                </p:custDataLst>
              </p:nvPr>
            </p:nvSpPr>
            <p:spPr>
              <a:xfrm>
                <a:off x="539551" y="4367234"/>
                <a:ext cx="2894637" cy="1994643"/>
              </a:xfrm>
              <a:prstGeom prst="rect">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4" name="MH_Picture_2"/>
              <p:cNvSpPr/>
              <p:nvPr>
                <p:custDataLst>
                  <p:tags r:id="rId6"/>
                </p:custDataLst>
              </p:nvPr>
            </p:nvSpPr>
            <p:spPr>
              <a:xfrm>
                <a:off x="726824" y="4474536"/>
                <a:ext cx="2520093" cy="1384209"/>
              </a:xfrm>
              <a:prstGeom prst="rect">
                <a:avLst/>
              </a:prstGeom>
              <a:blipFill dpi="0" rotWithShape="1">
                <a:blip r:embed="rId19"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5" name="MH_SubTitle_2"/>
              <p:cNvSpPr/>
              <p:nvPr>
                <p:custDataLst>
                  <p:tags r:id="rId7"/>
                </p:custDataLst>
              </p:nvPr>
            </p:nvSpPr>
            <p:spPr>
              <a:xfrm>
                <a:off x="726824" y="5902760"/>
                <a:ext cx="2520093" cy="3302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indent="0" algn="ctr">
                  <a:lnSpc>
                    <a:spcPct val="150000"/>
                  </a:lnSpc>
                  <a:spcBef>
                    <a:spcPts val="0"/>
                  </a:spcBef>
                  <a:spcAft>
                    <a:spcPts val="0"/>
                  </a:spcAft>
                </a:pPr>
                <a:r>
                  <a:rPr lang="zh-CN" altLang="en-US" sz="1400" kern="100" dirty="0"/>
                  <a:t>高支</a:t>
                </a:r>
                <a:r>
                  <a:rPr lang="zh-CN" altLang="en-US" sz="1400" kern="100" dirty="0" smtClean="0"/>
                  <a:t>精纺</a:t>
                </a:r>
                <a:r>
                  <a:rPr lang="zh-CN" altLang="en-US" sz="1400" kern="100" dirty="0"/>
                  <a:t>羊绒</a:t>
                </a:r>
                <a:r>
                  <a:rPr lang="zh-CN" altLang="en-US" sz="1400" kern="100" dirty="0" smtClean="0"/>
                  <a:t>生产技术</a:t>
                </a:r>
                <a:endParaRPr lang="zh-CN" altLang="en-US" sz="1400" kern="100" dirty="0">
                  <a:latin typeface="Times New Roman" pitchFamily="18" charset="0"/>
                  <a:ea typeface="宋体" pitchFamily="2" charset="-122"/>
                </a:endParaRPr>
              </a:p>
            </p:txBody>
          </p:sp>
        </p:grpSp>
        <p:sp>
          <p:nvSpPr>
            <p:cNvPr id="16" name="MH_Desc_1"/>
            <p:cNvSpPr txBox="1">
              <a:spLocks noChangeArrowheads="1"/>
            </p:cNvSpPr>
            <p:nvPr>
              <p:custDataLst>
                <p:tags r:id="rId1"/>
              </p:custDataLst>
            </p:nvPr>
          </p:nvSpPr>
          <p:spPr bwMode="auto">
            <a:xfrm>
              <a:off x="3631955" y="2056208"/>
              <a:ext cx="5044501" cy="1994644"/>
            </a:xfrm>
            <a:prstGeom prst="round2Diag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lIns="0" rIns="0">
              <a:normAutofit fontScale="77500" lnSpcReduction="20000"/>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285750" indent="-285750" algn="just">
                <a:lnSpc>
                  <a:spcPct val="150000"/>
                </a:lnSpc>
                <a:spcBef>
                  <a:spcPts val="0"/>
                </a:spcBef>
                <a:spcAft>
                  <a:spcPts val="0"/>
                </a:spcAft>
                <a:buClr>
                  <a:srgbClr val="C00000"/>
                </a:buClr>
                <a:buFont typeface="Wingdings" pitchFamily="2" charset="2"/>
                <a:buChar char="Ø"/>
              </a:pPr>
              <a:r>
                <a:rPr lang="zh-CN" altLang="en-US" kern="100" dirty="0">
                  <a:latin typeface="华文楷体" pitchFamily="2" charset="-122"/>
                  <a:ea typeface="华文楷体" pitchFamily="2" charset="-122"/>
                </a:rPr>
                <a:t>采用自主创新“二台平梳机</a:t>
              </a:r>
              <a:r>
                <a:rPr lang="en-US" altLang="zh-CN" kern="100" dirty="0">
                  <a:latin typeface="华文楷体" pitchFamily="2" charset="-122"/>
                  <a:ea typeface="华文楷体" pitchFamily="2" charset="-122"/>
                </a:rPr>
                <a:t>+</a:t>
              </a:r>
              <a:r>
                <a:rPr lang="zh-CN" altLang="en-US" kern="100" dirty="0">
                  <a:latin typeface="华文楷体" pitchFamily="2" charset="-122"/>
                  <a:ea typeface="华文楷体" pitchFamily="2" charset="-122"/>
                </a:rPr>
                <a:t>三联单梳”的</a:t>
              </a:r>
              <a:r>
                <a:rPr lang="zh-CN" altLang="en-US" kern="100" dirty="0" smtClean="0">
                  <a:latin typeface="华文楷体" pitchFamily="2" charset="-122"/>
                  <a:ea typeface="华文楷体" pitchFamily="2" charset="-122"/>
                </a:rPr>
                <a:t>工艺；</a:t>
              </a:r>
              <a:endParaRPr lang="en-US" altLang="zh-CN" kern="100" dirty="0" smtClean="0">
                <a:latin typeface="华文楷体" pitchFamily="2" charset="-122"/>
                <a:ea typeface="华文楷体" pitchFamily="2" charset="-122"/>
              </a:endParaRPr>
            </a:p>
            <a:p>
              <a:pPr marL="285750" indent="-285750" algn="just">
                <a:lnSpc>
                  <a:spcPct val="150000"/>
                </a:lnSpc>
                <a:spcBef>
                  <a:spcPts val="0"/>
                </a:spcBef>
                <a:spcAft>
                  <a:spcPts val="0"/>
                </a:spcAft>
                <a:buClr>
                  <a:srgbClr val="C00000"/>
                </a:buClr>
                <a:buFont typeface="Wingdings" pitchFamily="2" charset="2"/>
                <a:buChar char="Ø"/>
              </a:pPr>
              <a:r>
                <a:rPr lang="zh-CN" altLang="en-US" kern="100" dirty="0" smtClean="0">
                  <a:latin typeface="华文楷体" pitchFamily="2" charset="-122"/>
                  <a:ea typeface="华文楷体" pitchFamily="2" charset="-122"/>
                </a:rPr>
                <a:t>可</a:t>
              </a:r>
              <a:r>
                <a:rPr lang="zh-CN" altLang="en-US" kern="100" dirty="0">
                  <a:latin typeface="华文楷体" pitchFamily="2" charset="-122"/>
                  <a:ea typeface="华文楷体" pitchFamily="2" charset="-122"/>
                </a:rPr>
                <a:t>全自动控制变频车速、全自动加</a:t>
              </a:r>
              <a:r>
                <a:rPr lang="zh-CN" altLang="en-US" kern="100" dirty="0" smtClean="0">
                  <a:latin typeface="华文楷体" pitchFamily="2" charset="-122"/>
                  <a:ea typeface="华文楷体" pitchFamily="2" charset="-122"/>
                </a:rPr>
                <a:t>湿；</a:t>
              </a:r>
              <a:endParaRPr lang="en-US" altLang="zh-CN" kern="100" dirty="0" smtClean="0">
                <a:latin typeface="华文楷体" pitchFamily="2" charset="-122"/>
                <a:ea typeface="华文楷体" pitchFamily="2" charset="-122"/>
              </a:endParaRPr>
            </a:p>
            <a:p>
              <a:pPr marL="285750" indent="-285750" algn="just">
                <a:lnSpc>
                  <a:spcPct val="150000"/>
                </a:lnSpc>
                <a:spcBef>
                  <a:spcPts val="0"/>
                </a:spcBef>
                <a:spcAft>
                  <a:spcPts val="0"/>
                </a:spcAft>
                <a:buClr>
                  <a:srgbClr val="C00000"/>
                </a:buClr>
                <a:buFont typeface="Wingdings" pitchFamily="2" charset="2"/>
                <a:buChar char="Ø"/>
              </a:pPr>
              <a:r>
                <a:rPr lang="zh-CN" altLang="en-US" kern="100" dirty="0" smtClean="0">
                  <a:latin typeface="华文楷体" pitchFamily="2" charset="-122"/>
                  <a:ea typeface="华文楷体" pitchFamily="2" charset="-122"/>
                </a:rPr>
                <a:t>对</a:t>
              </a:r>
              <a:r>
                <a:rPr lang="zh-CN" altLang="en-US" kern="100" dirty="0">
                  <a:latin typeface="华文楷体" pitchFamily="2" charset="-122"/>
                  <a:ea typeface="华文楷体" pitchFamily="2" charset="-122"/>
                </a:rPr>
                <a:t>羊绒品种的适应性</a:t>
              </a:r>
              <a:r>
                <a:rPr lang="zh-CN" altLang="en-US" kern="100" dirty="0" smtClean="0">
                  <a:latin typeface="华文楷体" pitchFamily="2" charset="-122"/>
                  <a:ea typeface="华文楷体" pitchFamily="2" charset="-122"/>
                </a:rPr>
                <a:t>好，能</a:t>
              </a:r>
              <a:r>
                <a:rPr lang="zh-CN" altLang="en-US" kern="100" dirty="0">
                  <a:latin typeface="华文楷体" pitchFamily="2" charset="-122"/>
                  <a:ea typeface="华文楷体" pitchFamily="2" charset="-122"/>
                </a:rPr>
                <a:t>适应各种羊绒如蒙古绒、新疆绒、阿富汗绒、蒙绒的外</a:t>
              </a:r>
              <a:r>
                <a:rPr lang="zh-CN" altLang="en-US" kern="100" dirty="0" smtClean="0">
                  <a:latin typeface="华文楷体" pitchFamily="2" charset="-122"/>
                  <a:ea typeface="华文楷体" pitchFamily="2" charset="-122"/>
                </a:rPr>
                <a:t>提取；</a:t>
              </a:r>
              <a:endParaRPr lang="en-US" altLang="zh-CN" kern="100" dirty="0" smtClean="0">
                <a:latin typeface="华文楷体" pitchFamily="2" charset="-122"/>
                <a:ea typeface="华文楷体" pitchFamily="2" charset="-122"/>
              </a:endParaRPr>
            </a:p>
            <a:p>
              <a:pPr marL="285750" indent="-285750" algn="just">
                <a:lnSpc>
                  <a:spcPct val="150000"/>
                </a:lnSpc>
                <a:spcBef>
                  <a:spcPts val="0"/>
                </a:spcBef>
                <a:spcAft>
                  <a:spcPts val="0"/>
                </a:spcAft>
                <a:buClr>
                  <a:srgbClr val="C00000"/>
                </a:buClr>
                <a:buFont typeface="Wingdings" pitchFamily="2" charset="2"/>
                <a:buChar char="Ø"/>
              </a:pPr>
              <a:r>
                <a:rPr lang="zh-CN" altLang="en-US" kern="100" dirty="0" smtClean="0">
                  <a:latin typeface="华文楷体" pitchFamily="2" charset="-122"/>
                  <a:ea typeface="华文楷体" pitchFamily="2" charset="-122"/>
                </a:rPr>
                <a:t>对</a:t>
              </a:r>
              <a:r>
                <a:rPr lang="zh-CN" altLang="en-US" kern="100" dirty="0">
                  <a:latin typeface="华文楷体" pitchFamily="2" charset="-122"/>
                  <a:ea typeface="华文楷体" pitchFamily="2" charset="-122"/>
                </a:rPr>
                <a:t>羊绒的一次提取率高达</a:t>
              </a:r>
              <a:r>
                <a:rPr lang="en-US" altLang="zh-CN" kern="100" dirty="0">
                  <a:latin typeface="华文楷体" pitchFamily="2" charset="-122"/>
                  <a:ea typeface="华文楷体" pitchFamily="2" charset="-122"/>
                </a:rPr>
                <a:t>99.5%</a:t>
              </a:r>
              <a:r>
                <a:rPr lang="zh-CN" altLang="en-US" kern="100" dirty="0" smtClean="0">
                  <a:latin typeface="华文楷体" pitchFamily="2" charset="-122"/>
                  <a:ea typeface="华文楷体" pitchFamily="2" charset="-122"/>
                </a:rPr>
                <a:t>；</a:t>
              </a:r>
              <a:endParaRPr lang="en-US" altLang="zh-CN" kern="100" dirty="0" smtClean="0">
                <a:latin typeface="华文楷体" pitchFamily="2" charset="-122"/>
                <a:ea typeface="华文楷体" pitchFamily="2" charset="-122"/>
              </a:endParaRPr>
            </a:p>
            <a:p>
              <a:pPr marL="285750" indent="-285750" algn="just">
                <a:lnSpc>
                  <a:spcPct val="150000"/>
                </a:lnSpc>
                <a:spcBef>
                  <a:spcPts val="0"/>
                </a:spcBef>
                <a:spcAft>
                  <a:spcPts val="0"/>
                </a:spcAft>
                <a:buClr>
                  <a:srgbClr val="C00000"/>
                </a:buClr>
                <a:buFont typeface="Wingdings" pitchFamily="2" charset="2"/>
                <a:buChar char="Ø"/>
              </a:pPr>
              <a:r>
                <a:rPr lang="zh-CN" altLang="en-US" kern="100" dirty="0" smtClean="0">
                  <a:latin typeface="华文楷体" pitchFamily="2" charset="-122"/>
                  <a:ea typeface="华文楷体" pitchFamily="2" charset="-122"/>
                </a:rPr>
                <a:t>生产</a:t>
              </a:r>
              <a:r>
                <a:rPr lang="zh-CN" altLang="en-US" kern="100" dirty="0">
                  <a:latin typeface="华文楷体" pitchFamily="2" charset="-122"/>
                  <a:ea typeface="华文楷体" pitchFamily="2" charset="-122"/>
                </a:rPr>
                <a:t>产品质量稳定，对羊绒纤维损伤小</a:t>
              </a:r>
              <a:r>
                <a:rPr lang="zh-CN" altLang="en-US" kern="100" dirty="0" smtClean="0">
                  <a:latin typeface="华文楷体" pitchFamily="2" charset="-122"/>
                  <a:ea typeface="华文楷体" pitchFamily="2" charset="-122"/>
                </a:rPr>
                <a:t>，已</a:t>
              </a:r>
              <a:r>
                <a:rPr lang="zh-CN" altLang="en-US" kern="100" dirty="0">
                  <a:latin typeface="华文楷体" pitchFamily="2" charset="-122"/>
                  <a:ea typeface="华文楷体" pitchFamily="2" charset="-122"/>
                </a:rPr>
                <a:t>申报国家</a:t>
              </a:r>
              <a:r>
                <a:rPr lang="zh-CN" altLang="en-US" kern="100" dirty="0" smtClean="0">
                  <a:latin typeface="华文楷体" pitchFamily="2" charset="-122"/>
                  <a:ea typeface="华文楷体" pitchFamily="2" charset="-122"/>
                </a:rPr>
                <a:t>专利；</a:t>
              </a:r>
              <a:endParaRPr lang="zh-CN" altLang="en-US" sz="2000" kern="100" dirty="0">
                <a:latin typeface="Times New Roman" pitchFamily="18" charset="0"/>
              </a:endParaRPr>
            </a:p>
          </p:txBody>
        </p:sp>
        <p:sp>
          <p:nvSpPr>
            <p:cNvPr id="17" name="MH_Desc_1"/>
            <p:cNvSpPr txBox="1">
              <a:spLocks noChangeArrowheads="1"/>
            </p:cNvSpPr>
            <p:nvPr>
              <p:custDataLst>
                <p:tags r:id="rId2"/>
              </p:custDataLst>
            </p:nvPr>
          </p:nvSpPr>
          <p:spPr bwMode="auto">
            <a:xfrm>
              <a:off x="3631955" y="4495992"/>
              <a:ext cx="5044501" cy="1865884"/>
            </a:xfrm>
            <a:prstGeom prst="round2Diag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lIns="0" rIns="0">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285750" indent="-285750" algn="just">
                <a:lnSpc>
                  <a:spcPct val="150000"/>
                </a:lnSpc>
                <a:buClr>
                  <a:srgbClr val="C00000"/>
                </a:buClr>
                <a:buFont typeface="Wingdings" pitchFamily="2" charset="2"/>
                <a:buChar char="Ø"/>
              </a:pPr>
              <a:r>
                <a:rPr lang="zh-CN" altLang="en-US" sz="1400" kern="100" dirty="0">
                  <a:latin typeface="华文楷体" pitchFamily="2" charset="-122"/>
                  <a:ea typeface="华文楷体" pitchFamily="2" charset="-122"/>
                </a:rPr>
                <a:t>公司系</a:t>
              </a:r>
              <a:r>
                <a:rPr lang="zh-CN" altLang="en-US" sz="1400" kern="100" dirty="0" smtClean="0">
                  <a:latin typeface="华文楷体" pitchFamily="2" charset="-122"/>
                  <a:ea typeface="华文楷体" pitchFamily="2" charset="-122"/>
                </a:rPr>
                <a:t>国内首家采用</a:t>
              </a:r>
              <a:r>
                <a:rPr lang="zh-CN" altLang="en-US" sz="1400" kern="100" dirty="0">
                  <a:latin typeface="华文楷体" pitchFamily="2" charset="-122"/>
                  <a:ea typeface="华文楷体" pitchFamily="2" charset="-122"/>
                </a:rPr>
                <a:t>意大利“紧密纺织技术</a:t>
              </a:r>
              <a:r>
                <a:rPr lang="en-US" altLang="zh-CN" sz="1400" kern="100" dirty="0">
                  <a:latin typeface="华文楷体" pitchFamily="2" charset="-122"/>
                  <a:ea typeface="华文楷体" pitchFamily="2" charset="-122"/>
                </a:rPr>
                <a:t>+</a:t>
              </a:r>
              <a:r>
                <a:rPr lang="zh-CN" altLang="en-US" sz="1400" kern="100" dirty="0">
                  <a:latin typeface="华文楷体" pitchFamily="2" charset="-122"/>
                  <a:ea typeface="华文楷体" pitchFamily="2" charset="-122"/>
                </a:rPr>
                <a:t>棉纺技术”细纱机的</a:t>
              </a:r>
              <a:r>
                <a:rPr lang="zh-CN" altLang="en-US" sz="1400" kern="100" dirty="0" smtClean="0">
                  <a:latin typeface="华文楷体" pitchFamily="2" charset="-122"/>
                  <a:ea typeface="华文楷体" pitchFamily="2" charset="-122"/>
                </a:rPr>
                <a:t>企业；</a:t>
              </a:r>
              <a:endParaRPr lang="en-US" altLang="zh-CN" sz="1400" kern="100" dirty="0" smtClean="0">
                <a:latin typeface="华文楷体" pitchFamily="2" charset="-122"/>
                <a:ea typeface="华文楷体" pitchFamily="2" charset="-122"/>
              </a:endParaRPr>
            </a:p>
            <a:p>
              <a:pPr marL="285750" indent="-285750" algn="just">
                <a:lnSpc>
                  <a:spcPct val="150000"/>
                </a:lnSpc>
                <a:buClr>
                  <a:srgbClr val="C00000"/>
                </a:buClr>
                <a:buFont typeface="Wingdings" pitchFamily="2" charset="2"/>
                <a:buChar char="Ø"/>
              </a:pPr>
              <a:r>
                <a:rPr lang="zh-CN" altLang="en-US" sz="1400" kern="100" dirty="0" smtClean="0">
                  <a:latin typeface="华文楷体" pitchFamily="2" charset="-122"/>
                  <a:ea typeface="华文楷体" pitchFamily="2" charset="-122"/>
                </a:rPr>
                <a:t>能</a:t>
              </a:r>
              <a:r>
                <a:rPr lang="zh-CN" altLang="en-US" sz="1400" kern="100" dirty="0">
                  <a:latin typeface="华文楷体" pitchFamily="2" charset="-122"/>
                  <a:ea typeface="华文楷体" pitchFamily="2" charset="-122"/>
                </a:rPr>
                <a:t>大大强化对短纤维的控制，特别是条干</a:t>
              </a:r>
              <a:r>
                <a:rPr lang="en-US" altLang="zh-CN" sz="1400" kern="100" dirty="0">
                  <a:latin typeface="华文楷体" pitchFamily="2" charset="-122"/>
                  <a:ea typeface="华文楷体" pitchFamily="2" charset="-122"/>
                </a:rPr>
                <a:t>CV</a:t>
              </a:r>
              <a:r>
                <a:rPr lang="zh-CN" altLang="en-US" sz="1400" kern="100" dirty="0">
                  <a:latin typeface="华文楷体" pitchFamily="2" charset="-122"/>
                  <a:ea typeface="华文楷体" pitchFamily="2" charset="-122"/>
                </a:rPr>
                <a:t>值的</a:t>
              </a:r>
              <a:r>
                <a:rPr lang="zh-CN" altLang="en-US" sz="1400" kern="100" dirty="0" smtClean="0">
                  <a:latin typeface="华文楷体" pitchFamily="2" charset="-122"/>
                  <a:ea typeface="华文楷体" pitchFamily="2" charset="-122"/>
                </a:rPr>
                <a:t>水平高于行业内其他企业；</a:t>
              </a:r>
              <a:endParaRPr lang="zh-CN" altLang="en-US" sz="1400" kern="100" dirty="0">
                <a:latin typeface="华文楷体" pitchFamily="2" charset="-122"/>
                <a:ea typeface="华文楷体" pitchFamily="2" charset="-122"/>
              </a:endParaRPr>
            </a:p>
            <a:p>
              <a:pPr algn="just">
                <a:lnSpc>
                  <a:spcPct val="150000"/>
                </a:lnSpc>
                <a:spcBef>
                  <a:spcPts val="0"/>
                </a:spcBef>
                <a:spcAft>
                  <a:spcPts val="0"/>
                </a:spcAft>
              </a:pPr>
              <a:endParaRPr lang="zh-CN" altLang="en-US" sz="2000" kern="100" dirty="0">
                <a:latin typeface="Times New Roman" pitchFamily="18" charset="0"/>
              </a:endParaRPr>
            </a:p>
          </p:txBody>
        </p:sp>
        <p:sp>
          <p:nvSpPr>
            <p:cNvPr id="22" name="文本占位符 22"/>
            <p:cNvSpPr txBox="1"/>
            <p:nvPr>
              <p:custDataLst>
                <p:tags r:id="rId3"/>
              </p:custDataLst>
            </p:nvPr>
          </p:nvSpPr>
          <p:spPr>
            <a:xfrm>
              <a:off x="308312" y="1837834"/>
              <a:ext cx="496998" cy="432113"/>
            </a:xfrm>
            <a:prstGeom prst="ellipse">
              <a:avLst/>
            </a:prstGeom>
            <a:solidFill>
              <a:schemeClr val="bg1">
                <a:lumMod val="95000"/>
                <a:alpha val="86000"/>
              </a:schemeClr>
            </a:solidFill>
          </p:spPr>
          <p:txBody>
            <a:bodyPr lIns="0" tIns="0" rIns="0" bIns="0" anchor="ctr"/>
            <a:lstStyle>
              <a:lvl1pPr marL="0" indent="0" algn="l" defTabSz="914400" rtl="0" eaLnBrk="1" latinLnBrk="0" hangingPunct="1">
                <a:lnSpc>
                  <a:spcPct val="90000"/>
                </a:lnSpc>
                <a:spcBef>
                  <a:spcPts val="1000"/>
                </a:spcBef>
                <a:buFont typeface="Arial" pitchFamily="34" charset="0"/>
                <a:buNone/>
                <a:defRPr sz="1600" kern="1200">
                  <a:solidFill>
                    <a:schemeClr val="accent2">
                      <a:lumMod val="50000"/>
                    </a:schemeClr>
                  </a:solidFill>
                  <a:latin typeface="Baskerville Old Face" pitchFamily="18" charset="0"/>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spcAft>
                  <a:spcPts val="0"/>
                </a:spcAft>
                <a:defRPr/>
              </a:pPr>
              <a:r>
                <a:rPr lang="en-US" altLang="zh-CN" sz="2400" dirty="0">
                  <a:solidFill>
                    <a:schemeClr val="bg1">
                      <a:lumMod val="50000"/>
                    </a:schemeClr>
                  </a:solidFill>
                </a:rPr>
                <a:t>1</a:t>
              </a:r>
              <a:endParaRPr lang="zh-CN" altLang="en-US" sz="2400" dirty="0">
                <a:solidFill>
                  <a:schemeClr val="bg1">
                    <a:lumMod val="50000"/>
                  </a:schemeClr>
                </a:solidFill>
              </a:endParaRPr>
            </a:p>
          </p:txBody>
        </p:sp>
        <p:sp>
          <p:nvSpPr>
            <p:cNvPr id="23" name="文本占位符 22"/>
            <p:cNvSpPr txBox="1"/>
            <p:nvPr>
              <p:custDataLst>
                <p:tags r:id="rId4"/>
              </p:custDataLst>
            </p:nvPr>
          </p:nvSpPr>
          <p:spPr>
            <a:xfrm>
              <a:off x="314005" y="4269225"/>
              <a:ext cx="496998" cy="432113"/>
            </a:xfrm>
            <a:prstGeom prst="ellipse">
              <a:avLst/>
            </a:prstGeom>
            <a:solidFill>
              <a:schemeClr val="bg1">
                <a:lumMod val="95000"/>
                <a:alpha val="86000"/>
              </a:schemeClr>
            </a:solidFill>
          </p:spPr>
          <p:txBody>
            <a:bodyPr lIns="0" tIns="0" rIns="0" bIns="0" anchor="ctr"/>
            <a:lstStyle>
              <a:lvl1pPr marL="0" indent="0" algn="l" defTabSz="914400" rtl="0" eaLnBrk="1" latinLnBrk="0" hangingPunct="1">
                <a:lnSpc>
                  <a:spcPct val="90000"/>
                </a:lnSpc>
                <a:spcBef>
                  <a:spcPts val="1000"/>
                </a:spcBef>
                <a:buFont typeface="Arial" pitchFamily="34" charset="0"/>
                <a:buNone/>
                <a:defRPr sz="1600" kern="1200">
                  <a:solidFill>
                    <a:schemeClr val="accent2">
                      <a:lumMod val="50000"/>
                    </a:schemeClr>
                  </a:solidFill>
                  <a:latin typeface="Baskerville Old Face" pitchFamily="18" charset="0"/>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spcAft>
                  <a:spcPts val="0"/>
                </a:spcAft>
                <a:defRPr/>
              </a:pPr>
              <a:r>
                <a:rPr lang="en-US" altLang="zh-CN" sz="2400" dirty="0" smtClean="0">
                  <a:solidFill>
                    <a:schemeClr val="bg1">
                      <a:lumMod val="50000"/>
                    </a:schemeClr>
                  </a:solidFill>
                </a:rPr>
                <a:t>2</a:t>
              </a:r>
              <a:endParaRPr lang="zh-CN" altLang="en-US" sz="24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12452" y="56023"/>
            <a:ext cx="5364088" cy="1060278"/>
            <a:chOff x="7938" y="1936749"/>
            <a:chExt cx="8258523" cy="1881410"/>
          </a:xfrm>
        </p:grpSpPr>
        <p:sp>
          <p:nvSpPr>
            <p:cNvPr id="31" name="文本占位符 7"/>
            <p:cNvSpPr/>
            <p:nvPr>
              <p:custDataLst>
                <p:tags r:id="rId17"/>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32" name="直接连接符 31"/>
            <p:cNvCxnSpPr/>
            <p:nvPr>
              <p:custDataLst>
                <p:tags r:id="rId18"/>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任意多边形 33"/>
            <p:cNvSpPr/>
            <p:nvPr>
              <p:custDataLst>
                <p:tags r:id="rId19"/>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35" name="直接连接符 34"/>
            <p:cNvCxnSpPr/>
            <p:nvPr>
              <p:custDataLst>
                <p:tags r:id="rId20"/>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标题 5"/>
            <p:cNvSpPr txBox="1"/>
            <p:nvPr>
              <p:custDataLst>
                <p:tags r:id="rId21"/>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37" name="文本占位符 6"/>
            <p:cNvSpPr txBox="1"/>
            <p:nvPr>
              <p:custDataLst>
                <p:tags r:id="rId22"/>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技术优势</a:t>
              </a:r>
              <a:r>
                <a:rPr lang="en-US" altLang="zh-CN" sz="1500" dirty="0" smtClean="0">
                  <a:solidFill>
                    <a:schemeClr val="tx1">
                      <a:lumMod val="65000"/>
                      <a:lumOff val="35000"/>
                    </a:schemeClr>
                  </a:solidFill>
                </a:rPr>
                <a:t>–</a:t>
              </a:r>
              <a:r>
                <a:rPr lang="zh-CN" altLang="en-US" sz="1500" dirty="0" smtClean="0">
                  <a:solidFill>
                    <a:schemeClr val="tx1">
                      <a:lumMod val="65000"/>
                      <a:lumOff val="35000"/>
                    </a:schemeClr>
                  </a:solidFill>
                </a:rPr>
                <a:t>先进技术与设备</a:t>
              </a:r>
              <a:endParaRPr lang="en-US" altLang="zh-CN" sz="1500" dirty="0">
                <a:solidFill>
                  <a:schemeClr val="tx1">
                    <a:lumMod val="65000"/>
                    <a:lumOff val="35000"/>
                  </a:schemeClr>
                </a:solidFill>
              </a:endParaRPr>
            </a:p>
          </p:txBody>
        </p:sp>
      </p:grpSp>
      <p:grpSp>
        <p:nvGrpSpPr>
          <p:cNvPr id="3" name="组合 1"/>
          <p:cNvGrpSpPr/>
          <p:nvPr/>
        </p:nvGrpSpPr>
        <p:grpSpPr>
          <a:xfrm>
            <a:off x="251520" y="1132146"/>
            <a:ext cx="8650989" cy="5412331"/>
            <a:chOff x="251520" y="1132146"/>
            <a:chExt cx="8384438" cy="5412331"/>
          </a:xfrm>
        </p:grpSpPr>
        <p:grpSp>
          <p:nvGrpSpPr>
            <p:cNvPr id="4" name="组合 2048"/>
            <p:cNvGrpSpPr/>
            <p:nvPr/>
          </p:nvGrpSpPr>
          <p:grpSpPr>
            <a:xfrm>
              <a:off x="251520" y="1132146"/>
              <a:ext cx="8384438" cy="5412331"/>
              <a:chOff x="277755" y="1235260"/>
              <a:chExt cx="8384438" cy="7006755"/>
            </a:xfrm>
          </p:grpSpPr>
          <p:sp>
            <p:nvSpPr>
              <p:cNvPr id="27" name="MH_Other_1"/>
              <p:cNvSpPr/>
              <p:nvPr>
                <p:custDataLst>
                  <p:tags r:id="rId3"/>
                </p:custDataLst>
              </p:nvPr>
            </p:nvSpPr>
            <p:spPr>
              <a:xfrm>
                <a:off x="539553" y="1480378"/>
                <a:ext cx="2894637" cy="1974565"/>
              </a:xfrm>
              <a:prstGeom prst="rect">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28" name="MH_Picture_1"/>
              <p:cNvSpPr/>
              <p:nvPr>
                <p:custDataLst>
                  <p:tags r:id="rId4"/>
                </p:custDataLst>
              </p:nvPr>
            </p:nvSpPr>
            <p:spPr>
              <a:xfrm>
                <a:off x="726826" y="1654853"/>
                <a:ext cx="2506796" cy="1316066"/>
              </a:xfrm>
              <a:prstGeom prst="rect">
                <a:avLst/>
              </a:prstGeom>
              <a:blipFill dpi="0" rotWithShape="1">
                <a:blip r:embed="rId2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29" name="MH_SubTitle_1"/>
              <p:cNvSpPr/>
              <p:nvPr>
                <p:custDataLst>
                  <p:tags r:id="rId5"/>
                </p:custDataLst>
              </p:nvPr>
            </p:nvSpPr>
            <p:spPr>
              <a:xfrm>
                <a:off x="728683" y="2970918"/>
                <a:ext cx="2520094" cy="3302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indent="0" algn="ctr">
                  <a:lnSpc>
                    <a:spcPct val="150000"/>
                  </a:lnSpc>
                  <a:spcBef>
                    <a:spcPts val="0"/>
                  </a:spcBef>
                  <a:spcAft>
                    <a:spcPts val="0"/>
                  </a:spcAft>
                </a:pPr>
                <a:r>
                  <a:rPr lang="zh-CN" altLang="en-US" sz="1400" kern="100" dirty="0"/>
                  <a:t>可适应</a:t>
                </a:r>
                <a:r>
                  <a:rPr lang="zh-CN" altLang="en-US" sz="1400" kern="100" dirty="0" smtClean="0"/>
                  <a:t>精纺羊绒的纺织机</a:t>
                </a:r>
                <a:endParaRPr lang="zh-CN" altLang="en-US" sz="1600" kern="100" dirty="0">
                  <a:latin typeface="Times New Roman" pitchFamily="18" charset="0"/>
                  <a:ea typeface="宋体" pitchFamily="2" charset="-122"/>
                </a:endParaRPr>
              </a:p>
            </p:txBody>
          </p:sp>
          <p:sp>
            <p:nvSpPr>
              <p:cNvPr id="20" name="MH_Desc_1"/>
              <p:cNvSpPr txBox="1">
                <a:spLocks noChangeArrowheads="1"/>
              </p:cNvSpPr>
              <p:nvPr>
                <p:custDataLst>
                  <p:tags r:id="rId6"/>
                </p:custDataLst>
              </p:nvPr>
            </p:nvSpPr>
            <p:spPr bwMode="auto">
              <a:xfrm>
                <a:off x="3641675" y="1480378"/>
                <a:ext cx="5020518" cy="1927685"/>
              </a:xfrm>
              <a:prstGeom prst="round2DiagRect">
                <a:avLst/>
              </a:prstGeom>
              <a:solidFill>
                <a:schemeClr val="bg1">
                  <a:lumMod val="85000"/>
                </a:schemeClr>
              </a:solidFill>
            </p:spPr>
            <p:style>
              <a:lnRef idx="1">
                <a:schemeClr val="accent5"/>
              </a:lnRef>
              <a:fillRef idx="3">
                <a:schemeClr val="accent5"/>
              </a:fillRef>
              <a:effectRef idx="2">
                <a:schemeClr val="accent5"/>
              </a:effectRef>
              <a:fontRef idx="minor">
                <a:schemeClr val="lt1"/>
              </a:fontRef>
            </p:style>
            <p:txBody>
              <a:bodyPr lIns="0" rIns="0">
                <a:no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285750" indent="-285750" algn="just">
                  <a:spcBef>
                    <a:spcPts val="600"/>
                  </a:spcBef>
                  <a:spcAft>
                    <a:spcPts val="600"/>
                  </a:spcAft>
                  <a:buClr>
                    <a:srgbClr val="C00000"/>
                  </a:buClr>
                  <a:buFont typeface="Wingdings" pitchFamily="2" charset="2"/>
                  <a:buChar char="Ø"/>
                </a:pPr>
                <a:r>
                  <a:rPr lang="zh-CN" altLang="en-US" sz="1600" kern="100" dirty="0">
                    <a:latin typeface="华文楷体" pitchFamily="2" charset="-122"/>
                    <a:ea typeface="华文楷体" pitchFamily="2" charset="-122"/>
                  </a:rPr>
                  <a:t>该纺织机可适应轻薄和重磅羊绒面料等各种高档羊绒面料生产；</a:t>
                </a:r>
                <a:endParaRPr lang="en-US" altLang="zh-CN" sz="1600" kern="100" dirty="0">
                  <a:latin typeface="华文楷体" pitchFamily="2" charset="-122"/>
                  <a:ea typeface="华文楷体" pitchFamily="2" charset="-122"/>
                </a:endParaRPr>
              </a:p>
              <a:p>
                <a:pPr marL="285750" indent="-285750" algn="just">
                  <a:spcBef>
                    <a:spcPts val="600"/>
                  </a:spcBef>
                  <a:spcAft>
                    <a:spcPts val="600"/>
                  </a:spcAft>
                  <a:buClr>
                    <a:srgbClr val="C00000"/>
                  </a:buClr>
                  <a:buFont typeface="Wingdings" pitchFamily="2" charset="2"/>
                  <a:buChar char="Ø"/>
                </a:pPr>
                <a:r>
                  <a:rPr lang="zh-CN" altLang="en-US" sz="1600" kern="100" dirty="0">
                    <a:latin typeface="华文楷体" pitchFamily="2" charset="-122"/>
                    <a:ea typeface="华文楷体" pitchFamily="2" charset="-122"/>
                  </a:rPr>
                  <a:t>羊绒剑杆织机速度达</a:t>
                </a:r>
                <a:r>
                  <a:rPr lang="en-US" altLang="zh-CN" sz="1600" kern="100" dirty="0">
                    <a:latin typeface="华文楷体" pitchFamily="2" charset="-122"/>
                    <a:ea typeface="华文楷体" pitchFamily="2" charset="-122"/>
                  </a:rPr>
                  <a:t>380</a:t>
                </a:r>
                <a:r>
                  <a:rPr lang="zh-CN" altLang="en-US" sz="1600" kern="100" dirty="0">
                    <a:latin typeface="华文楷体" pitchFamily="2" charset="-122"/>
                    <a:ea typeface="华文楷体" pitchFamily="2" charset="-122"/>
                  </a:rPr>
                  <a:t>转</a:t>
                </a:r>
                <a:r>
                  <a:rPr lang="en-US" altLang="zh-CN" sz="1600" kern="100" dirty="0">
                    <a:latin typeface="华文楷体" pitchFamily="2" charset="-122"/>
                    <a:ea typeface="华文楷体" pitchFamily="2" charset="-122"/>
                  </a:rPr>
                  <a:t>/</a:t>
                </a:r>
                <a:r>
                  <a:rPr lang="zh-CN" altLang="en-US" sz="1600" kern="100" dirty="0">
                    <a:latin typeface="华文楷体" pitchFamily="2" charset="-122"/>
                    <a:ea typeface="华文楷体" pitchFamily="2" charset="-122"/>
                  </a:rPr>
                  <a:t>分，织机效率高达</a:t>
                </a:r>
                <a:r>
                  <a:rPr lang="en-US" altLang="zh-CN" sz="1600" kern="100" dirty="0">
                    <a:latin typeface="华文楷体" pitchFamily="2" charset="-122"/>
                    <a:ea typeface="华文楷体" pitchFamily="2" charset="-122"/>
                  </a:rPr>
                  <a:t>95%</a:t>
                </a:r>
                <a:r>
                  <a:rPr lang="zh-CN" altLang="en-US" sz="1600" kern="100" dirty="0">
                    <a:latin typeface="华文楷体" pitchFamily="2" charset="-122"/>
                    <a:ea typeface="华文楷体" pitchFamily="2" charset="-122"/>
                  </a:rPr>
                  <a:t>以上，处于同行领先水平；</a:t>
                </a:r>
              </a:p>
            </p:txBody>
          </p:sp>
          <p:sp>
            <p:nvSpPr>
              <p:cNvPr id="22" name="文本占位符 22"/>
              <p:cNvSpPr txBox="1"/>
              <p:nvPr>
                <p:custDataLst>
                  <p:tags r:id="rId7"/>
                </p:custDataLst>
              </p:nvPr>
            </p:nvSpPr>
            <p:spPr>
              <a:xfrm>
                <a:off x="303990" y="1235260"/>
                <a:ext cx="496998" cy="486669"/>
              </a:xfrm>
              <a:prstGeom prst="ellipse">
                <a:avLst/>
              </a:prstGeom>
              <a:solidFill>
                <a:schemeClr val="bg1">
                  <a:lumMod val="95000"/>
                  <a:alpha val="86000"/>
                </a:schemeClr>
              </a:solidFill>
            </p:spPr>
            <p:txBody>
              <a:bodyPr lIns="0" tIns="0" rIns="0" bIns="0" anchor="ctr"/>
              <a:lstStyle>
                <a:lvl1pPr marL="0" indent="0" algn="l" defTabSz="914400" rtl="0" eaLnBrk="1" latinLnBrk="0" hangingPunct="1">
                  <a:lnSpc>
                    <a:spcPct val="90000"/>
                  </a:lnSpc>
                  <a:spcBef>
                    <a:spcPts val="1000"/>
                  </a:spcBef>
                  <a:buFont typeface="Arial" pitchFamily="34" charset="0"/>
                  <a:buNone/>
                  <a:defRPr sz="1600" kern="1200">
                    <a:solidFill>
                      <a:schemeClr val="accent2">
                        <a:lumMod val="50000"/>
                      </a:schemeClr>
                    </a:solidFill>
                    <a:latin typeface="Baskerville Old Face" pitchFamily="18" charset="0"/>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spcAft>
                    <a:spcPts val="0"/>
                  </a:spcAft>
                  <a:defRPr/>
                </a:pPr>
                <a:r>
                  <a:rPr lang="en-US" altLang="zh-CN" sz="2400" dirty="0" smtClean="0">
                    <a:solidFill>
                      <a:schemeClr val="bg1">
                        <a:lumMod val="50000"/>
                      </a:schemeClr>
                    </a:solidFill>
                  </a:rPr>
                  <a:t>3</a:t>
                </a:r>
                <a:endParaRPr lang="zh-CN" altLang="en-US" sz="2400" dirty="0">
                  <a:solidFill>
                    <a:schemeClr val="bg1">
                      <a:lumMod val="50000"/>
                    </a:schemeClr>
                  </a:solidFill>
                </a:endParaRPr>
              </a:p>
            </p:txBody>
          </p:sp>
          <p:grpSp>
            <p:nvGrpSpPr>
              <p:cNvPr id="5" name="组合 13"/>
              <p:cNvGrpSpPr/>
              <p:nvPr/>
            </p:nvGrpSpPr>
            <p:grpSpPr>
              <a:xfrm>
                <a:off x="290022" y="3624649"/>
                <a:ext cx="8362451" cy="2448515"/>
                <a:chOff x="314005" y="3905417"/>
                <a:chExt cx="8362451" cy="2448515"/>
              </a:xfrm>
            </p:grpSpPr>
            <p:sp>
              <p:nvSpPr>
                <p:cNvPr id="24" name="MH_Other_2"/>
                <p:cNvSpPr/>
                <p:nvPr>
                  <p:custDataLst>
                    <p:tags r:id="rId12"/>
                  </p:custDataLst>
                </p:nvPr>
              </p:nvSpPr>
              <p:spPr>
                <a:xfrm>
                  <a:off x="562504" y="3940304"/>
                  <a:ext cx="2894637" cy="2413628"/>
                </a:xfrm>
                <a:prstGeom prst="rect">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25" name="MH_Picture_2"/>
                <p:cNvSpPr/>
                <p:nvPr>
                  <p:custDataLst>
                    <p:tags r:id="rId13"/>
                  </p:custDataLst>
                </p:nvPr>
              </p:nvSpPr>
              <p:spPr>
                <a:xfrm>
                  <a:off x="749776" y="4186929"/>
                  <a:ext cx="2622691" cy="1480782"/>
                </a:xfrm>
                <a:prstGeom prst="rect">
                  <a:avLst/>
                </a:prstGeom>
                <a:blipFill dpi="0" rotWithShape="1">
                  <a:blip r:embed="rId2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26" name="MH_SubTitle_2"/>
                <p:cNvSpPr/>
                <p:nvPr>
                  <p:custDataLst>
                    <p:tags r:id="rId14"/>
                  </p:custDataLst>
                </p:nvPr>
              </p:nvSpPr>
              <p:spPr>
                <a:xfrm>
                  <a:off x="749777" y="5667710"/>
                  <a:ext cx="2520093" cy="3302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indent="0" algn="ctr">
                    <a:lnSpc>
                      <a:spcPct val="150000"/>
                    </a:lnSpc>
                    <a:spcBef>
                      <a:spcPts val="0"/>
                    </a:spcBef>
                    <a:spcAft>
                      <a:spcPts val="0"/>
                    </a:spcAft>
                  </a:pPr>
                  <a:r>
                    <a:rPr lang="zh-CN" altLang="en-US" sz="1400" kern="100" dirty="0"/>
                    <a:t>羊绒后整理工艺技术</a:t>
                  </a:r>
                  <a:endParaRPr lang="zh-CN" altLang="en-US" sz="1600" kern="100" dirty="0">
                    <a:latin typeface="Times New Roman" pitchFamily="18" charset="0"/>
                    <a:ea typeface="宋体" pitchFamily="2" charset="-122"/>
                  </a:endParaRPr>
                </a:p>
              </p:txBody>
            </p:sp>
            <p:sp>
              <p:nvSpPr>
                <p:cNvPr id="21" name="MH_Desc_1"/>
                <p:cNvSpPr txBox="1">
                  <a:spLocks noChangeArrowheads="1"/>
                </p:cNvSpPr>
                <p:nvPr>
                  <p:custDataLst>
                    <p:tags r:id="rId15"/>
                  </p:custDataLst>
                </p:nvPr>
              </p:nvSpPr>
              <p:spPr bwMode="auto">
                <a:xfrm>
                  <a:off x="3631955" y="3954461"/>
                  <a:ext cx="5044501" cy="2399468"/>
                </a:xfrm>
                <a:prstGeom prst="round2DiagRect">
                  <a:avLst/>
                </a:prstGeom>
                <a:solidFill>
                  <a:schemeClr val="bg1">
                    <a:lumMod val="85000"/>
                  </a:schemeClr>
                </a:solidFill>
              </p:spPr>
              <p:style>
                <a:lnRef idx="1">
                  <a:schemeClr val="accent5"/>
                </a:lnRef>
                <a:fillRef idx="3">
                  <a:schemeClr val="accent5"/>
                </a:fillRef>
                <a:effectRef idx="2">
                  <a:schemeClr val="accent5"/>
                </a:effectRef>
                <a:fontRef idx="minor">
                  <a:schemeClr val="lt1"/>
                </a:fontRef>
              </p:style>
              <p:txBody>
                <a:bodyPr lIns="0" rIns="0">
                  <a:normAutofit fontScale="77500" lnSpcReduction="20000"/>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285750" indent="-285750" algn="just">
                    <a:lnSpc>
                      <a:spcPct val="120000"/>
                    </a:lnSpc>
                    <a:spcBef>
                      <a:spcPts val="600"/>
                    </a:spcBef>
                    <a:spcAft>
                      <a:spcPts val="600"/>
                    </a:spcAft>
                    <a:buClr>
                      <a:srgbClr val="C00000"/>
                    </a:buClr>
                    <a:buFont typeface="Wingdings" pitchFamily="2" charset="2"/>
                    <a:buChar char="Ø"/>
                  </a:pPr>
                  <a:r>
                    <a:rPr lang="zh-CN" altLang="en-US" sz="2200" kern="100" dirty="0">
                      <a:latin typeface="华文楷体" pitchFamily="2" charset="-122"/>
                      <a:ea typeface="华文楷体" pitchFamily="2" charset="-122"/>
                    </a:rPr>
                    <a:t>公司引入全自动羊绒染色机、自动滴液打样系统、意大利羊绒柔洗机、羊绒洗缩机和羊绒烫光机等自动化生产线</a:t>
                  </a:r>
                  <a:r>
                    <a:rPr lang="zh-CN" altLang="en-US" sz="2200" kern="100" dirty="0" smtClean="0">
                      <a:latin typeface="华文楷体" pitchFamily="2" charset="-122"/>
                      <a:ea typeface="华文楷体" pitchFamily="2" charset="-122"/>
                    </a:rPr>
                    <a:t>，引入意大利全</a:t>
                  </a:r>
                  <a:r>
                    <a:rPr lang="zh-CN" altLang="en-US" sz="2200" kern="100" dirty="0">
                      <a:latin typeface="华文楷体" pitchFamily="2" charset="-122"/>
                      <a:ea typeface="华文楷体" pitchFamily="2" charset="-122"/>
                    </a:rPr>
                    <a:t>流程后整理工艺；</a:t>
                  </a:r>
                  <a:endParaRPr lang="en-US" altLang="zh-CN" sz="2200" kern="100" dirty="0">
                    <a:latin typeface="华文楷体" pitchFamily="2" charset="-122"/>
                    <a:ea typeface="华文楷体" pitchFamily="2" charset="-122"/>
                  </a:endParaRPr>
                </a:p>
                <a:p>
                  <a:pPr marL="285750" indent="-285750" algn="just">
                    <a:lnSpc>
                      <a:spcPct val="120000"/>
                    </a:lnSpc>
                    <a:spcBef>
                      <a:spcPts val="600"/>
                    </a:spcBef>
                    <a:spcAft>
                      <a:spcPts val="600"/>
                    </a:spcAft>
                    <a:buClr>
                      <a:srgbClr val="C00000"/>
                    </a:buClr>
                    <a:buFont typeface="Wingdings" pitchFamily="2" charset="2"/>
                    <a:buChar char="Ø"/>
                  </a:pPr>
                  <a:r>
                    <a:rPr lang="zh-CN" altLang="en-US" sz="2200" kern="100" dirty="0">
                      <a:latin typeface="华文楷体" pitchFamily="2" charset="-122"/>
                      <a:ea typeface="华文楷体" pitchFamily="2" charset="-122"/>
                    </a:rPr>
                    <a:t>全自动化、高效整理工艺可生产高档超薄精纺羊绒面料，填补了国内超薄精纺羊绒的</a:t>
                  </a:r>
                  <a:r>
                    <a:rPr lang="zh-CN" altLang="en-US" sz="2200" kern="100" dirty="0" smtClean="0">
                      <a:latin typeface="华文楷体" pitchFamily="2" charset="-122"/>
                      <a:ea typeface="华文楷体" pitchFamily="2" charset="-122"/>
                    </a:rPr>
                    <a:t>空白；</a:t>
                  </a:r>
                  <a:endParaRPr lang="zh-CN" altLang="en-US" sz="2200" kern="100" dirty="0">
                    <a:latin typeface="华文楷体" pitchFamily="2" charset="-122"/>
                    <a:ea typeface="华文楷体" pitchFamily="2" charset="-122"/>
                  </a:endParaRPr>
                </a:p>
                <a:p>
                  <a:pPr algn="just">
                    <a:lnSpc>
                      <a:spcPct val="150000"/>
                    </a:lnSpc>
                    <a:spcBef>
                      <a:spcPts val="0"/>
                    </a:spcBef>
                    <a:spcAft>
                      <a:spcPts val="0"/>
                    </a:spcAft>
                  </a:pPr>
                  <a:endParaRPr lang="zh-CN" altLang="en-US" sz="2000" kern="100" dirty="0">
                    <a:latin typeface="Times New Roman" pitchFamily="18" charset="0"/>
                  </a:endParaRPr>
                </a:p>
              </p:txBody>
            </p:sp>
            <p:sp>
              <p:nvSpPr>
                <p:cNvPr id="23" name="文本占位符 22"/>
                <p:cNvSpPr txBox="1"/>
                <p:nvPr>
                  <p:custDataLst>
                    <p:tags r:id="rId16"/>
                  </p:custDataLst>
                </p:nvPr>
              </p:nvSpPr>
              <p:spPr>
                <a:xfrm>
                  <a:off x="314005" y="3905417"/>
                  <a:ext cx="496998" cy="432112"/>
                </a:xfrm>
                <a:prstGeom prst="ellipse">
                  <a:avLst/>
                </a:prstGeom>
                <a:solidFill>
                  <a:schemeClr val="bg1">
                    <a:lumMod val="95000"/>
                    <a:alpha val="86000"/>
                  </a:schemeClr>
                </a:solidFill>
              </p:spPr>
              <p:txBody>
                <a:bodyPr lIns="0" tIns="0" rIns="0" bIns="0" anchor="ctr"/>
                <a:lstStyle>
                  <a:lvl1pPr marL="0" indent="0" algn="l" defTabSz="914400" rtl="0" eaLnBrk="1" latinLnBrk="0" hangingPunct="1">
                    <a:lnSpc>
                      <a:spcPct val="90000"/>
                    </a:lnSpc>
                    <a:spcBef>
                      <a:spcPts val="1000"/>
                    </a:spcBef>
                    <a:buFont typeface="Arial" pitchFamily="34" charset="0"/>
                    <a:buNone/>
                    <a:defRPr sz="1600" kern="1200">
                      <a:solidFill>
                        <a:schemeClr val="accent2">
                          <a:lumMod val="50000"/>
                        </a:schemeClr>
                      </a:solidFill>
                      <a:latin typeface="Baskerville Old Face" pitchFamily="18" charset="0"/>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spcAft>
                      <a:spcPts val="0"/>
                    </a:spcAft>
                    <a:defRPr/>
                  </a:pPr>
                  <a:r>
                    <a:rPr lang="en-US" altLang="zh-CN" sz="2400" dirty="0">
                      <a:solidFill>
                        <a:schemeClr val="bg1">
                          <a:lumMod val="50000"/>
                        </a:schemeClr>
                      </a:solidFill>
                    </a:rPr>
                    <a:t>4</a:t>
                  </a:r>
                  <a:endParaRPr lang="zh-CN" altLang="en-US" sz="2400" dirty="0">
                    <a:solidFill>
                      <a:schemeClr val="bg1">
                        <a:lumMod val="50000"/>
                      </a:schemeClr>
                    </a:solidFill>
                  </a:endParaRPr>
                </a:p>
              </p:txBody>
            </p:sp>
          </p:grpSp>
          <p:grpSp>
            <p:nvGrpSpPr>
              <p:cNvPr id="6" name="组合 2047"/>
              <p:cNvGrpSpPr/>
              <p:nvPr/>
            </p:nvGrpSpPr>
            <p:grpSpPr>
              <a:xfrm>
                <a:off x="277755" y="6073164"/>
                <a:ext cx="8362451" cy="2168851"/>
                <a:chOff x="466405" y="4002312"/>
                <a:chExt cx="8362451" cy="2168851"/>
              </a:xfrm>
            </p:grpSpPr>
            <p:sp>
              <p:nvSpPr>
                <p:cNvPr id="45" name="MH_Desc_1"/>
                <p:cNvSpPr txBox="1">
                  <a:spLocks noChangeArrowheads="1"/>
                </p:cNvSpPr>
                <p:nvPr>
                  <p:custDataLst>
                    <p:tags r:id="rId8"/>
                  </p:custDataLst>
                </p:nvPr>
              </p:nvSpPr>
              <p:spPr bwMode="auto">
                <a:xfrm>
                  <a:off x="3784355" y="4176522"/>
                  <a:ext cx="5044501" cy="1994641"/>
                </a:xfrm>
                <a:prstGeom prst="round2DiagRect">
                  <a:avLst/>
                </a:prstGeom>
                <a:solidFill>
                  <a:schemeClr val="bg1">
                    <a:lumMod val="85000"/>
                  </a:schemeClr>
                </a:solidFill>
              </p:spPr>
              <p:style>
                <a:lnRef idx="1">
                  <a:schemeClr val="accent5"/>
                </a:lnRef>
                <a:fillRef idx="3">
                  <a:schemeClr val="accent5"/>
                </a:fillRef>
                <a:effectRef idx="2">
                  <a:schemeClr val="accent5"/>
                </a:effectRef>
                <a:fontRef idx="minor">
                  <a:schemeClr val="lt1"/>
                </a:fontRef>
              </p:style>
              <p:txBody>
                <a:bodyPr lIns="0" rIns="0">
                  <a:no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285750" indent="-285750" algn="just">
                    <a:spcBef>
                      <a:spcPts val="600"/>
                    </a:spcBef>
                    <a:spcAft>
                      <a:spcPts val="600"/>
                    </a:spcAft>
                    <a:buClr>
                      <a:srgbClr val="C00000"/>
                    </a:buClr>
                    <a:buFont typeface="Wingdings" pitchFamily="2" charset="2"/>
                    <a:buChar char="Ø"/>
                  </a:pPr>
                  <a:r>
                    <a:rPr lang="zh-CN" altLang="en-US" sz="1600" kern="100" dirty="0">
                      <a:latin typeface="华文楷体" pitchFamily="2" charset="-122"/>
                      <a:ea typeface="华文楷体" pitchFamily="2" charset="-122"/>
                    </a:rPr>
                    <a:t>在保证色牢度的基础上降低</a:t>
                  </a:r>
                  <a:r>
                    <a:rPr lang="zh-CN" altLang="zh-CN" sz="1600" kern="100" dirty="0">
                      <a:latin typeface="华文楷体" pitchFamily="2" charset="-122"/>
                      <a:ea typeface="华文楷体" pitchFamily="2" charset="-122"/>
                    </a:rPr>
                    <a:t>染色过程中羊绒纤维强力</a:t>
                  </a:r>
                  <a:r>
                    <a:rPr lang="zh-CN" altLang="zh-CN" sz="1600" kern="100" dirty="0" smtClean="0">
                      <a:latin typeface="华文楷体" pitchFamily="2" charset="-122"/>
                      <a:ea typeface="华文楷体" pitchFamily="2" charset="-122"/>
                    </a:rPr>
                    <a:t>受损</a:t>
                  </a:r>
                  <a:r>
                    <a:rPr lang="zh-CN" altLang="en-US" sz="1600" kern="100" dirty="0" smtClean="0">
                      <a:latin typeface="华文楷体" pitchFamily="2" charset="-122"/>
                      <a:ea typeface="华文楷体" pitchFamily="2" charset="-122"/>
                    </a:rPr>
                    <a:t>情况</a:t>
                  </a:r>
                  <a:r>
                    <a:rPr lang="zh-CN" altLang="zh-CN" sz="1600" kern="100" dirty="0" smtClean="0">
                      <a:latin typeface="华文楷体" pitchFamily="2" charset="-122"/>
                      <a:ea typeface="华文楷体" pitchFamily="2" charset="-122"/>
                    </a:rPr>
                    <a:t>，</a:t>
                  </a:r>
                  <a:r>
                    <a:rPr lang="zh-CN" altLang="zh-CN" sz="1600" kern="100" dirty="0">
                      <a:latin typeface="华文楷体" pitchFamily="2" charset="-122"/>
                      <a:ea typeface="华文楷体" pitchFamily="2" charset="-122"/>
                    </a:rPr>
                    <a:t>提高纺纱的适纺</a:t>
                  </a:r>
                  <a:r>
                    <a:rPr lang="zh-CN" altLang="zh-CN" sz="1600" kern="100" dirty="0" smtClean="0">
                      <a:latin typeface="华文楷体" pitchFamily="2" charset="-122"/>
                      <a:ea typeface="华文楷体" pitchFamily="2" charset="-122"/>
                    </a:rPr>
                    <a:t>性能</a:t>
                  </a:r>
                  <a:r>
                    <a:rPr lang="zh-CN" altLang="en-US" sz="1600" kern="100" dirty="0" smtClean="0">
                      <a:latin typeface="华文楷体" pitchFamily="2" charset="-122"/>
                      <a:ea typeface="华文楷体" pitchFamily="2" charset="-122"/>
                    </a:rPr>
                    <a:t>；</a:t>
                  </a:r>
                </a:p>
                <a:p>
                  <a:pPr marL="285750" indent="-285750" algn="just">
                    <a:spcBef>
                      <a:spcPts val="600"/>
                    </a:spcBef>
                    <a:spcAft>
                      <a:spcPts val="600"/>
                    </a:spcAft>
                    <a:buClr>
                      <a:srgbClr val="C00000"/>
                    </a:buClr>
                    <a:buFont typeface="Wingdings" pitchFamily="2" charset="2"/>
                    <a:buChar char="Ø"/>
                  </a:pPr>
                  <a:r>
                    <a:rPr lang="zh-CN" altLang="zh-CN" sz="1600" kern="100" dirty="0">
                      <a:latin typeface="华文楷体" pitchFamily="2" charset="-122"/>
                      <a:ea typeface="华文楷体" pitchFamily="2" charset="-122"/>
                    </a:rPr>
                    <a:t>使染色质量、产品</a:t>
                  </a:r>
                  <a:r>
                    <a:rPr lang="zh-CN" altLang="zh-CN" sz="1600" kern="100" dirty="0" smtClean="0">
                      <a:latin typeface="华文楷体" pitchFamily="2" charset="-122"/>
                      <a:ea typeface="华文楷体" pitchFamily="2" charset="-122"/>
                    </a:rPr>
                    <a:t>色牢度及</a:t>
                  </a:r>
                  <a:r>
                    <a:rPr lang="zh-CN" altLang="zh-CN" sz="1600" kern="100" dirty="0">
                      <a:latin typeface="华文楷体" pitchFamily="2" charset="-122"/>
                      <a:ea typeface="华文楷体" pitchFamily="2" charset="-122"/>
                    </a:rPr>
                    <a:t>纺纱纱线制成率</a:t>
                  </a:r>
                  <a:r>
                    <a:rPr lang="zh-CN" altLang="zh-CN" sz="1600" kern="100" dirty="0" smtClean="0">
                      <a:latin typeface="华文楷体" pitchFamily="2" charset="-122"/>
                      <a:ea typeface="华文楷体" pitchFamily="2" charset="-122"/>
                    </a:rPr>
                    <a:t>等指标</a:t>
                  </a:r>
                  <a:r>
                    <a:rPr lang="zh-CN" altLang="zh-CN" sz="1600" kern="100" dirty="0">
                      <a:latin typeface="华文楷体" pitchFamily="2" charset="-122"/>
                      <a:ea typeface="华文楷体" pitchFamily="2" charset="-122"/>
                    </a:rPr>
                    <a:t>有了明显</a:t>
                  </a:r>
                  <a:r>
                    <a:rPr lang="zh-CN" altLang="zh-CN" sz="1600" kern="100" dirty="0" smtClean="0">
                      <a:latin typeface="华文楷体" pitchFamily="2" charset="-122"/>
                      <a:ea typeface="华文楷体" pitchFamily="2" charset="-122"/>
                    </a:rPr>
                    <a:t>提高</a:t>
                  </a:r>
                  <a:r>
                    <a:rPr lang="zh-CN" altLang="en-US" sz="1600" kern="100" dirty="0" smtClean="0">
                      <a:latin typeface="华文楷体" pitchFamily="2" charset="-122"/>
                      <a:ea typeface="华文楷体" pitchFamily="2" charset="-122"/>
                    </a:rPr>
                    <a:t>；</a:t>
                  </a:r>
                </a:p>
              </p:txBody>
            </p:sp>
            <p:grpSp>
              <p:nvGrpSpPr>
                <p:cNvPr id="7" name="组合 15"/>
                <p:cNvGrpSpPr/>
                <p:nvPr/>
              </p:nvGrpSpPr>
              <p:grpSpPr>
                <a:xfrm>
                  <a:off x="466405" y="4002312"/>
                  <a:ext cx="3143136" cy="2168851"/>
                  <a:chOff x="466405" y="4002312"/>
                  <a:chExt cx="3143136" cy="2168851"/>
                </a:xfrm>
              </p:grpSpPr>
              <p:sp>
                <p:nvSpPr>
                  <p:cNvPr id="42" name="MH_Other_2"/>
                  <p:cNvSpPr/>
                  <p:nvPr>
                    <p:custDataLst>
                      <p:tags r:id="rId9"/>
                    </p:custDataLst>
                  </p:nvPr>
                </p:nvSpPr>
                <p:spPr>
                  <a:xfrm>
                    <a:off x="714904" y="4176522"/>
                    <a:ext cx="2894637" cy="1994641"/>
                  </a:xfrm>
                  <a:prstGeom prst="rect">
                    <a:avLst/>
                  </a:prstGeom>
                  <a:solidFill>
                    <a:srgbClr val="C0000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44" name="MH_SubTitle_2"/>
                  <p:cNvSpPr/>
                  <p:nvPr>
                    <p:custDataLst>
                      <p:tags r:id="rId10"/>
                    </p:custDataLst>
                  </p:nvPr>
                </p:nvSpPr>
                <p:spPr>
                  <a:xfrm>
                    <a:off x="902177" y="5764605"/>
                    <a:ext cx="2520093" cy="3302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zh-CN" sz="1400" dirty="0" smtClean="0"/>
                      <a:t>低温</a:t>
                    </a:r>
                    <a:r>
                      <a:rPr lang="zh-CN" altLang="zh-CN" sz="1400" dirty="0"/>
                      <a:t>染色技术</a:t>
                    </a:r>
                    <a:endParaRPr lang="zh-CN" altLang="en-US" sz="1400" dirty="0"/>
                  </a:p>
                </p:txBody>
              </p:sp>
              <p:sp>
                <p:nvSpPr>
                  <p:cNvPr id="46" name="文本占位符 22"/>
                  <p:cNvSpPr txBox="1"/>
                  <p:nvPr>
                    <p:custDataLst>
                      <p:tags r:id="rId11"/>
                    </p:custDataLst>
                  </p:nvPr>
                </p:nvSpPr>
                <p:spPr>
                  <a:xfrm>
                    <a:off x="466405" y="4002312"/>
                    <a:ext cx="496998" cy="432112"/>
                  </a:xfrm>
                  <a:prstGeom prst="ellipse">
                    <a:avLst/>
                  </a:prstGeom>
                  <a:solidFill>
                    <a:schemeClr val="bg1">
                      <a:lumMod val="95000"/>
                      <a:alpha val="86000"/>
                    </a:schemeClr>
                  </a:solidFill>
                </p:spPr>
                <p:txBody>
                  <a:bodyPr lIns="0" tIns="0" rIns="0" bIns="0" anchor="ctr"/>
                  <a:lstStyle>
                    <a:lvl1pPr marL="0" indent="0" algn="l" defTabSz="914400" rtl="0" eaLnBrk="1" latinLnBrk="0" hangingPunct="1">
                      <a:lnSpc>
                        <a:spcPct val="90000"/>
                      </a:lnSpc>
                      <a:spcBef>
                        <a:spcPts val="1000"/>
                      </a:spcBef>
                      <a:buFont typeface="Arial" pitchFamily="34" charset="0"/>
                      <a:buNone/>
                      <a:defRPr sz="1600" kern="1200">
                        <a:solidFill>
                          <a:schemeClr val="accent2">
                            <a:lumMod val="50000"/>
                          </a:schemeClr>
                        </a:solidFill>
                        <a:latin typeface="Baskerville Old Face" pitchFamily="18" charset="0"/>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spcAft>
                        <a:spcPts val="0"/>
                      </a:spcAft>
                      <a:defRPr/>
                    </a:pPr>
                    <a:r>
                      <a:rPr lang="en-US" altLang="zh-CN" sz="2400" dirty="0" smtClean="0">
                        <a:solidFill>
                          <a:schemeClr val="bg1">
                            <a:lumMod val="50000"/>
                          </a:schemeClr>
                        </a:solidFill>
                      </a:rPr>
                      <a:t>5</a:t>
                    </a:r>
                    <a:endParaRPr lang="zh-CN" altLang="en-US" sz="2400" dirty="0">
                      <a:solidFill>
                        <a:schemeClr val="bg1">
                          <a:lumMod val="50000"/>
                        </a:schemeClr>
                      </a:solidFill>
                    </a:endParaRPr>
                  </a:p>
                </p:txBody>
              </p:sp>
            </p:grpSp>
          </p:grpSp>
        </p:grpSp>
        <p:pic>
          <p:nvPicPr>
            <p:cNvPr id="33" name="Picture 6" descr="C:\Users\Administrator\Desktop\QQ截图20141012163653.png"/>
            <p:cNvPicPr>
              <a:picLocks noChangeAspect="1" noChangeArrowheads="1"/>
            </p:cNvPicPr>
            <p:nvPr/>
          </p:nvPicPr>
          <p:blipFill>
            <a:blip r:embed="rId26" cstate="print"/>
            <a:srcRect/>
            <a:stretch>
              <a:fillRect/>
            </a:stretch>
          </p:blipFill>
          <p:spPr bwMode="auto">
            <a:xfrm>
              <a:off x="768792" y="5074893"/>
              <a:ext cx="2357088" cy="1168617"/>
            </a:xfrm>
            <a:prstGeom prst="rect">
              <a:avLst/>
            </a:prstGeom>
            <a:ln w="38100" cap="sq">
              <a:solidFill>
                <a:schemeClr val="bg1">
                  <a:lumMod val="75000"/>
                </a:schemeClr>
              </a:solidFill>
              <a:prstDash val="solid"/>
              <a:miter lim="800000"/>
              <a:headEnd/>
              <a:tailEnd/>
            </a:ln>
            <a:effectLst>
              <a:outerShdw blurRad="50800" dist="38100" dir="2700000" algn="tl" rotWithShape="0">
                <a:srgbClr val="000000">
                  <a:alpha val="43000"/>
                </a:srgbClr>
              </a:outerShdw>
            </a:effectLst>
          </p:spPr>
        </p:pic>
      </p:grpSp>
      <p:pic>
        <p:nvPicPr>
          <p:cNvPr id="38" name="00092_201659141829.mp4">
            <a:hlinkClick r:id="" action="ppaction://media"/>
          </p:cNvPr>
          <p:cNvPicPr>
            <a:picLocks noRot="1" noChangeAspect="1"/>
          </p:cNvPicPr>
          <p:nvPr>
            <a:videoFile r:link="rId2"/>
          </p:nvPr>
        </p:nvPicPr>
        <p:blipFill>
          <a:blip r:embed="rId27"/>
          <a:stretch>
            <a:fillRect/>
          </a:stretch>
        </p:blipFill>
        <p:spPr>
          <a:xfrm>
            <a:off x="785786" y="5044457"/>
            <a:ext cx="2428892" cy="11887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
                </p:tgtEl>
              </p:cMediaNode>
            </p:video>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
                                        </p:tgtEl>
                                      </p:cBhvr>
                                    </p:cmd>
                                  </p:childTnLst>
                                </p:cTn>
                              </p:par>
                            </p:childTnLst>
                          </p:cTn>
                        </p:par>
                      </p:childTnLst>
                    </p:cTn>
                  </p:par>
                </p:childTnLst>
              </p:cTn>
              <p:nextCondLst>
                <p:cond evt="onClick" delay="0">
                  <p:tgtEl>
                    <p:spTgt spid="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2"/>
            </p:custDataLst>
          </p:nvPr>
        </p:nvCxnSpPr>
        <p:spPr bwMode="auto">
          <a:xfrm>
            <a:off x="3596913" y="687616"/>
            <a:ext cx="0" cy="5433784"/>
          </a:xfrm>
          <a:prstGeom prst="line">
            <a:avLst/>
          </a:prstGeom>
          <a:noFill/>
          <a:ln w="25400" algn="ctr">
            <a:solidFill>
              <a:srgbClr val="F4C0BA"/>
            </a:solidFill>
            <a:miter lim="800000"/>
          </a:ln>
          <a:extLst>
            <a:ext uri="{909E8E84-426E-40DD-AFC4-6F175D3DCCD1}">
              <a14:hiddenFill xmlns:a14="http://schemas.microsoft.com/office/drawing/2010/main">
                <a:noFill/>
              </a14:hiddenFill>
            </a:ext>
          </a:extLst>
        </p:spPr>
      </p:cxnSp>
      <p:sp>
        <p:nvSpPr>
          <p:cNvPr id="17" name="MH_Entry_1">
            <a:hlinkClick r:id="rId14" action="ppaction://hlinksldjump"/>
          </p:cNvPr>
          <p:cNvSpPr txBox="1"/>
          <p:nvPr>
            <p:custDataLst>
              <p:tags r:id="rId3"/>
            </p:custDataLst>
          </p:nvPr>
        </p:nvSpPr>
        <p:spPr>
          <a:xfrm>
            <a:off x="3949146" y="1896749"/>
            <a:ext cx="3996000" cy="540000"/>
          </a:xfrm>
          <a:prstGeom prst="rect">
            <a:avLst/>
          </a:prstGeom>
          <a:noFill/>
        </p:spPr>
        <p:txBody>
          <a:bodyPr wrap="square" lIns="180000" anchor="ctr" anchorCtr="0">
            <a:normAutofit/>
          </a:bodyPr>
          <a:lstStyle/>
          <a:p>
            <a:pPr eaLnBrk="1" hangingPunct="1">
              <a:spcBef>
                <a:spcPts val="0"/>
              </a:spcBef>
              <a:spcAft>
                <a:spcPts val="0"/>
              </a:spcAft>
              <a:defRPr/>
            </a:pPr>
            <a:r>
              <a:rPr lang="zh-CN" altLang="en-US" sz="2000" kern="0" spc="100" dirty="0" smtClean="0">
                <a:solidFill>
                  <a:srgbClr val="333333"/>
                </a:solidFill>
                <a:latin typeface="华文细黑" pitchFamily="2" charset="-122"/>
                <a:ea typeface="华文细黑" pitchFamily="2" charset="-122"/>
              </a:rPr>
              <a:t>公司概况</a:t>
            </a:r>
            <a:endParaRPr lang="zh-CN" altLang="en-US" sz="2000" kern="0" spc="100" dirty="0">
              <a:solidFill>
                <a:srgbClr val="333333"/>
              </a:solidFill>
              <a:latin typeface="华文细黑" pitchFamily="2" charset="-122"/>
              <a:ea typeface="华文细黑" pitchFamily="2" charset="-122"/>
            </a:endParaRPr>
          </a:p>
        </p:txBody>
      </p:sp>
      <p:sp>
        <p:nvSpPr>
          <p:cNvPr id="22" name="MH_Number_1">
            <a:hlinkClick r:id="rId14" action="ppaction://hlinksldjump"/>
          </p:cNvPr>
          <p:cNvSpPr/>
          <p:nvPr>
            <p:custDataLst>
              <p:tags r:id="rId4"/>
            </p:custDataLst>
          </p:nvPr>
        </p:nvSpPr>
        <p:spPr>
          <a:xfrm>
            <a:off x="3399977" y="1944134"/>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dirty="0">
                <a:solidFill>
                  <a:srgbClr val="FFFFFF"/>
                </a:solidFill>
                <a:latin typeface="Times New Roman"/>
                <a:ea typeface="幼圆"/>
              </a:rPr>
              <a:t>1</a:t>
            </a:r>
            <a:endParaRPr lang="zh-CN" altLang="en-US" sz="2400" kern="0" dirty="0">
              <a:solidFill>
                <a:srgbClr val="FFFFFF"/>
              </a:solidFill>
              <a:latin typeface="Times New Roman"/>
              <a:ea typeface="幼圆"/>
            </a:endParaRPr>
          </a:p>
        </p:txBody>
      </p:sp>
      <p:sp>
        <p:nvSpPr>
          <p:cNvPr id="27" name="MH_Entry_2">
            <a:hlinkClick r:id="rId14" action="ppaction://hlinksldjump"/>
          </p:cNvPr>
          <p:cNvSpPr txBox="1"/>
          <p:nvPr>
            <p:custDataLst>
              <p:tags r:id="rId5"/>
            </p:custDataLst>
          </p:nvPr>
        </p:nvSpPr>
        <p:spPr>
          <a:xfrm>
            <a:off x="3949146" y="2749763"/>
            <a:ext cx="3996000" cy="540000"/>
          </a:xfrm>
          <a:prstGeom prst="rect">
            <a:avLst/>
          </a:prstGeom>
          <a:noFill/>
        </p:spPr>
        <p:txBody>
          <a:bodyPr wrap="square" lIns="180000" anchor="ctr" anchorCtr="0">
            <a:normAutofit/>
          </a:bodyPr>
          <a:lstStyle/>
          <a:p>
            <a:pPr>
              <a:defRPr/>
            </a:pPr>
            <a:r>
              <a:rPr lang="zh-CN" altLang="en-US" sz="2000" kern="0" spc="100" dirty="0" smtClean="0">
                <a:solidFill>
                  <a:srgbClr val="333333"/>
                </a:solidFill>
                <a:latin typeface="华文细黑" pitchFamily="2" charset="-122"/>
                <a:ea typeface="华文细黑" pitchFamily="2" charset="-122"/>
              </a:rPr>
              <a:t>财务状况</a:t>
            </a:r>
            <a:endParaRPr lang="zh-CN" altLang="en-US" sz="2000" kern="0" spc="100" dirty="0">
              <a:solidFill>
                <a:srgbClr val="333333"/>
              </a:solidFill>
              <a:latin typeface="华文细黑" pitchFamily="2" charset="-122"/>
              <a:ea typeface="华文细黑" pitchFamily="2" charset="-122"/>
            </a:endParaRPr>
          </a:p>
        </p:txBody>
      </p:sp>
      <p:sp>
        <p:nvSpPr>
          <p:cNvPr id="28" name="MH_Number_2">
            <a:hlinkClick r:id="rId14" action="ppaction://hlinksldjump"/>
          </p:cNvPr>
          <p:cNvSpPr/>
          <p:nvPr>
            <p:custDataLst>
              <p:tags r:id="rId6"/>
            </p:custDataLst>
          </p:nvPr>
        </p:nvSpPr>
        <p:spPr>
          <a:xfrm>
            <a:off x="3399977" y="2797148"/>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smtClean="0">
                <a:solidFill>
                  <a:srgbClr val="FFFFFF"/>
                </a:solidFill>
                <a:latin typeface="Times New Roman"/>
                <a:ea typeface="幼圆"/>
              </a:rPr>
              <a:t>2</a:t>
            </a:r>
            <a:endParaRPr lang="zh-CN" altLang="en-US" sz="2400" kern="0" dirty="0">
              <a:solidFill>
                <a:srgbClr val="FFFFFF"/>
              </a:solidFill>
              <a:latin typeface="Times New Roman"/>
              <a:ea typeface="幼圆"/>
            </a:endParaRPr>
          </a:p>
        </p:txBody>
      </p:sp>
      <p:sp>
        <p:nvSpPr>
          <p:cNvPr id="30" name="MH_Entry_3">
            <a:hlinkClick r:id="rId14" action="ppaction://hlinksldjump"/>
          </p:cNvPr>
          <p:cNvSpPr txBox="1"/>
          <p:nvPr>
            <p:custDataLst>
              <p:tags r:id="rId7"/>
            </p:custDataLst>
          </p:nvPr>
        </p:nvSpPr>
        <p:spPr>
          <a:xfrm>
            <a:off x="3949146" y="3602777"/>
            <a:ext cx="3996000" cy="540000"/>
          </a:xfrm>
          <a:prstGeom prst="rect">
            <a:avLst/>
          </a:prstGeom>
          <a:noFill/>
        </p:spPr>
        <p:txBody>
          <a:bodyPr wrap="square" lIns="180000" anchor="ctr" anchorCtr="0">
            <a:normAutofit/>
          </a:bodyPr>
          <a:lstStyle/>
          <a:p>
            <a:pPr>
              <a:defRPr/>
            </a:pPr>
            <a:r>
              <a:rPr lang="zh-CN" altLang="en-US" sz="2000" kern="0" spc="100" dirty="0" smtClean="0">
                <a:solidFill>
                  <a:srgbClr val="333333"/>
                </a:solidFill>
                <a:latin typeface="华文细黑" pitchFamily="2" charset="-122"/>
                <a:ea typeface="华文细黑" pitchFamily="2" charset="-122"/>
              </a:rPr>
              <a:t>经营情况及公司治理</a:t>
            </a:r>
            <a:endParaRPr lang="zh-CN" altLang="en-US" sz="2000" kern="0" spc="100" dirty="0">
              <a:solidFill>
                <a:srgbClr val="333333"/>
              </a:solidFill>
              <a:latin typeface="华文细黑" pitchFamily="2" charset="-122"/>
              <a:ea typeface="华文细黑" pitchFamily="2" charset="-122"/>
            </a:endParaRPr>
          </a:p>
        </p:txBody>
      </p:sp>
      <p:sp>
        <p:nvSpPr>
          <p:cNvPr id="31" name="MH_Number_3">
            <a:hlinkClick r:id="rId14" action="ppaction://hlinksldjump"/>
          </p:cNvPr>
          <p:cNvSpPr/>
          <p:nvPr>
            <p:custDataLst>
              <p:tags r:id="rId8"/>
            </p:custDataLst>
          </p:nvPr>
        </p:nvSpPr>
        <p:spPr>
          <a:xfrm>
            <a:off x="3399977" y="3650162"/>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smtClean="0">
                <a:solidFill>
                  <a:srgbClr val="FFFFFF"/>
                </a:solidFill>
                <a:latin typeface="Times New Roman"/>
                <a:ea typeface="幼圆"/>
              </a:rPr>
              <a:t>3</a:t>
            </a:r>
            <a:endParaRPr lang="zh-CN" altLang="en-US" sz="2400" kern="0" dirty="0">
              <a:solidFill>
                <a:srgbClr val="FFFFFF"/>
              </a:solidFill>
              <a:latin typeface="Times New Roman"/>
              <a:ea typeface="幼圆"/>
            </a:endParaRPr>
          </a:p>
        </p:txBody>
      </p:sp>
      <p:sp>
        <p:nvSpPr>
          <p:cNvPr id="33" name="MH_Entry_4">
            <a:hlinkClick r:id="rId14" action="ppaction://hlinksldjump"/>
          </p:cNvPr>
          <p:cNvSpPr txBox="1"/>
          <p:nvPr>
            <p:custDataLst>
              <p:tags r:id="rId9"/>
            </p:custDataLst>
          </p:nvPr>
        </p:nvSpPr>
        <p:spPr>
          <a:xfrm>
            <a:off x="3949146" y="4455791"/>
            <a:ext cx="3996000" cy="540000"/>
          </a:xfrm>
          <a:prstGeom prst="rect">
            <a:avLst/>
          </a:prstGeom>
          <a:noFill/>
        </p:spPr>
        <p:txBody>
          <a:bodyPr wrap="square" lIns="180000" anchor="ctr" anchorCtr="0">
            <a:normAutofit/>
          </a:bodyPr>
          <a:lstStyle/>
          <a:p>
            <a:pPr>
              <a:defRPr/>
            </a:pPr>
            <a:r>
              <a:rPr lang="zh-CN" altLang="en-US" sz="2000" kern="0" spc="100" dirty="0" smtClean="0">
                <a:solidFill>
                  <a:srgbClr val="333333"/>
                </a:solidFill>
                <a:latin typeface="华文细黑" pitchFamily="2" charset="-122"/>
                <a:ea typeface="华文细黑" pitchFamily="2" charset="-122"/>
              </a:rPr>
              <a:t>发展战略</a:t>
            </a:r>
            <a:endParaRPr lang="zh-CN" altLang="en-US" sz="2000" kern="0" spc="100" dirty="0">
              <a:solidFill>
                <a:srgbClr val="333333"/>
              </a:solidFill>
              <a:latin typeface="华文细黑" pitchFamily="2" charset="-122"/>
              <a:ea typeface="华文细黑" pitchFamily="2" charset="-122"/>
            </a:endParaRPr>
          </a:p>
        </p:txBody>
      </p:sp>
      <p:sp>
        <p:nvSpPr>
          <p:cNvPr id="34" name="MH_Number_4">
            <a:hlinkClick r:id="rId14" action="ppaction://hlinksldjump"/>
          </p:cNvPr>
          <p:cNvSpPr/>
          <p:nvPr>
            <p:custDataLst>
              <p:tags r:id="rId10"/>
            </p:custDataLst>
          </p:nvPr>
        </p:nvSpPr>
        <p:spPr>
          <a:xfrm>
            <a:off x="3399977" y="4503176"/>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C3C2B"/>
          </a:solidFill>
          <a:ln w="12700" cap="flat" cmpd="sng" algn="ctr">
            <a:noFill/>
            <a:prstDash val="solid"/>
            <a:miter lim="800000"/>
          </a:ln>
          <a:effectLst/>
        </p:spPr>
        <p:txBody>
          <a:bodyPr anchor="ctr">
            <a:noAutofit/>
          </a:bodyPr>
          <a:lstStyle/>
          <a:p>
            <a:pPr algn="ctr" eaLnBrk="1" hangingPunct="1">
              <a:spcBef>
                <a:spcPts val="0"/>
              </a:spcBef>
              <a:spcAft>
                <a:spcPts val="0"/>
              </a:spcAft>
              <a:defRPr/>
            </a:pPr>
            <a:r>
              <a:rPr lang="en-US" altLang="zh-CN" sz="2400" kern="0" smtClean="0">
                <a:solidFill>
                  <a:srgbClr val="FFFFFF"/>
                </a:solidFill>
                <a:latin typeface="Times New Roman"/>
                <a:ea typeface="幼圆"/>
              </a:rPr>
              <a:t>4</a:t>
            </a:r>
            <a:endParaRPr lang="zh-CN" altLang="en-US" sz="2400" kern="0" dirty="0">
              <a:solidFill>
                <a:srgbClr val="FFFFFF"/>
              </a:solidFill>
              <a:latin typeface="Times New Roman"/>
              <a:ea typeface="幼圆"/>
            </a:endParaRPr>
          </a:p>
        </p:txBody>
      </p:sp>
      <p:sp>
        <p:nvSpPr>
          <p:cNvPr id="19" name="MH_Others_2"/>
          <p:cNvSpPr txBox="1"/>
          <p:nvPr>
            <p:custDataLst>
              <p:tags r:id="rId11"/>
            </p:custDataLst>
          </p:nvPr>
        </p:nvSpPr>
        <p:spPr>
          <a:xfrm>
            <a:off x="753418" y="2808427"/>
            <a:ext cx="1766661" cy="785812"/>
          </a:xfrm>
          <a:prstGeom prst="rect">
            <a:avLst/>
          </a:prstGeom>
          <a:noFill/>
        </p:spPr>
        <p:txBody>
          <a:bodyPr wrap="none" anchor="ctr" anchorCtr="0">
            <a:noAutofit/>
          </a:bodyPr>
          <a:lstStyle/>
          <a:p>
            <a:pPr algn="ctr" eaLnBrk="1" hangingPunct="1">
              <a:spcBef>
                <a:spcPts val="0"/>
              </a:spcBef>
              <a:spcAft>
                <a:spcPts val="0"/>
              </a:spcAft>
              <a:defRPr/>
            </a:pPr>
            <a:r>
              <a:rPr lang="zh-CN" altLang="en-US" sz="5400" b="1" kern="0" dirty="0">
                <a:solidFill>
                  <a:srgbClr val="DC3C2B"/>
                </a:solidFill>
                <a:latin typeface="华文中宋"/>
                <a:ea typeface="华文中宋"/>
              </a:rPr>
              <a:t>目录</a:t>
            </a:r>
          </a:p>
        </p:txBody>
      </p:sp>
      <p:sp>
        <p:nvSpPr>
          <p:cNvPr id="20" name="MH_Others_3"/>
          <p:cNvSpPr txBox="1"/>
          <p:nvPr>
            <p:custDataLst>
              <p:tags r:id="rId12"/>
            </p:custDataLst>
          </p:nvPr>
        </p:nvSpPr>
        <p:spPr>
          <a:xfrm>
            <a:off x="753418" y="3331703"/>
            <a:ext cx="1766661" cy="785812"/>
          </a:xfrm>
          <a:prstGeom prst="rect">
            <a:avLst/>
          </a:prstGeom>
          <a:noFill/>
        </p:spPr>
        <p:txBody>
          <a:bodyPr wrap="none" anchor="ctr" anchorCtr="0">
            <a:noAutofit/>
          </a:bodyPr>
          <a:lstStyle/>
          <a:p>
            <a:pPr algn="ctr" eaLnBrk="1" hangingPunct="1">
              <a:spcBef>
                <a:spcPts val="0"/>
              </a:spcBef>
              <a:spcAft>
                <a:spcPts val="0"/>
              </a:spcAft>
              <a:defRPr/>
            </a:pPr>
            <a:r>
              <a:rPr lang="en-US" altLang="zh-CN" sz="2800" kern="0" spc="300" smtClean="0">
                <a:solidFill>
                  <a:srgbClr val="DDDDDD"/>
                </a:solidFill>
                <a:latin typeface="华文细黑" pitchFamily="2" charset="-122"/>
                <a:ea typeface="华文细黑" pitchFamily="2" charset="-122"/>
              </a:rPr>
              <a:t>CONTENTS</a:t>
            </a:r>
            <a:endParaRPr lang="zh-CN" altLang="en-US" sz="2800" kern="0" spc="300" dirty="0">
              <a:solidFill>
                <a:srgbClr val="DDDDDD"/>
              </a:solidFill>
              <a:latin typeface="华文细黑" pitchFamily="2" charset="-122"/>
              <a:ea typeface="华文细黑"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4"/>
          <p:cNvGrpSpPr/>
          <p:nvPr/>
        </p:nvGrpSpPr>
        <p:grpSpPr>
          <a:xfrm>
            <a:off x="532915" y="1249289"/>
            <a:ext cx="8474372" cy="4979035"/>
            <a:chOff x="202958" y="995768"/>
            <a:chExt cx="8688793" cy="4979035"/>
          </a:xfrm>
        </p:grpSpPr>
        <p:grpSp>
          <p:nvGrpSpPr>
            <p:cNvPr id="3" name="组合 10"/>
            <p:cNvGrpSpPr/>
            <p:nvPr/>
          </p:nvGrpSpPr>
          <p:grpSpPr>
            <a:xfrm>
              <a:off x="7979821" y="3284984"/>
              <a:ext cx="911930" cy="1015185"/>
              <a:chOff x="7956376" y="1992361"/>
              <a:chExt cx="1083789" cy="982551"/>
            </a:xfrm>
          </p:grpSpPr>
          <p:grpSp>
            <p:nvGrpSpPr>
              <p:cNvPr id="4" name="组合 11"/>
              <p:cNvGrpSpPr/>
              <p:nvPr/>
            </p:nvGrpSpPr>
            <p:grpSpPr>
              <a:xfrm>
                <a:off x="7956376" y="1992361"/>
                <a:ext cx="1083789" cy="982551"/>
                <a:chOff x="885825" y="2860676"/>
                <a:chExt cx="1800225" cy="1890713"/>
              </a:xfrm>
            </p:grpSpPr>
            <p:sp>
              <p:nvSpPr>
                <p:cNvPr id="14" name="MH_Other_1"/>
                <p:cNvSpPr/>
                <p:nvPr>
                  <p:custDataLst>
                    <p:tags r:id="rId47"/>
                  </p:custDataLst>
                </p:nvPr>
              </p:nvSpPr>
              <p:spPr>
                <a:xfrm>
                  <a:off x="885825" y="2862264"/>
                  <a:ext cx="1800225" cy="1889125"/>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5" name="MH_SubTitle_1"/>
                <p:cNvSpPr/>
                <p:nvPr>
                  <p:custDataLst>
                    <p:tags r:id="rId48"/>
                  </p:custDataLst>
                </p:nvPr>
              </p:nvSpPr>
              <p:spPr>
                <a:xfrm>
                  <a:off x="890586" y="2860676"/>
                  <a:ext cx="1573213" cy="1890713"/>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13" name="TextBox 12"/>
              <p:cNvSpPr txBox="1"/>
              <p:nvPr/>
            </p:nvSpPr>
            <p:spPr>
              <a:xfrm>
                <a:off x="8032814" y="2341837"/>
                <a:ext cx="873549" cy="297883"/>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后整理</a:t>
                </a:r>
                <a:endParaRPr lang="zh-CN" altLang="en-US" sz="1400" dirty="0">
                  <a:solidFill>
                    <a:schemeClr val="bg1"/>
                  </a:solidFill>
                  <a:latin typeface="微软雅黑" pitchFamily="34" charset="-122"/>
                  <a:ea typeface="微软雅黑" pitchFamily="34" charset="-122"/>
                </a:endParaRPr>
              </a:p>
            </p:txBody>
          </p:sp>
        </p:grpSp>
        <p:sp>
          <p:nvSpPr>
            <p:cNvPr id="16" name="MH_Other_1"/>
            <p:cNvSpPr/>
            <p:nvPr>
              <p:custDataLst>
                <p:tags r:id="rId7"/>
              </p:custDataLst>
            </p:nvPr>
          </p:nvSpPr>
          <p:spPr>
            <a:xfrm>
              <a:off x="4144893" y="3290710"/>
              <a:ext cx="911930" cy="975251"/>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7" name="MH_SubTitle_1"/>
            <p:cNvSpPr/>
            <p:nvPr>
              <p:custDataLst>
                <p:tags r:id="rId8"/>
              </p:custDataLst>
            </p:nvPr>
          </p:nvSpPr>
          <p:spPr>
            <a:xfrm>
              <a:off x="4147305" y="3291535"/>
              <a:ext cx="796934" cy="97442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18" name="TextBox 17"/>
            <p:cNvSpPr txBox="1"/>
            <p:nvPr/>
          </p:nvSpPr>
          <p:spPr>
            <a:xfrm>
              <a:off x="4209210" y="3628096"/>
              <a:ext cx="673122" cy="307777"/>
            </a:xfrm>
            <a:prstGeom prst="rect">
              <a:avLst/>
            </a:prstGeom>
            <a:noFill/>
          </p:spPr>
          <p:txBody>
            <a:bodyPr wrap="square" rtlCol="0">
              <a:spAutoFit/>
            </a:bodyPr>
            <a:lstStyle/>
            <a:p>
              <a:pPr algn="ctr"/>
              <a:r>
                <a:rPr lang="zh-CN" altLang="en-US" sz="1400" dirty="0" smtClean="0">
                  <a:solidFill>
                    <a:schemeClr val="bg1"/>
                  </a:solidFill>
                </a:rPr>
                <a:t>纺纱</a:t>
              </a:r>
              <a:endParaRPr lang="zh-CN" altLang="en-US" sz="1400" dirty="0">
                <a:solidFill>
                  <a:schemeClr val="bg1"/>
                </a:solidFill>
              </a:endParaRPr>
            </a:p>
          </p:txBody>
        </p:sp>
        <p:sp>
          <p:nvSpPr>
            <p:cNvPr id="19" name="MH_Other_1"/>
            <p:cNvSpPr/>
            <p:nvPr>
              <p:custDataLst>
                <p:tags r:id="rId9"/>
              </p:custDataLst>
            </p:nvPr>
          </p:nvSpPr>
          <p:spPr>
            <a:xfrm>
              <a:off x="5103546" y="3290710"/>
              <a:ext cx="911930" cy="1009459"/>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20" name="MH_SubTitle_1"/>
            <p:cNvSpPr/>
            <p:nvPr>
              <p:custDataLst>
                <p:tags r:id="rId10"/>
              </p:custDataLst>
            </p:nvPr>
          </p:nvSpPr>
          <p:spPr>
            <a:xfrm>
              <a:off x="5105958" y="3284985"/>
              <a:ext cx="796934" cy="993662"/>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nvGrpSpPr>
            <p:cNvPr id="5" name="组合 20"/>
            <p:cNvGrpSpPr/>
            <p:nvPr/>
          </p:nvGrpSpPr>
          <p:grpSpPr>
            <a:xfrm>
              <a:off x="3138316" y="3290710"/>
              <a:ext cx="1077589" cy="1009459"/>
              <a:chOff x="4258741" y="1808957"/>
              <a:chExt cx="1280668" cy="982551"/>
            </a:xfrm>
          </p:grpSpPr>
          <p:sp>
            <p:nvSpPr>
              <p:cNvPr id="22" name="MH_Other_1"/>
              <p:cNvSpPr/>
              <p:nvPr>
                <p:custDataLst>
                  <p:tags r:id="rId42"/>
                </p:custDataLst>
              </p:nvPr>
            </p:nvSpPr>
            <p:spPr>
              <a:xfrm>
                <a:off x="4258741" y="1809782"/>
                <a:ext cx="1083789" cy="9744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23" name="MH_SubTitle_1"/>
              <p:cNvSpPr/>
              <p:nvPr>
                <p:custDataLst>
                  <p:tags r:id="rId43"/>
                </p:custDataLst>
              </p:nvPr>
            </p:nvSpPr>
            <p:spPr>
              <a:xfrm>
                <a:off x="4261607" y="1808957"/>
                <a:ext cx="947121" cy="982551"/>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24" name="TextBox 23"/>
              <p:cNvSpPr txBox="1"/>
              <p:nvPr/>
            </p:nvSpPr>
            <p:spPr>
              <a:xfrm>
                <a:off x="4353037" y="2132930"/>
                <a:ext cx="799976"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并条</a:t>
                </a:r>
                <a:endParaRPr lang="zh-CN" altLang="en-US" sz="1400" dirty="0">
                  <a:solidFill>
                    <a:schemeClr val="bg1"/>
                  </a:solidFill>
                  <a:latin typeface="微软雅黑" pitchFamily="34" charset="-122"/>
                  <a:ea typeface="微软雅黑" pitchFamily="34" charset="-122"/>
                </a:endParaRPr>
              </a:p>
            </p:txBody>
          </p:sp>
          <p:grpSp>
            <p:nvGrpSpPr>
              <p:cNvPr id="6" name="组合 24"/>
              <p:cNvGrpSpPr/>
              <p:nvPr/>
            </p:nvGrpSpPr>
            <p:grpSpPr>
              <a:xfrm>
                <a:off x="5181969" y="2143897"/>
                <a:ext cx="357440" cy="307718"/>
                <a:chOff x="5241309" y="2147708"/>
                <a:chExt cx="357440" cy="307718"/>
              </a:xfrm>
            </p:grpSpPr>
            <p:sp>
              <p:nvSpPr>
                <p:cNvPr id="26" name="MH_Other_6"/>
                <p:cNvSpPr/>
                <p:nvPr>
                  <p:custDataLst>
                    <p:tags r:id="rId44"/>
                  </p:custDataLst>
                </p:nvPr>
              </p:nvSpPr>
              <p:spPr>
                <a:xfrm>
                  <a:off x="5241309" y="2147708"/>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27" name="MH_Other_7"/>
                <p:cNvSpPr/>
                <p:nvPr>
                  <p:custDataLst>
                    <p:tags r:id="rId45"/>
                  </p:custDataLst>
                </p:nvPr>
              </p:nvSpPr>
              <p:spPr>
                <a:xfrm>
                  <a:off x="5268070" y="2172460"/>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28" name="MH_Other_8"/>
                <p:cNvSpPr/>
                <p:nvPr>
                  <p:custDataLst>
                    <p:tags r:id="rId46"/>
                  </p:custDataLst>
                </p:nvPr>
              </p:nvSpPr>
              <p:spPr>
                <a:xfrm>
                  <a:off x="5378937" y="2233510"/>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grpSp>
          <p:nvGrpSpPr>
            <p:cNvPr id="7" name="组合 28"/>
            <p:cNvGrpSpPr/>
            <p:nvPr/>
          </p:nvGrpSpPr>
          <p:grpSpPr>
            <a:xfrm>
              <a:off x="4921723" y="3647733"/>
              <a:ext cx="300760" cy="307718"/>
              <a:chOff x="6378243" y="2141441"/>
              <a:chExt cx="357440" cy="307718"/>
            </a:xfrm>
          </p:grpSpPr>
          <p:sp>
            <p:nvSpPr>
              <p:cNvPr id="30" name="MH_Other_6"/>
              <p:cNvSpPr/>
              <p:nvPr>
                <p:custDataLst>
                  <p:tags r:id="rId39"/>
                </p:custDataLst>
              </p:nvPr>
            </p:nvSpPr>
            <p:spPr>
              <a:xfrm>
                <a:off x="6378243" y="2141441"/>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31" name="MH_Other_7"/>
              <p:cNvSpPr/>
              <p:nvPr>
                <p:custDataLst>
                  <p:tags r:id="rId40"/>
                </p:custDataLst>
              </p:nvPr>
            </p:nvSpPr>
            <p:spPr>
              <a:xfrm>
                <a:off x="6405004" y="2166193"/>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2" name="MH_Other_8"/>
              <p:cNvSpPr/>
              <p:nvPr>
                <p:custDataLst>
                  <p:tags r:id="rId41"/>
                </p:custDataLst>
              </p:nvPr>
            </p:nvSpPr>
            <p:spPr>
              <a:xfrm>
                <a:off x="6515871" y="222724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8" name="组合 32"/>
            <p:cNvGrpSpPr/>
            <p:nvPr/>
          </p:nvGrpSpPr>
          <p:grpSpPr>
            <a:xfrm>
              <a:off x="1118933" y="3317619"/>
              <a:ext cx="911930" cy="982550"/>
              <a:chOff x="1918424" y="1811944"/>
              <a:chExt cx="1083789" cy="982550"/>
            </a:xfrm>
          </p:grpSpPr>
          <p:sp>
            <p:nvSpPr>
              <p:cNvPr id="34" name="MH_Other_1"/>
              <p:cNvSpPr/>
              <p:nvPr>
                <p:custDataLst>
                  <p:tags r:id="rId37"/>
                </p:custDataLst>
              </p:nvPr>
            </p:nvSpPr>
            <p:spPr>
              <a:xfrm>
                <a:off x="1918424" y="1812768"/>
                <a:ext cx="1083789"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5" name="MH_SubTitle_1"/>
              <p:cNvSpPr/>
              <p:nvPr>
                <p:custDataLst>
                  <p:tags r:id="rId38"/>
                </p:custDataLst>
              </p:nvPr>
            </p:nvSpPr>
            <p:spPr>
              <a:xfrm>
                <a:off x="1921290" y="1811944"/>
                <a:ext cx="947121" cy="961028"/>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36" name="TextBox 35"/>
            <p:cNvSpPr txBox="1"/>
            <p:nvPr/>
          </p:nvSpPr>
          <p:spPr>
            <a:xfrm>
              <a:off x="1264458" y="3586617"/>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和绒</a:t>
              </a:r>
              <a:endParaRPr lang="zh-CN" altLang="en-US" sz="1400" dirty="0">
                <a:solidFill>
                  <a:schemeClr val="bg1"/>
                </a:solidFill>
                <a:latin typeface="微软雅黑" pitchFamily="34" charset="-122"/>
                <a:ea typeface="微软雅黑" pitchFamily="34" charset="-122"/>
              </a:endParaRPr>
            </a:p>
          </p:txBody>
        </p:sp>
        <p:sp>
          <p:nvSpPr>
            <p:cNvPr id="37" name="MH_Other_1"/>
            <p:cNvSpPr/>
            <p:nvPr>
              <p:custDataLst>
                <p:tags r:id="rId11"/>
              </p:custDataLst>
            </p:nvPr>
          </p:nvSpPr>
          <p:spPr>
            <a:xfrm>
              <a:off x="2127456" y="3303841"/>
              <a:ext cx="911930"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38" name="MH_SubTitle_1"/>
            <p:cNvSpPr/>
            <p:nvPr>
              <p:custDataLst>
                <p:tags r:id="rId12"/>
              </p:custDataLst>
            </p:nvPr>
          </p:nvSpPr>
          <p:spPr>
            <a:xfrm>
              <a:off x="2129867" y="3303017"/>
              <a:ext cx="796934" cy="997152"/>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39" name="TextBox 38"/>
            <p:cNvSpPr txBox="1"/>
            <p:nvPr/>
          </p:nvSpPr>
          <p:spPr>
            <a:xfrm>
              <a:off x="2185855" y="3595357"/>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梳绒</a:t>
              </a:r>
              <a:endParaRPr lang="zh-CN" altLang="en-US" sz="1400" dirty="0">
                <a:solidFill>
                  <a:schemeClr val="bg1"/>
                </a:solidFill>
                <a:latin typeface="微软雅黑" pitchFamily="34" charset="-122"/>
                <a:ea typeface="微软雅黑" pitchFamily="34" charset="-122"/>
              </a:endParaRPr>
            </a:p>
          </p:txBody>
        </p:sp>
        <p:grpSp>
          <p:nvGrpSpPr>
            <p:cNvPr id="9" name="组合 39"/>
            <p:cNvGrpSpPr/>
            <p:nvPr/>
          </p:nvGrpSpPr>
          <p:grpSpPr>
            <a:xfrm>
              <a:off x="1915063" y="3641257"/>
              <a:ext cx="300760" cy="307718"/>
              <a:chOff x="2841652" y="2146884"/>
              <a:chExt cx="357440" cy="307718"/>
            </a:xfrm>
          </p:grpSpPr>
          <p:sp>
            <p:nvSpPr>
              <p:cNvPr id="41" name="MH_Other_6"/>
              <p:cNvSpPr/>
              <p:nvPr>
                <p:custDataLst>
                  <p:tags r:id="rId34"/>
                </p:custDataLst>
              </p:nvPr>
            </p:nvSpPr>
            <p:spPr>
              <a:xfrm>
                <a:off x="2841652" y="21468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42" name="MH_Other_7"/>
              <p:cNvSpPr/>
              <p:nvPr>
                <p:custDataLst>
                  <p:tags r:id="rId35"/>
                </p:custDataLst>
              </p:nvPr>
            </p:nvSpPr>
            <p:spPr>
              <a:xfrm>
                <a:off x="2868412" y="21716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3" name="MH_Other_8"/>
              <p:cNvSpPr/>
              <p:nvPr>
                <p:custDataLst>
                  <p:tags r:id="rId36"/>
                </p:custDataLst>
              </p:nvPr>
            </p:nvSpPr>
            <p:spPr>
              <a:xfrm>
                <a:off x="2979275" y="22326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10" name="组合 43"/>
            <p:cNvGrpSpPr/>
            <p:nvPr/>
          </p:nvGrpSpPr>
          <p:grpSpPr>
            <a:xfrm>
              <a:off x="2904285" y="3637957"/>
              <a:ext cx="300760" cy="307718"/>
              <a:chOff x="4017299" y="2143584"/>
              <a:chExt cx="357440" cy="307718"/>
            </a:xfrm>
          </p:grpSpPr>
          <p:sp>
            <p:nvSpPr>
              <p:cNvPr id="45" name="MH_Other_6"/>
              <p:cNvSpPr/>
              <p:nvPr>
                <p:custDataLst>
                  <p:tags r:id="rId31"/>
                </p:custDataLst>
              </p:nvPr>
            </p:nvSpPr>
            <p:spPr>
              <a:xfrm>
                <a:off x="4017299" y="21435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46" name="MH_Other_7"/>
              <p:cNvSpPr/>
              <p:nvPr>
                <p:custDataLst>
                  <p:tags r:id="rId32"/>
                </p:custDataLst>
              </p:nvPr>
            </p:nvSpPr>
            <p:spPr>
              <a:xfrm>
                <a:off x="4044059" y="21683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47" name="MH_Other_8"/>
              <p:cNvSpPr/>
              <p:nvPr>
                <p:custDataLst>
                  <p:tags r:id="rId33"/>
                </p:custDataLst>
              </p:nvPr>
            </p:nvSpPr>
            <p:spPr>
              <a:xfrm>
                <a:off x="4154922" y="22293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11" name="组合 47"/>
            <p:cNvGrpSpPr/>
            <p:nvPr/>
          </p:nvGrpSpPr>
          <p:grpSpPr>
            <a:xfrm>
              <a:off x="202958" y="3318387"/>
              <a:ext cx="1050247" cy="954107"/>
              <a:chOff x="121480" y="2321079"/>
              <a:chExt cx="1248173" cy="954107"/>
            </a:xfrm>
          </p:grpSpPr>
          <p:sp>
            <p:nvSpPr>
              <p:cNvPr id="49" name="MH_Other_1"/>
              <p:cNvSpPr/>
              <p:nvPr>
                <p:custDataLst>
                  <p:tags r:id="rId26"/>
                </p:custDataLst>
              </p:nvPr>
            </p:nvSpPr>
            <p:spPr>
              <a:xfrm>
                <a:off x="121480" y="2321079"/>
                <a:ext cx="1056289" cy="95410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50" name="MH_SubTitle_1"/>
              <p:cNvSpPr/>
              <p:nvPr>
                <p:custDataLst>
                  <p:tags r:id="rId27"/>
                </p:custDataLst>
              </p:nvPr>
            </p:nvSpPr>
            <p:spPr>
              <a:xfrm>
                <a:off x="124274" y="2324580"/>
                <a:ext cx="923089" cy="95060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51" name="MH_Other_6"/>
              <p:cNvSpPr/>
              <p:nvPr>
                <p:custDataLst>
                  <p:tags r:id="rId28"/>
                </p:custDataLst>
              </p:nvPr>
            </p:nvSpPr>
            <p:spPr>
              <a:xfrm>
                <a:off x="1021282" y="2620358"/>
                <a:ext cx="348371"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52" name="MH_Other_7"/>
              <p:cNvSpPr/>
              <p:nvPr>
                <p:custDataLst>
                  <p:tags r:id="rId29"/>
                </p:custDataLst>
              </p:nvPr>
            </p:nvSpPr>
            <p:spPr>
              <a:xfrm>
                <a:off x="1047363" y="2644632"/>
                <a:ext cx="290619"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53" name="MH_Other_8"/>
              <p:cNvSpPr/>
              <p:nvPr>
                <p:custDataLst>
                  <p:tags r:id="rId30"/>
                </p:custDataLst>
              </p:nvPr>
            </p:nvSpPr>
            <p:spPr>
              <a:xfrm>
                <a:off x="1155414" y="2704509"/>
                <a:ext cx="106188"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sp>
            <p:nvSpPr>
              <p:cNvPr id="54" name="TextBox 53"/>
              <p:cNvSpPr txBox="1"/>
              <p:nvPr/>
            </p:nvSpPr>
            <p:spPr>
              <a:xfrm>
                <a:off x="209957" y="2598050"/>
                <a:ext cx="779677" cy="52322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散</a:t>
                </a:r>
                <a:r>
                  <a:rPr lang="zh-CN" altLang="en-US" sz="1400" dirty="0" smtClean="0">
                    <a:solidFill>
                      <a:schemeClr val="bg1"/>
                    </a:solidFill>
                    <a:latin typeface="微软雅黑" pitchFamily="34" charset="-122"/>
                    <a:ea typeface="微软雅黑" pitchFamily="34" charset="-122"/>
                  </a:rPr>
                  <a:t>绒</a:t>
                </a:r>
                <a:endParaRPr lang="en-US" altLang="zh-CN" sz="1400" dirty="0" smtClean="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染色</a:t>
                </a:r>
                <a:endParaRPr lang="en-US" altLang="zh-CN" sz="1400" dirty="0" smtClean="0">
                  <a:solidFill>
                    <a:schemeClr val="bg1"/>
                  </a:solidFill>
                  <a:latin typeface="微软雅黑" pitchFamily="34" charset="-122"/>
                  <a:ea typeface="微软雅黑" pitchFamily="34" charset="-122"/>
                </a:endParaRPr>
              </a:p>
            </p:txBody>
          </p:sp>
        </p:grpSp>
        <p:sp>
          <p:nvSpPr>
            <p:cNvPr id="55" name="MH_Other_6"/>
            <p:cNvSpPr/>
            <p:nvPr>
              <p:custDataLst>
                <p:tags r:id="rId13"/>
              </p:custDataLst>
            </p:nvPr>
          </p:nvSpPr>
          <p:spPr>
            <a:xfrm>
              <a:off x="5880375" y="3647733"/>
              <a:ext cx="30076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grpSp>
          <p:nvGrpSpPr>
            <p:cNvPr id="12" name="组合 55"/>
            <p:cNvGrpSpPr/>
            <p:nvPr/>
          </p:nvGrpSpPr>
          <p:grpSpPr>
            <a:xfrm>
              <a:off x="7020491" y="3284985"/>
              <a:ext cx="1050247" cy="1015184"/>
              <a:chOff x="121480" y="2321079"/>
              <a:chExt cx="1248173" cy="954107"/>
            </a:xfrm>
          </p:grpSpPr>
          <p:sp>
            <p:nvSpPr>
              <p:cNvPr id="57" name="MH_Other_1"/>
              <p:cNvSpPr/>
              <p:nvPr>
                <p:custDataLst>
                  <p:tags r:id="rId21"/>
                </p:custDataLst>
              </p:nvPr>
            </p:nvSpPr>
            <p:spPr>
              <a:xfrm>
                <a:off x="121480" y="2321079"/>
                <a:ext cx="1056289" cy="95410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58" name="MH_SubTitle_1"/>
              <p:cNvSpPr/>
              <p:nvPr>
                <p:custDataLst>
                  <p:tags r:id="rId22"/>
                </p:custDataLst>
              </p:nvPr>
            </p:nvSpPr>
            <p:spPr>
              <a:xfrm>
                <a:off x="124274" y="2324580"/>
                <a:ext cx="923089" cy="950606"/>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59" name="MH_Other_6"/>
              <p:cNvSpPr/>
              <p:nvPr>
                <p:custDataLst>
                  <p:tags r:id="rId23"/>
                </p:custDataLst>
              </p:nvPr>
            </p:nvSpPr>
            <p:spPr>
              <a:xfrm>
                <a:off x="1021282" y="2691891"/>
                <a:ext cx="348371"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60" name="MH_Other_7"/>
              <p:cNvSpPr/>
              <p:nvPr>
                <p:custDataLst>
                  <p:tags r:id="rId24"/>
                </p:custDataLst>
              </p:nvPr>
            </p:nvSpPr>
            <p:spPr>
              <a:xfrm>
                <a:off x="1047363" y="2710140"/>
                <a:ext cx="290619"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1" name="MH_Other_8"/>
              <p:cNvSpPr/>
              <p:nvPr>
                <p:custDataLst>
                  <p:tags r:id="rId25"/>
                </p:custDataLst>
              </p:nvPr>
            </p:nvSpPr>
            <p:spPr>
              <a:xfrm>
                <a:off x="1155414" y="2763028"/>
                <a:ext cx="106189"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sp>
            <p:nvSpPr>
              <p:cNvPr id="62" name="TextBox 61"/>
              <p:cNvSpPr txBox="1"/>
              <p:nvPr/>
            </p:nvSpPr>
            <p:spPr>
              <a:xfrm>
                <a:off x="209957" y="2673334"/>
                <a:ext cx="779677" cy="289260"/>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匹染</a:t>
                </a:r>
                <a:endParaRPr lang="en-US" altLang="zh-CN" sz="1400" dirty="0" smtClean="0">
                  <a:solidFill>
                    <a:schemeClr val="bg1"/>
                  </a:solidFill>
                  <a:latin typeface="微软雅黑" pitchFamily="34" charset="-122"/>
                  <a:ea typeface="微软雅黑" pitchFamily="34" charset="-122"/>
                </a:endParaRPr>
              </a:p>
            </p:txBody>
          </p:sp>
        </p:grpSp>
        <p:sp>
          <p:nvSpPr>
            <p:cNvPr id="63" name="MH_Other_1"/>
            <p:cNvSpPr/>
            <p:nvPr>
              <p:custDataLst>
                <p:tags r:id="rId14"/>
              </p:custDataLst>
            </p:nvPr>
          </p:nvSpPr>
          <p:spPr>
            <a:xfrm>
              <a:off x="6072473" y="3284983"/>
              <a:ext cx="888791" cy="1000583"/>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4" name="MH_SubTitle_1"/>
            <p:cNvSpPr/>
            <p:nvPr>
              <p:custDataLst>
                <p:tags r:id="rId15"/>
              </p:custDataLst>
            </p:nvPr>
          </p:nvSpPr>
          <p:spPr>
            <a:xfrm>
              <a:off x="6074823" y="3288485"/>
              <a:ext cx="776712" cy="1011684"/>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65" name="MH_Other_6"/>
            <p:cNvSpPr/>
            <p:nvPr>
              <p:custDataLst>
                <p:tags r:id="rId16"/>
              </p:custDataLst>
            </p:nvPr>
          </p:nvSpPr>
          <p:spPr>
            <a:xfrm>
              <a:off x="6829591" y="3665755"/>
              <a:ext cx="293129" cy="3018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grpSp>
          <p:nvGrpSpPr>
            <p:cNvPr id="21" name="组合 65"/>
            <p:cNvGrpSpPr/>
            <p:nvPr/>
          </p:nvGrpSpPr>
          <p:grpSpPr>
            <a:xfrm>
              <a:off x="6851536" y="3679535"/>
              <a:ext cx="244535" cy="252454"/>
              <a:chOff x="6906622" y="2303898"/>
              <a:chExt cx="244535" cy="252454"/>
            </a:xfrm>
          </p:grpSpPr>
          <p:sp>
            <p:nvSpPr>
              <p:cNvPr id="67" name="MH_Other_7"/>
              <p:cNvSpPr/>
              <p:nvPr>
                <p:custDataLst>
                  <p:tags r:id="rId19"/>
                </p:custDataLst>
              </p:nvPr>
            </p:nvSpPr>
            <p:spPr>
              <a:xfrm>
                <a:off x="6906622" y="2303898"/>
                <a:ext cx="244535" cy="25245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68" name="MH_Other_8"/>
              <p:cNvSpPr/>
              <p:nvPr>
                <p:custDataLst>
                  <p:tags r:id="rId20"/>
                </p:custDataLst>
              </p:nvPr>
            </p:nvSpPr>
            <p:spPr>
              <a:xfrm>
                <a:off x="6997539" y="2363775"/>
                <a:ext cx="89350" cy="131891"/>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sp>
          <p:nvSpPr>
            <p:cNvPr id="69" name="TextBox 68"/>
            <p:cNvSpPr txBox="1"/>
            <p:nvPr/>
          </p:nvSpPr>
          <p:spPr>
            <a:xfrm>
              <a:off x="6153794" y="3646882"/>
              <a:ext cx="656042" cy="307777"/>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织造</a:t>
              </a:r>
            </a:p>
          </p:txBody>
        </p:sp>
        <p:sp>
          <p:nvSpPr>
            <p:cNvPr id="70" name="TextBox 69"/>
            <p:cNvSpPr txBox="1"/>
            <p:nvPr/>
          </p:nvSpPr>
          <p:spPr>
            <a:xfrm>
              <a:off x="5207254" y="3613873"/>
              <a:ext cx="673122" cy="307777"/>
            </a:xfrm>
            <a:prstGeom prst="rect">
              <a:avLst/>
            </a:prstGeom>
            <a:noFill/>
          </p:spPr>
          <p:txBody>
            <a:bodyPr wrap="square" rtlCol="0">
              <a:spAutoFit/>
            </a:bodyPr>
            <a:lstStyle/>
            <a:p>
              <a:pPr algn="ctr"/>
              <a:r>
                <a:rPr lang="zh-CN" altLang="en-US" sz="1400" dirty="0" smtClean="0">
                  <a:solidFill>
                    <a:schemeClr val="bg1"/>
                  </a:solidFill>
                  <a:latin typeface="微软雅黑" pitchFamily="34" charset="-122"/>
                  <a:ea typeface="微软雅黑" pitchFamily="34" charset="-122"/>
                </a:rPr>
                <a:t>倍捻</a:t>
              </a:r>
              <a:endParaRPr lang="zh-CN" altLang="en-US" sz="1400" dirty="0">
                <a:solidFill>
                  <a:schemeClr val="bg1"/>
                </a:solidFill>
                <a:latin typeface="微软雅黑" pitchFamily="34" charset="-122"/>
                <a:ea typeface="微软雅黑" pitchFamily="34" charset="-122"/>
              </a:endParaRPr>
            </a:p>
          </p:txBody>
        </p:sp>
        <p:sp>
          <p:nvSpPr>
            <p:cNvPr id="71" name="MH_Other_7"/>
            <p:cNvSpPr/>
            <p:nvPr>
              <p:custDataLst>
                <p:tags r:id="rId17"/>
              </p:custDataLst>
            </p:nvPr>
          </p:nvSpPr>
          <p:spPr>
            <a:xfrm>
              <a:off x="5902893" y="3672485"/>
              <a:ext cx="250901"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72" name="MH_Other_8"/>
            <p:cNvSpPr/>
            <p:nvPr>
              <p:custDataLst>
                <p:tags r:id="rId18"/>
              </p:custDataLst>
            </p:nvPr>
          </p:nvSpPr>
          <p:spPr>
            <a:xfrm>
              <a:off x="5996179" y="3733535"/>
              <a:ext cx="91675"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sp>
          <p:nvSpPr>
            <p:cNvPr id="73" name="左大括号 72"/>
            <p:cNvSpPr/>
            <p:nvPr/>
          </p:nvSpPr>
          <p:spPr bwMode="auto">
            <a:xfrm rot="5400000">
              <a:off x="3239162" y="240437"/>
              <a:ext cx="216024" cy="5857754"/>
            </a:xfrm>
            <a:prstGeom prst="leftBrace">
              <a:avLst>
                <a:gd name="adj1" fmla="val 8333"/>
                <a:gd name="adj2" fmla="val 5018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charset="0"/>
                <a:ea typeface="宋体" pitchFamily="2" charset="-122"/>
              </a:endParaRPr>
            </a:p>
          </p:txBody>
        </p:sp>
        <p:sp>
          <p:nvSpPr>
            <p:cNvPr id="75" name="TextBox 74"/>
            <p:cNvSpPr txBox="1"/>
            <p:nvPr/>
          </p:nvSpPr>
          <p:spPr>
            <a:xfrm>
              <a:off x="2729123" y="2873877"/>
              <a:ext cx="1208538" cy="276999"/>
            </a:xfrm>
            <a:prstGeom prst="rect">
              <a:avLst/>
            </a:prstGeom>
            <a:noFill/>
          </p:spPr>
          <p:txBody>
            <a:bodyPr wrap="square" rtlCol="0">
              <a:spAutoFit/>
            </a:bodyPr>
            <a:lstStyle/>
            <a:p>
              <a:pPr algn="ctr"/>
              <a:r>
                <a:rPr lang="zh-CN" altLang="en-US" sz="1200" b="1" dirty="0" smtClean="0">
                  <a:effectLst>
                    <a:outerShdw blurRad="38100" dist="38100" dir="2700000" algn="tl">
                      <a:srgbClr val="000000">
                        <a:alpha val="43137"/>
                      </a:srgbClr>
                    </a:outerShdw>
                  </a:effectLst>
                  <a:latin typeface="华文楷体" pitchFamily="2" charset="-122"/>
                  <a:ea typeface="华文楷体" pitchFamily="2" charset="-122"/>
                </a:rPr>
                <a:t>纱线</a:t>
              </a:r>
              <a:endParaRPr lang="zh-CN" altLang="en-US" sz="1100" b="1" dirty="0">
                <a:effectLst>
                  <a:outerShdw blurRad="38100" dist="38100" dir="2700000" algn="tl">
                    <a:srgbClr val="000000">
                      <a:alpha val="43137"/>
                    </a:srgbClr>
                  </a:outerShdw>
                </a:effectLst>
                <a:latin typeface="华文楷体" pitchFamily="2" charset="-122"/>
                <a:ea typeface="华文楷体" pitchFamily="2" charset="-122"/>
              </a:endParaRPr>
            </a:p>
          </p:txBody>
        </p:sp>
        <p:sp>
          <p:nvSpPr>
            <p:cNvPr id="76" name="左大括号 75"/>
            <p:cNvSpPr/>
            <p:nvPr/>
          </p:nvSpPr>
          <p:spPr bwMode="auto">
            <a:xfrm rot="5400000">
              <a:off x="7396864" y="2246918"/>
              <a:ext cx="243523" cy="1834320"/>
            </a:xfrm>
            <a:prstGeom prst="leftBrace">
              <a:avLst>
                <a:gd name="adj1" fmla="val 8333"/>
                <a:gd name="adj2" fmla="val 5018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charset="0"/>
                <a:ea typeface="宋体" pitchFamily="2" charset="-122"/>
              </a:endParaRPr>
            </a:p>
          </p:txBody>
        </p:sp>
        <p:sp>
          <p:nvSpPr>
            <p:cNvPr id="77" name="TextBox 76"/>
            <p:cNvSpPr txBox="1"/>
            <p:nvPr/>
          </p:nvSpPr>
          <p:spPr>
            <a:xfrm>
              <a:off x="6440560" y="2857581"/>
              <a:ext cx="2140153" cy="276999"/>
            </a:xfrm>
            <a:prstGeom prst="rect">
              <a:avLst/>
            </a:prstGeom>
            <a:noFill/>
          </p:spPr>
          <p:txBody>
            <a:bodyPr wrap="square" rtlCol="0">
              <a:spAutoFit/>
            </a:bodyPr>
            <a:lstStyle/>
            <a:p>
              <a:pPr algn="ctr"/>
              <a:r>
                <a:rPr lang="zh-CN" altLang="en-US" sz="1200" b="1" dirty="0" smtClean="0">
                  <a:effectLst>
                    <a:outerShdw blurRad="38100" dist="38100" dir="2700000" algn="tl">
                      <a:srgbClr val="000000">
                        <a:alpha val="43137"/>
                      </a:srgbClr>
                    </a:outerShdw>
                  </a:effectLst>
                  <a:latin typeface="华文楷体" pitchFamily="2" charset="-122"/>
                  <a:ea typeface="华文楷体" pitchFamily="2" charset="-122"/>
                </a:rPr>
                <a:t>面料</a:t>
              </a:r>
              <a:endParaRPr lang="zh-CN" altLang="en-US" sz="1200" b="1" dirty="0">
                <a:effectLst>
                  <a:outerShdw blurRad="38100" dist="38100" dir="2700000" algn="tl">
                    <a:srgbClr val="000000">
                      <a:alpha val="43137"/>
                    </a:srgbClr>
                  </a:outerShdw>
                </a:effectLst>
                <a:latin typeface="华文楷体" pitchFamily="2" charset="-122"/>
                <a:ea typeface="华文楷体" pitchFamily="2" charset="-122"/>
              </a:endParaRPr>
            </a:p>
          </p:txBody>
        </p:sp>
        <p:sp>
          <p:nvSpPr>
            <p:cNvPr id="79" name="矩形标注 78"/>
            <p:cNvSpPr/>
            <p:nvPr/>
          </p:nvSpPr>
          <p:spPr bwMode="auto">
            <a:xfrm>
              <a:off x="498147" y="995769"/>
              <a:ext cx="1510115" cy="1834590"/>
            </a:xfrm>
            <a:prstGeom prst="wedgeRectCallout">
              <a:avLst>
                <a:gd name="adj1" fmla="val -39657"/>
                <a:gd name="adj2" fmla="val 78320"/>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r>
                <a:rPr lang="zh-CN" altLang="en-US" sz="1400" dirty="0" smtClean="0">
                  <a:latin typeface="华文楷体" pitchFamily="2" charset="-122"/>
                  <a:ea typeface="华文楷体" pitchFamily="2" charset="-122"/>
                </a:rPr>
                <a:t>公司利用国际领先的电脑配色技术进行染色，减少人工配色产生瑕疵的可能性，并</a:t>
              </a:r>
              <a:r>
                <a:rPr lang="zh-CN" altLang="en-US" sz="1400" dirty="0">
                  <a:latin typeface="华文楷体" pitchFamily="2" charset="-122"/>
                  <a:ea typeface="华文楷体" pitchFamily="2" charset="-122"/>
                </a:rPr>
                <a:t>保证产品色光和</a:t>
              </a:r>
              <a:r>
                <a:rPr lang="zh-CN" altLang="en-US" sz="1400" dirty="0" smtClean="0">
                  <a:latin typeface="华文楷体" pitchFamily="2" charset="-122"/>
                  <a:ea typeface="华文楷体" pitchFamily="2" charset="-122"/>
                </a:rPr>
                <a:t>色牢度</a:t>
              </a:r>
              <a:r>
                <a:rPr lang="zh-CN" altLang="en-US" sz="1400" dirty="0">
                  <a:latin typeface="华文楷体" pitchFamily="2" charset="-122"/>
                  <a:ea typeface="华文楷体" pitchFamily="2" charset="-122"/>
                </a:rPr>
                <a:t>；</a:t>
              </a:r>
            </a:p>
          </p:txBody>
        </p:sp>
        <p:sp>
          <p:nvSpPr>
            <p:cNvPr id="80" name="矩形标注 79"/>
            <p:cNvSpPr/>
            <p:nvPr/>
          </p:nvSpPr>
          <p:spPr bwMode="auto">
            <a:xfrm>
              <a:off x="2518935" y="998144"/>
              <a:ext cx="1478532" cy="1801599"/>
            </a:xfrm>
            <a:prstGeom prst="wedgeRectCallout">
              <a:avLst>
                <a:gd name="adj1" fmla="val -50656"/>
                <a:gd name="adj2" fmla="val 77664"/>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defTabSz="527050" fontAlgn="base">
                <a:spcBef>
                  <a:spcPct val="0"/>
                </a:spcBef>
                <a:spcAft>
                  <a:spcPct val="0"/>
                </a:spcAft>
              </a:pPr>
              <a:r>
                <a:rPr lang="zh-CN" altLang="en-US" sz="1400" dirty="0" smtClean="0">
                  <a:latin typeface="华文楷体" pitchFamily="2" charset="-122"/>
                  <a:ea typeface="华文楷体" pitchFamily="2" charset="-122"/>
                </a:rPr>
                <a:t>公司应用自主研发的智能化羊绒</a:t>
              </a:r>
              <a:r>
                <a:rPr lang="zh-CN" altLang="en-US" sz="1400" dirty="0">
                  <a:latin typeface="华文楷体" pitchFamily="2" charset="-122"/>
                  <a:ea typeface="华文楷体" pitchFamily="2" charset="-122"/>
                </a:rPr>
                <a:t>联合分梳生产线，提高了羊绒提取率，羊绒提取率达</a:t>
              </a:r>
              <a:r>
                <a:rPr lang="en-US" altLang="zh-CN" sz="1400" dirty="0">
                  <a:latin typeface="华文楷体" pitchFamily="2" charset="-122"/>
                  <a:ea typeface="华文楷体" pitchFamily="2" charset="-122"/>
                </a:rPr>
                <a:t>99.8%</a:t>
              </a:r>
              <a:r>
                <a:rPr lang="zh-CN" altLang="en-US" sz="1400" dirty="0">
                  <a:latin typeface="华文楷体" pitchFamily="2" charset="-122"/>
                  <a:ea typeface="华文楷体" pitchFamily="2" charset="-122"/>
                </a:rPr>
                <a:t>，对羊绒纤维无损伤；</a:t>
              </a:r>
              <a:endPar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81" name="矩形标注 80"/>
            <p:cNvSpPr/>
            <p:nvPr/>
          </p:nvSpPr>
          <p:spPr bwMode="auto">
            <a:xfrm>
              <a:off x="6440560" y="995768"/>
              <a:ext cx="1910139" cy="1861021"/>
            </a:xfrm>
            <a:prstGeom prst="wedgeRectCallout">
              <a:avLst>
                <a:gd name="adj1" fmla="val 53775"/>
                <a:gd name="adj2" fmla="val 734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defTabSz="527050" fontAlgn="base">
                <a:spcBef>
                  <a:spcPct val="0"/>
                </a:spcBef>
                <a:spcAft>
                  <a:spcPct val="0"/>
                </a:spcAft>
              </a:pPr>
              <a:r>
                <a:rPr lang="zh-CN" altLang="en-US" sz="1400" dirty="0" smtClean="0">
                  <a:latin typeface="华文楷体" pitchFamily="2" charset="-122"/>
                  <a:ea typeface="华文楷体" pitchFamily="2" charset="-122"/>
                </a:rPr>
                <a:t>公司应用世界领先的后整理设备和后整理工艺技术，可生产出更为柔软和垂感更好的超薄羊绒面料，面料最薄仅</a:t>
              </a:r>
              <a:r>
                <a:rPr lang="zh-CN" altLang="zh-CN" sz="1400" dirty="0" smtClean="0">
                  <a:latin typeface="华文楷体" pitchFamily="2" charset="-122"/>
                  <a:ea typeface="华文楷体" pitchFamily="2" charset="-122"/>
                </a:rPr>
                <a:t>有</a:t>
              </a:r>
              <a:r>
                <a:rPr lang="en-US" altLang="zh-CN" sz="1400" dirty="0">
                  <a:latin typeface="华文楷体" pitchFamily="2" charset="-122"/>
                  <a:ea typeface="华文楷体" pitchFamily="2" charset="-122"/>
                </a:rPr>
                <a:t>180</a:t>
              </a:r>
              <a:r>
                <a:rPr lang="zh-CN" altLang="zh-CN" sz="1400" dirty="0">
                  <a:latin typeface="华文楷体" pitchFamily="2" charset="-122"/>
                  <a:ea typeface="华文楷体" pitchFamily="2" charset="-122"/>
                </a:rPr>
                <a:t>克</a:t>
              </a:r>
              <a:r>
                <a:rPr lang="en-US" altLang="zh-CN" sz="1400" dirty="0">
                  <a:latin typeface="华文楷体" pitchFamily="2" charset="-122"/>
                  <a:ea typeface="华文楷体" pitchFamily="2" charset="-122"/>
                </a:rPr>
                <a:t>/</a:t>
              </a:r>
              <a:r>
                <a:rPr lang="zh-CN" altLang="zh-CN" sz="1400" dirty="0" smtClean="0">
                  <a:latin typeface="华文楷体" pitchFamily="2" charset="-122"/>
                  <a:ea typeface="华文楷体" pitchFamily="2" charset="-122"/>
                </a:rPr>
                <a:t>米</a:t>
              </a:r>
              <a:r>
                <a:rPr lang="zh-CN" altLang="en-US" sz="1400" dirty="0" smtClean="0">
                  <a:latin typeface="华文楷体" pitchFamily="2" charset="-122"/>
                  <a:ea typeface="华文楷体" pitchFamily="2" charset="-122"/>
                </a:rPr>
                <a:t>；</a:t>
              </a:r>
              <a:endPar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84" name="矩形标注 83"/>
            <p:cNvSpPr/>
            <p:nvPr/>
          </p:nvSpPr>
          <p:spPr bwMode="auto">
            <a:xfrm>
              <a:off x="5809947" y="5013413"/>
              <a:ext cx="2391369" cy="961390"/>
            </a:xfrm>
            <a:prstGeom prst="wedgeRectCallout">
              <a:avLst>
                <a:gd name="adj1" fmla="val 54703"/>
                <a:gd name="adj2" fmla="val -122944"/>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rPr>
                <a:t>公司可生产的粗纺产品克重范围可达到</a:t>
              </a:r>
              <a:r>
                <a:rPr kumimoji="0" lang="en-US" altLang="zh-CN" sz="1400" b="0" i="0" u="none" strike="noStrike" cap="none" normalizeH="0" baseline="0" dirty="0" smtClean="0">
                  <a:ln>
                    <a:noFill/>
                  </a:ln>
                  <a:solidFill>
                    <a:schemeClr val="tx1"/>
                  </a:solidFill>
                  <a:effectLst/>
                  <a:latin typeface="华文楷体" pitchFamily="2" charset="-122"/>
                  <a:ea typeface="华文楷体" pitchFamily="2" charset="-122"/>
                </a:rPr>
                <a:t>360-1000</a:t>
              </a:r>
              <a:r>
                <a:rPr lang="zh-CN" altLang="en-US" sz="1400" dirty="0" smtClean="0">
                  <a:latin typeface="华文楷体" pitchFamily="2" charset="-122"/>
                  <a:ea typeface="华文楷体" pitchFamily="2" charset="-122"/>
                </a:rPr>
                <a:t>克</a:t>
              </a:r>
              <a:r>
                <a:rPr lang="en-US" altLang="zh-CN" sz="1400" dirty="0" smtClean="0">
                  <a:latin typeface="华文楷体" pitchFamily="2" charset="-122"/>
                  <a:ea typeface="华文楷体" pitchFamily="2" charset="-122"/>
                </a:rPr>
                <a:t>/</a:t>
              </a:r>
              <a:r>
                <a:rPr lang="zh-CN" altLang="en-US" sz="1400" dirty="0" smtClean="0">
                  <a:latin typeface="华文楷体" pitchFamily="2" charset="-122"/>
                  <a:ea typeface="华文楷体" pitchFamily="2" charset="-122"/>
                </a:rPr>
                <a:t>米，粗纺面料光泽正、保暖性好；</a:t>
              </a:r>
              <a:endParaRPr kumimoji="0" lang="zh-CN" altLang="en-US" sz="1400" b="0" i="0" u="none" strike="noStrike" cap="none" normalizeH="0" baseline="0" dirty="0" smtClean="0">
                <a:ln>
                  <a:noFill/>
                </a:ln>
                <a:solidFill>
                  <a:schemeClr val="tx1"/>
                </a:solidFill>
                <a:effectLst/>
                <a:latin typeface="华文楷体" pitchFamily="2" charset="-122"/>
                <a:ea typeface="华文楷体" pitchFamily="2" charset="-122"/>
              </a:endParaRPr>
            </a:p>
          </p:txBody>
        </p:sp>
      </p:grpSp>
      <p:sp>
        <p:nvSpPr>
          <p:cNvPr id="86" name="TextBox 85"/>
          <p:cNvSpPr txBox="1"/>
          <p:nvPr/>
        </p:nvSpPr>
        <p:spPr>
          <a:xfrm>
            <a:off x="92980" y="1488745"/>
            <a:ext cx="415498" cy="1638653"/>
          </a:xfrm>
          <a:prstGeom prst="rect">
            <a:avLst/>
          </a:prstGeom>
          <a:noFill/>
          <a:ln>
            <a:solidFill>
              <a:srgbClr val="C00000"/>
            </a:solidFill>
          </a:ln>
        </p:spPr>
        <p:txBody>
          <a:bodyPr vert="eaVert" wrap="square" rtlCol="0">
            <a:spAutoFit/>
          </a:bodyPr>
          <a:lstStyle/>
          <a:p>
            <a:pPr algn="ctr"/>
            <a:r>
              <a:rPr lang="zh-CN" altLang="en-US" sz="1500" b="1" dirty="0" smtClean="0">
                <a:effectLst>
                  <a:outerShdw blurRad="38100" dist="38100" dir="2700000" algn="tl">
                    <a:srgbClr val="000000">
                      <a:alpha val="43137"/>
                    </a:srgbClr>
                  </a:outerShdw>
                </a:effectLst>
                <a:latin typeface="华文楷体" pitchFamily="2" charset="-122"/>
                <a:ea typeface="华文楷体" pitchFamily="2" charset="-122"/>
              </a:rPr>
              <a:t>精纺产品</a:t>
            </a:r>
            <a:endParaRPr lang="zh-CN" altLang="en-US" sz="1500" b="1" dirty="0">
              <a:effectLst>
                <a:outerShdw blurRad="38100" dist="38100" dir="2700000" algn="tl">
                  <a:srgbClr val="000000">
                    <a:alpha val="43137"/>
                  </a:srgbClr>
                </a:outerShdw>
              </a:effectLst>
              <a:latin typeface="华文楷体" pitchFamily="2" charset="-122"/>
              <a:ea typeface="华文楷体" pitchFamily="2" charset="-122"/>
            </a:endParaRPr>
          </a:p>
        </p:txBody>
      </p:sp>
      <p:sp>
        <p:nvSpPr>
          <p:cNvPr id="88" name="TextBox 87"/>
          <p:cNvSpPr txBox="1"/>
          <p:nvPr/>
        </p:nvSpPr>
        <p:spPr>
          <a:xfrm>
            <a:off x="92980" y="4883332"/>
            <a:ext cx="415498" cy="1638653"/>
          </a:xfrm>
          <a:prstGeom prst="rect">
            <a:avLst/>
          </a:prstGeom>
          <a:noFill/>
          <a:ln>
            <a:solidFill>
              <a:srgbClr val="C00000"/>
            </a:solidFill>
          </a:ln>
        </p:spPr>
        <p:txBody>
          <a:bodyPr vert="eaVert" wrap="square" rtlCol="0">
            <a:spAutoFit/>
          </a:bodyPr>
          <a:lstStyle/>
          <a:p>
            <a:pPr algn="ctr"/>
            <a:r>
              <a:rPr lang="zh-CN" altLang="en-US" sz="1500" b="1" dirty="0">
                <a:effectLst>
                  <a:outerShdw blurRad="38100" dist="38100" dir="2700000" algn="tl">
                    <a:srgbClr val="000000">
                      <a:alpha val="43137"/>
                    </a:srgbClr>
                  </a:outerShdw>
                </a:effectLst>
                <a:latin typeface="华文楷体" pitchFamily="2" charset="-122"/>
                <a:ea typeface="华文楷体" pitchFamily="2" charset="-122"/>
              </a:rPr>
              <a:t>粗纺产品</a:t>
            </a:r>
          </a:p>
        </p:txBody>
      </p:sp>
      <p:sp>
        <p:nvSpPr>
          <p:cNvPr id="89" name="TextBox 88"/>
          <p:cNvSpPr txBox="1"/>
          <p:nvPr/>
        </p:nvSpPr>
        <p:spPr>
          <a:xfrm>
            <a:off x="92980" y="3457041"/>
            <a:ext cx="415498" cy="1096648"/>
          </a:xfrm>
          <a:prstGeom prst="rect">
            <a:avLst/>
          </a:prstGeom>
          <a:noFill/>
          <a:ln>
            <a:solidFill>
              <a:srgbClr val="C00000"/>
            </a:solidFill>
          </a:ln>
        </p:spPr>
        <p:txBody>
          <a:bodyPr vert="eaVert" wrap="square" rtlCol="0">
            <a:spAutoFit/>
          </a:bodyPr>
          <a:lstStyle/>
          <a:p>
            <a:pPr algn="ctr"/>
            <a:r>
              <a:rPr lang="zh-CN" altLang="en-US" sz="1500" b="1" dirty="0">
                <a:effectLst>
                  <a:outerShdw blurRad="38100" dist="38100" dir="2700000" algn="tl">
                    <a:srgbClr val="000000">
                      <a:alpha val="43137"/>
                    </a:srgbClr>
                  </a:outerShdw>
                </a:effectLst>
                <a:latin typeface="华文楷体" pitchFamily="2" charset="-122"/>
                <a:ea typeface="华文楷体" pitchFamily="2" charset="-122"/>
              </a:rPr>
              <a:t>加工流程</a:t>
            </a:r>
          </a:p>
        </p:txBody>
      </p:sp>
      <p:sp>
        <p:nvSpPr>
          <p:cNvPr id="83" name="文本框 82"/>
          <p:cNvSpPr txBox="1"/>
          <p:nvPr/>
        </p:nvSpPr>
        <p:spPr>
          <a:xfrm>
            <a:off x="820819" y="4907374"/>
            <a:ext cx="4698307" cy="1323437"/>
          </a:xfrm>
          <a:prstGeom prst="rect">
            <a:avLst/>
          </a:prstGeom>
          <a:solidFill>
            <a:schemeClr val="accent3">
              <a:lumMod val="95000"/>
            </a:schemeClr>
          </a:solidFill>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38" tIns="45719" rIns="91438" bIns="45719" rtlCol="0">
            <a:spAutoFit/>
          </a:bodyPr>
          <a:lstStyle/>
          <a:p>
            <a:pPr marL="285750" indent="-285750">
              <a:buClr>
                <a:srgbClr val="C00000"/>
              </a:buClr>
              <a:buFont typeface="Wingdings" pitchFamily="2" charset="2"/>
              <a:buChar char="n"/>
            </a:pPr>
            <a:r>
              <a:rPr lang="zh-CN" altLang="en-US" sz="2000" dirty="0" smtClean="0">
                <a:solidFill>
                  <a:schemeClr val="tx1"/>
                </a:solidFill>
                <a:latin typeface="华文楷体" pitchFamily="2" charset="-122"/>
                <a:ea typeface="华文楷体" pitchFamily="2" charset="-122"/>
              </a:rPr>
              <a:t>公司的</a:t>
            </a:r>
            <a:r>
              <a:rPr lang="en-US" altLang="zh-CN" sz="2000" dirty="0" smtClean="0">
                <a:solidFill>
                  <a:schemeClr val="tx1"/>
                </a:solidFill>
                <a:latin typeface="华文楷体" pitchFamily="2" charset="-122"/>
                <a:ea typeface="华文楷体" pitchFamily="2" charset="-122"/>
              </a:rPr>
              <a:t>200</a:t>
            </a:r>
            <a:r>
              <a:rPr lang="zh-CN" altLang="en-US" sz="2000" dirty="0" smtClean="0">
                <a:solidFill>
                  <a:schemeClr val="tx1"/>
                </a:solidFill>
                <a:latin typeface="华文楷体" pitchFamily="2" charset="-122"/>
                <a:ea typeface="华文楷体" pitchFamily="2" charset="-122"/>
              </a:rPr>
              <a:t>支</a:t>
            </a:r>
            <a:r>
              <a:rPr lang="zh-CN" altLang="en-US" sz="2000" dirty="0">
                <a:solidFill>
                  <a:schemeClr val="tx1"/>
                </a:solidFill>
                <a:latin typeface="华文楷体" pitchFamily="2" charset="-122"/>
                <a:ea typeface="华文楷体" pitchFamily="2" charset="-122"/>
              </a:rPr>
              <a:t>羊绒</a:t>
            </a:r>
            <a:r>
              <a:rPr lang="zh-CN" altLang="en-US" sz="2000" dirty="0" smtClean="0">
                <a:solidFill>
                  <a:schemeClr val="tx1"/>
                </a:solidFill>
                <a:latin typeface="华文楷体" pitchFamily="2" charset="-122"/>
                <a:ea typeface="华文楷体" pitchFamily="2" charset="-122"/>
              </a:rPr>
              <a:t>围巾</a:t>
            </a:r>
            <a:r>
              <a:rPr lang="en-US" altLang="zh-CN" sz="2000" dirty="0" smtClean="0">
                <a:solidFill>
                  <a:schemeClr val="tx1"/>
                </a:solidFill>
                <a:latin typeface="华文楷体" pitchFamily="2" charset="-122"/>
                <a:ea typeface="华文楷体" pitchFamily="2" charset="-122"/>
              </a:rPr>
              <a:t>/</a:t>
            </a:r>
            <a:r>
              <a:rPr lang="zh-CN" altLang="en-US" sz="2000" dirty="0" smtClean="0">
                <a:solidFill>
                  <a:schemeClr val="tx1"/>
                </a:solidFill>
                <a:latin typeface="华文楷体" pitchFamily="2" charset="-122"/>
                <a:ea typeface="华文楷体" pitchFamily="2" charset="-122"/>
              </a:rPr>
              <a:t>面料、</a:t>
            </a:r>
            <a:r>
              <a:rPr lang="en-US" altLang="zh-CN" sz="2000" dirty="0" smtClean="0">
                <a:solidFill>
                  <a:schemeClr val="tx1"/>
                </a:solidFill>
                <a:latin typeface="华文楷体" pitchFamily="2" charset="-122"/>
                <a:ea typeface="华文楷体" pitchFamily="2" charset="-122"/>
              </a:rPr>
              <a:t>120</a:t>
            </a:r>
            <a:r>
              <a:rPr lang="zh-CN" altLang="en-US" sz="2000" dirty="0" smtClean="0">
                <a:solidFill>
                  <a:schemeClr val="tx1"/>
                </a:solidFill>
                <a:latin typeface="华文楷体" pitchFamily="2" charset="-122"/>
                <a:ea typeface="华文楷体" pitchFamily="2" charset="-122"/>
              </a:rPr>
              <a:t>支、</a:t>
            </a:r>
            <a:r>
              <a:rPr lang="en-US" altLang="zh-CN" sz="2000" dirty="0">
                <a:solidFill>
                  <a:schemeClr val="tx1"/>
                </a:solidFill>
                <a:latin typeface="华文楷体" pitchFamily="2" charset="-122"/>
                <a:ea typeface="华文楷体" pitchFamily="2" charset="-122"/>
              </a:rPr>
              <a:t>200</a:t>
            </a:r>
            <a:r>
              <a:rPr lang="zh-CN" altLang="en-US" sz="2000" dirty="0">
                <a:solidFill>
                  <a:schemeClr val="tx1"/>
                </a:solidFill>
                <a:latin typeface="华文楷体" pitchFamily="2" charset="-122"/>
                <a:ea typeface="华文楷体" pitchFamily="2" charset="-122"/>
              </a:rPr>
              <a:t>克</a:t>
            </a:r>
            <a:r>
              <a:rPr lang="en-US" altLang="zh-CN" sz="2000" dirty="0">
                <a:solidFill>
                  <a:schemeClr val="tx1"/>
                </a:solidFill>
                <a:latin typeface="华文楷体" pitchFamily="2" charset="-122"/>
                <a:ea typeface="华文楷体" pitchFamily="2" charset="-122"/>
              </a:rPr>
              <a:t>/</a:t>
            </a:r>
            <a:r>
              <a:rPr lang="zh-CN" altLang="en-US" sz="2000" dirty="0" smtClean="0">
                <a:solidFill>
                  <a:schemeClr val="tx1"/>
                </a:solidFill>
                <a:latin typeface="华文楷体" pitchFamily="2" charset="-122"/>
                <a:ea typeface="华文楷体" pitchFamily="2" charset="-122"/>
              </a:rPr>
              <a:t>米精纺超薄羊绒面料等产品，是业内行业技术水平的</a:t>
            </a:r>
            <a:r>
              <a:rPr lang="zh-CN" altLang="en-US" sz="20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标杆</a:t>
            </a:r>
            <a:r>
              <a:rPr lang="zh-CN" altLang="en-US" sz="2000" dirty="0" smtClean="0">
                <a:solidFill>
                  <a:schemeClr val="tx1"/>
                </a:solidFill>
                <a:latin typeface="华文楷体" pitchFamily="2" charset="-122"/>
                <a:ea typeface="华文楷体" pitchFamily="2" charset="-122"/>
              </a:rPr>
              <a:t>；</a:t>
            </a:r>
            <a:r>
              <a:rPr lang="zh-CN" altLang="en-US" sz="20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让羊绒不再仅仅属于冬天</a:t>
            </a:r>
            <a:endParaRPr lang="zh-CN" altLang="en-US" sz="2000" dirty="0">
              <a:solidFill>
                <a:srgbClr val="C00000"/>
              </a:solidFill>
              <a:latin typeface="华文楷体" pitchFamily="2" charset="-122"/>
              <a:ea typeface="华文楷体" pitchFamily="2" charset="-122"/>
            </a:endParaRPr>
          </a:p>
        </p:txBody>
      </p:sp>
      <p:grpSp>
        <p:nvGrpSpPr>
          <p:cNvPr id="25" name="组合 86"/>
          <p:cNvGrpSpPr/>
          <p:nvPr/>
        </p:nvGrpSpPr>
        <p:grpSpPr>
          <a:xfrm>
            <a:off x="-12452" y="56023"/>
            <a:ext cx="5364088" cy="1060278"/>
            <a:chOff x="7938" y="1936749"/>
            <a:chExt cx="8258523" cy="1881410"/>
          </a:xfrm>
        </p:grpSpPr>
        <p:sp>
          <p:nvSpPr>
            <p:cNvPr id="90"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91" name="直接连接符 90"/>
            <p:cNvCxnSpPr/>
            <p:nvPr>
              <p:custDataLst>
                <p:tags r:id="rId2"/>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任意多边形 91"/>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93" name="直接连接符 92"/>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95" name="文本占位符 6"/>
            <p:cNvSpPr txBox="1"/>
            <p:nvPr>
              <p:custDataLst>
                <p:tags r:id="rId6"/>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技术优势</a:t>
              </a:r>
              <a:r>
                <a:rPr lang="en-US" altLang="zh-CN" sz="1500" dirty="0" smtClean="0">
                  <a:solidFill>
                    <a:schemeClr val="tx1">
                      <a:lumMod val="65000"/>
                      <a:lumOff val="35000"/>
                    </a:schemeClr>
                  </a:solidFill>
                </a:rPr>
                <a:t>–</a:t>
              </a:r>
              <a:r>
                <a:rPr lang="zh-CN" altLang="en-US" sz="1500" dirty="0" smtClean="0">
                  <a:solidFill>
                    <a:schemeClr val="tx1">
                      <a:lumMod val="65000"/>
                      <a:lumOff val="35000"/>
                    </a:schemeClr>
                  </a:solidFill>
                </a:rPr>
                <a:t>业内领先工艺技术</a:t>
              </a:r>
              <a:endParaRPr lang="en-US" altLang="zh-CN" sz="1500" dirty="0">
                <a:solidFill>
                  <a:schemeClr val="tx1">
                    <a:lumMod val="65000"/>
                    <a:lumOff val="35000"/>
                  </a:schemeClr>
                </a:solidFill>
              </a:endParaRPr>
            </a:p>
          </p:txBody>
        </p:sp>
      </p:grpSp>
      <p:sp>
        <p:nvSpPr>
          <p:cNvPr id="96" name="矩形标注 95"/>
          <p:cNvSpPr/>
          <p:nvPr/>
        </p:nvSpPr>
        <p:spPr bwMode="auto">
          <a:xfrm>
            <a:off x="4645025" y="1250315"/>
            <a:ext cx="1287145" cy="1804035"/>
          </a:xfrm>
          <a:prstGeom prst="wedgeRectCallout">
            <a:avLst>
              <a:gd name="adj1" fmla="val -43305"/>
              <a:gd name="adj2" fmla="val 78198"/>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400" dirty="0" smtClean="0">
                <a:latin typeface="华文楷体" pitchFamily="2" charset="-122"/>
                <a:ea typeface="华文楷体" pitchFamily="2" charset="-122"/>
              </a:rPr>
              <a:t>公司应用自主研发的羊绒细纱</a:t>
            </a:r>
            <a:r>
              <a:rPr lang="zh-CN" altLang="en-US" sz="1400" dirty="0">
                <a:latin typeface="华文楷体" pitchFamily="2" charset="-122"/>
                <a:ea typeface="华文楷体" pitchFamily="2" charset="-122"/>
              </a:rPr>
              <a:t>牵伸</a:t>
            </a:r>
            <a:r>
              <a:rPr lang="zh-CN" altLang="en-US" sz="1400" dirty="0" smtClean="0">
                <a:latin typeface="华文楷体" pitchFamily="2" charset="-122"/>
                <a:ea typeface="华文楷体" pitchFamily="2" charset="-122"/>
              </a:rPr>
              <a:t>装置，配合入口紧密</a:t>
            </a:r>
            <a:r>
              <a:rPr lang="zh-CN" altLang="en-US" sz="1400" dirty="0">
                <a:latin typeface="华文楷体" pitchFamily="2" charset="-122"/>
                <a:ea typeface="华文楷体" pitchFamily="2" charset="-122"/>
              </a:rPr>
              <a:t>纺纱</a:t>
            </a:r>
            <a:r>
              <a:rPr lang="zh-CN" altLang="en-US" sz="1400" dirty="0" smtClean="0">
                <a:latin typeface="华文楷体" pitchFamily="2" charset="-122"/>
                <a:ea typeface="华文楷体" pitchFamily="2" charset="-122"/>
              </a:rPr>
              <a:t>技术，纱线质量达国际领先水平；</a:t>
            </a:r>
            <a:endParaRPr lang="zh-CN" altLang="en-US" sz="1400" dirty="0">
              <a:latin typeface="华文楷体" pitchFamily="2" charset="-122"/>
              <a:ea typeface="华文楷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2452" y="56023"/>
            <a:ext cx="5364088" cy="1060278"/>
            <a:chOff x="7938" y="1936749"/>
            <a:chExt cx="8258523" cy="1881410"/>
          </a:xfrm>
        </p:grpSpPr>
        <p:sp>
          <p:nvSpPr>
            <p:cNvPr id="9" name="文本占位符 7"/>
            <p:cNvSpPr/>
            <p:nvPr>
              <p:custDataLst>
                <p:tags r:id="rId2"/>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10" name="直接连接符 9"/>
            <p:cNvCxnSpPr/>
            <p:nvPr>
              <p:custDataLst>
                <p:tags r:id="rId3"/>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custDataLst>
                <p:tags r:id="rId4"/>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3" name="直接连接符 12"/>
            <p:cNvCxnSpPr/>
            <p:nvPr>
              <p:custDataLst>
                <p:tags r:id="rId5"/>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标题 5"/>
            <p:cNvSpPr txBox="1"/>
            <p:nvPr>
              <p:custDataLst>
                <p:tags r:id="rId6"/>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5" name="文本占位符 6"/>
            <p:cNvSpPr txBox="1"/>
            <p:nvPr>
              <p:custDataLst>
                <p:tags r:id="rId7"/>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技术优势</a:t>
              </a:r>
              <a:r>
                <a:rPr lang="en-US" altLang="zh-CN" sz="1500" dirty="0" smtClean="0">
                  <a:solidFill>
                    <a:schemeClr val="tx1">
                      <a:lumMod val="65000"/>
                      <a:lumOff val="35000"/>
                    </a:schemeClr>
                  </a:solidFill>
                </a:rPr>
                <a:t>——</a:t>
              </a:r>
              <a:r>
                <a:rPr lang="zh-CN" altLang="en-US" sz="1500" dirty="0" smtClean="0">
                  <a:solidFill>
                    <a:schemeClr val="tx1">
                      <a:lumMod val="65000"/>
                      <a:lumOff val="35000"/>
                    </a:schemeClr>
                  </a:solidFill>
                </a:rPr>
                <a:t>研发</a:t>
              </a:r>
              <a:endParaRPr lang="en-US" altLang="zh-CN" sz="1500" dirty="0">
                <a:solidFill>
                  <a:schemeClr val="tx1">
                    <a:lumMod val="65000"/>
                    <a:lumOff val="35000"/>
                  </a:schemeClr>
                </a:solidFill>
              </a:endParaRPr>
            </a:p>
          </p:txBody>
        </p:sp>
      </p:grpSp>
      <p:sp>
        <p:nvSpPr>
          <p:cNvPr id="16" name="MH_Picture_1"/>
          <p:cNvSpPr/>
          <p:nvPr>
            <p:custDataLst>
              <p:tags r:id="rId1"/>
            </p:custDataLst>
          </p:nvPr>
        </p:nvSpPr>
        <p:spPr>
          <a:xfrm>
            <a:off x="323528" y="1116300"/>
            <a:ext cx="8496944" cy="2672739"/>
          </a:xfrm>
          <a:custGeom>
            <a:avLst/>
            <a:gdLst>
              <a:gd name="connsiteX0" fmla="*/ 6240910 w 7518400"/>
              <a:gd name="connsiteY0" fmla="*/ 2514602 h 3695702"/>
              <a:gd name="connsiteX1" fmla="*/ 7424290 w 7518400"/>
              <a:gd name="connsiteY1" fmla="*/ 2514602 h 3695702"/>
              <a:gd name="connsiteX2" fmla="*/ 7518400 w 7518400"/>
              <a:gd name="connsiteY2" fmla="*/ 2608712 h 3695702"/>
              <a:gd name="connsiteX3" fmla="*/ 7518400 w 7518400"/>
              <a:gd name="connsiteY3" fmla="*/ 3601592 h 3695702"/>
              <a:gd name="connsiteX4" fmla="*/ 7424290 w 7518400"/>
              <a:gd name="connsiteY4" fmla="*/ 3695702 h 3695702"/>
              <a:gd name="connsiteX5" fmla="*/ 6240910 w 7518400"/>
              <a:gd name="connsiteY5" fmla="*/ 3695702 h 3695702"/>
              <a:gd name="connsiteX6" fmla="*/ 6146800 w 7518400"/>
              <a:gd name="connsiteY6" fmla="*/ 3601592 h 3695702"/>
              <a:gd name="connsiteX7" fmla="*/ 6146800 w 7518400"/>
              <a:gd name="connsiteY7" fmla="*/ 2608712 h 3695702"/>
              <a:gd name="connsiteX8" fmla="*/ 6240910 w 7518400"/>
              <a:gd name="connsiteY8" fmla="*/ 2514602 h 3695702"/>
              <a:gd name="connsiteX9" fmla="*/ 4704210 w 7518400"/>
              <a:gd name="connsiteY9" fmla="*/ 2514602 h 3695702"/>
              <a:gd name="connsiteX10" fmla="*/ 5887590 w 7518400"/>
              <a:gd name="connsiteY10" fmla="*/ 2514602 h 3695702"/>
              <a:gd name="connsiteX11" fmla="*/ 5981700 w 7518400"/>
              <a:gd name="connsiteY11" fmla="*/ 2608712 h 3695702"/>
              <a:gd name="connsiteX12" fmla="*/ 5981700 w 7518400"/>
              <a:gd name="connsiteY12" fmla="*/ 3601592 h 3695702"/>
              <a:gd name="connsiteX13" fmla="*/ 5887590 w 7518400"/>
              <a:gd name="connsiteY13" fmla="*/ 3695702 h 3695702"/>
              <a:gd name="connsiteX14" fmla="*/ 4704210 w 7518400"/>
              <a:gd name="connsiteY14" fmla="*/ 3695702 h 3695702"/>
              <a:gd name="connsiteX15" fmla="*/ 4610100 w 7518400"/>
              <a:gd name="connsiteY15" fmla="*/ 3601592 h 3695702"/>
              <a:gd name="connsiteX16" fmla="*/ 4610100 w 7518400"/>
              <a:gd name="connsiteY16" fmla="*/ 2608712 h 3695702"/>
              <a:gd name="connsiteX17" fmla="*/ 4704210 w 7518400"/>
              <a:gd name="connsiteY17" fmla="*/ 2514602 h 3695702"/>
              <a:gd name="connsiteX18" fmla="*/ 6240910 w 7518400"/>
              <a:gd name="connsiteY18" fmla="*/ 1257301 h 3695702"/>
              <a:gd name="connsiteX19" fmla="*/ 7424290 w 7518400"/>
              <a:gd name="connsiteY19" fmla="*/ 1257301 h 3695702"/>
              <a:gd name="connsiteX20" fmla="*/ 7518400 w 7518400"/>
              <a:gd name="connsiteY20" fmla="*/ 1351411 h 3695702"/>
              <a:gd name="connsiteX21" fmla="*/ 7518400 w 7518400"/>
              <a:gd name="connsiteY21" fmla="*/ 2344291 h 3695702"/>
              <a:gd name="connsiteX22" fmla="*/ 7424290 w 7518400"/>
              <a:gd name="connsiteY22" fmla="*/ 2438401 h 3695702"/>
              <a:gd name="connsiteX23" fmla="*/ 6240910 w 7518400"/>
              <a:gd name="connsiteY23" fmla="*/ 2438401 h 3695702"/>
              <a:gd name="connsiteX24" fmla="*/ 6146800 w 7518400"/>
              <a:gd name="connsiteY24" fmla="*/ 2344291 h 3695702"/>
              <a:gd name="connsiteX25" fmla="*/ 6146800 w 7518400"/>
              <a:gd name="connsiteY25" fmla="*/ 1351411 h 3695702"/>
              <a:gd name="connsiteX26" fmla="*/ 6240910 w 7518400"/>
              <a:gd name="connsiteY26" fmla="*/ 1257301 h 3695702"/>
              <a:gd name="connsiteX27" fmla="*/ 4704210 w 7518400"/>
              <a:gd name="connsiteY27" fmla="*/ 1257301 h 3695702"/>
              <a:gd name="connsiteX28" fmla="*/ 5887590 w 7518400"/>
              <a:gd name="connsiteY28" fmla="*/ 1257301 h 3695702"/>
              <a:gd name="connsiteX29" fmla="*/ 5981700 w 7518400"/>
              <a:gd name="connsiteY29" fmla="*/ 1351411 h 3695702"/>
              <a:gd name="connsiteX30" fmla="*/ 5981700 w 7518400"/>
              <a:gd name="connsiteY30" fmla="*/ 2344291 h 3695702"/>
              <a:gd name="connsiteX31" fmla="*/ 5887590 w 7518400"/>
              <a:gd name="connsiteY31" fmla="*/ 2438401 h 3695702"/>
              <a:gd name="connsiteX32" fmla="*/ 4704210 w 7518400"/>
              <a:gd name="connsiteY32" fmla="*/ 2438401 h 3695702"/>
              <a:gd name="connsiteX33" fmla="*/ 4610100 w 7518400"/>
              <a:gd name="connsiteY33" fmla="*/ 2344291 h 3695702"/>
              <a:gd name="connsiteX34" fmla="*/ 4610100 w 7518400"/>
              <a:gd name="connsiteY34" fmla="*/ 1351411 h 3695702"/>
              <a:gd name="connsiteX35" fmla="*/ 4704210 w 7518400"/>
              <a:gd name="connsiteY35" fmla="*/ 1257301 h 3695702"/>
              <a:gd name="connsiteX36" fmla="*/ 3167510 w 7518400"/>
              <a:gd name="connsiteY36" fmla="*/ 1257301 h 3695702"/>
              <a:gd name="connsiteX37" fmla="*/ 4350890 w 7518400"/>
              <a:gd name="connsiteY37" fmla="*/ 1257301 h 3695702"/>
              <a:gd name="connsiteX38" fmla="*/ 4445000 w 7518400"/>
              <a:gd name="connsiteY38" fmla="*/ 1351411 h 3695702"/>
              <a:gd name="connsiteX39" fmla="*/ 4445000 w 7518400"/>
              <a:gd name="connsiteY39" fmla="*/ 2344291 h 3695702"/>
              <a:gd name="connsiteX40" fmla="*/ 4350890 w 7518400"/>
              <a:gd name="connsiteY40" fmla="*/ 2438401 h 3695702"/>
              <a:gd name="connsiteX41" fmla="*/ 3167510 w 7518400"/>
              <a:gd name="connsiteY41" fmla="*/ 2438401 h 3695702"/>
              <a:gd name="connsiteX42" fmla="*/ 3073400 w 7518400"/>
              <a:gd name="connsiteY42" fmla="*/ 2344291 h 3695702"/>
              <a:gd name="connsiteX43" fmla="*/ 3073400 w 7518400"/>
              <a:gd name="connsiteY43" fmla="*/ 1351411 h 3695702"/>
              <a:gd name="connsiteX44" fmla="*/ 3167510 w 7518400"/>
              <a:gd name="connsiteY44" fmla="*/ 1257301 h 3695702"/>
              <a:gd name="connsiteX45" fmla="*/ 1630810 w 7518400"/>
              <a:gd name="connsiteY45" fmla="*/ 1257301 h 3695702"/>
              <a:gd name="connsiteX46" fmla="*/ 2814190 w 7518400"/>
              <a:gd name="connsiteY46" fmla="*/ 1257301 h 3695702"/>
              <a:gd name="connsiteX47" fmla="*/ 2908300 w 7518400"/>
              <a:gd name="connsiteY47" fmla="*/ 1351411 h 3695702"/>
              <a:gd name="connsiteX48" fmla="*/ 2908300 w 7518400"/>
              <a:gd name="connsiteY48" fmla="*/ 2344291 h 3695702"/>
              <a:gd name="connsiteX49" fmla="*/ 2814190 w 7518400"/>
              <a:gd name="connsiteY49" fmla="*/ 2438401 h 3695702"/>
              <a:gd name="connsiteX50" fmla="*/ 1630810 w 7518400"/>
              <a:gd name="connsiteY50" fmla="*/ 2438401 h 3695702"/>
              <a:gd name="connsiteX51" fmla="*/ 1536700 w 7518400"/>
              <a:gd name="connsiteY51" fmla="*/ 2344291 h 3695702"/>
              <a:gd name="connsiteX52" fmla="*/ 1536700 w 7518400"/>
              <a:gd name="connsiteY52" fmla="*/ 1351411 h 3695702"/>
              <a:gd name="connsiteX53" fmla="*/ 1630810 w 7518400"/>
              <a:gd name="connsiteY53" fmla="*/ 1257301 h 3695702"/>
              <a:gd name="connsiteX54" fmla="*/ 94110 w 7518400"/>
              <a:gd name="connsiteY54" fmla="*/ 1257301 h 3695702"/>
              <a:gd name="connsiteX55" fmla="*/ 1277490 w 7518400"/>
              <a:gd name="connsiteY55" fmla="*/ 1257301 h 3695702"/>
              <a:gd name="connsiteX56" fmla="*/ 1371600 w 7518400"/>
              <a:gd name="connsiteY56" fmla="*/ 1351411 h 3695702"/>
              <a:gd name="connsiteX57" fmla="*/ 1371600 w 7518400"/>
              <a:gd name="connsiteY57" fmla="*/ 2344291 h 3695702"/>
              <a:gd name="connsiteX58" fmla="*/ 1277490 w 7518400"/>
              <a:gd name="connsiteY58" fmla="*/ 2438401 h 3695702"/>
              <a:gd name="connsiteX59" fmla="*/ 94110 w 7518400"/>
              <a:gd name="connsiteY59" fmla="*/ 2438401 h 3695702"/>
              <a:gd name="connsiteX60" fmla="*/ 0 w 7518400"/>
              <a:gd name="connsiteY60" fmla="*/ 2344291 h 3695702"/>
              <a:gd name="connsiteX61" fmla="*/ 0 w 7518400"/>
              <a:gd name="connsiteY61" fmla="*/ 1351411 h 3695702"/>
              <a:gd name="connsiteX62" fmla="*/ 94110 w 7518400"/>
              <a:gd name="connsiteY62" fmla="*/ 1257301 h 3695702"/>
              <a:gd name="connsiteX63" fmla="*/ 4704210 w 7518400"/>
              <a:gd name="connsiteY63" fmla="*/ 0 h 3695702"/>
              <a:gd name="connsiteX64" fmla="*/ 5887590 w 7518400"/>
              <a:gd name="connsiteY64" fmla="*/ 0 h 3695702"/>
              <a:gd name="connsiteX65" fmla="*/ 5981700 w 7518400"/>
              <a:gd name="connsiteY65" fmla="*/ 94110 h 3695702"/>
              <a:gd name="connsiteX66" fmla="*/ 5981700 w 7518400"/>
              <a:gd name="connsiteY66" fmla="*/ 1086990 h 3695702"/>
              <a:gd name="connsiteX67" fmla="*/ 5887590 w 7518400"/>
              <a:gd name="connsiteY67" fmla="*/ 1181100 h 3695702"/>
              <a:gd name="connsiteX68" fmla="*/ 4704210 w 7518400"/>
              <a:gd name="connsiteY68" fmla="*/ 1181100 h 3695702"/>
              <a:gd name="connsiteX69" fmla="*/ 4610100 w 7518400"/>
              <a:gd name="connsiteY69" fmla="*/ 1086990 h 3695702"/>
              <a:gd name="connsiteX70" fmla="*/ 4610100 w 7518400"/>
              <a:gd name="connsiteY70" fmla="*/ 94110 h 3695702"/>
              <a:gd name="connsiteX71" fmla="*/ 4704210 w 7518400"/>
              <a:gd name="connsiteY71" fmla="*/ 0 h 3695702"/>
              <a:gd name="connsiteX72" fmla="*/ 6240910 w 7518400"/>
              <a:gd name="connsiteY72" fmla="*/ 0 h 3695702"/>
              <a:gd name="connsiteX73" fmla="*/ 7424290 w 7518400"/>
              <a:gd name="connsiteY73" fmla="*/ 0 h 3695702"/>
              <a:gd name="connsiteX74" fmla="*/ 7518400 w 7518400"/>
              <a:gd name="connsiteY74" fmla="*/ 94110 h 3695702"/>
              <a:gd name="connsiteX75" fmla="*/ 7518400 w 7518400"/>
              <a:gd name="connsiteY75" fmla="*/ 1086990 h 3695702"/>
              <a:gd name="connsiteX76" fmla="*/ 7424290 w 7518400"/>
              <a:gd name="connsiteY76" fmla="*/ 1181100 h 3695702"/>
              <a:gd name="connsiteX77" fmla="*/ 6240910 w 7518400"/>
              <a:gd name="connsiteY77" fmla="*/ 1181100 h 3695702"/>
              <a:gd name="connsiteX78" fmla="*/ 6146800 w 7518400"/>
              <a:gd name="connsiteY78" fmla="*/ 1086990 h 3695702"/>
              <a:gd name="connsiteX79" fmla="*/ 6146800 w 7518400"/>
              <a:gd name="connsiteY79" fmla="*/ 94110 h 3695702"/>
              <a:gd name="connsiteX80" fmla="*/ 6240910 w 7518400"/>
              <a:gd name="connsiteY80" fmla="*/ 0 h 3695702"/>
              <a:gd name="connsiteX81" fmla="*/ 3167510 w 7518400"/>
              <a:gd name="connsiteY81" fmla="*/ 0 h 3695702"/>
              <a:gd name="connsiteX82" fmla="*/ 4350890 w 7518400"/>
              <a:gd name="connsiteY82" fmla="*/ 0 h 3695702"/>
              <a:gd name="connsiteX83" fmla="*/ 4445000 w 7518400"/>
              <a:gd name="connsiteY83" fmla="*/ 94110 h 3695702"/>
              <a:gd name="connsiteX84" fmla="*/ 4445000 w 7518400"/>
              <a:gd name="connsiteY84" fmla="*/ 1086990 h 3695702"/>
              <a:gd name="connsiteX85" fmla="*/ 4350890 w 7518400"/>
              <a:gd name="connsiteY85" fmla="*/ 1181100 h 3695702"/>
              <a:gd name="connsiteX86" fmla="*/ 3167510 w 7518400"/>
              <a:gd name="connsiteY86" fmla="*/ 1181100 h 3695702"/>
              <a:gd name="connsiteX87" fmla="*/ 3073400 w 7518400"/>
              <a:gd name="connsiteY87" fmla="*/ 1086990 h 3695702"/>
              <a:gd name="connsiteX88" fmla="*/ 3073400 w 7518400"/>
              <a:gd name="connsiteY88" fmla="*/ 94110 h 3695702"/>
              <a:gd name="connsiteX89" fmla="*/ 3167510 w 7518400"/>
              <a:gd name="connsiteY89" fmla="*/ 0 h 3695702"/>
              <a:gd name="connsiteX90" fmla="*/ 1630810 w 7518400"/>
              <a:gd name="connsiteY90" fmla="*/ 0 h 3695702"/>
              <a:gd name="connsiteX91" fmla="*/ 2814190 w 7518400"/>
              <a:gd name="connsiteY91" fmla="*/ 0 h 3695702"/>
              <a:gd name="connsiteX92" fmla="*/ 2908300 w 7518400"/>
              <a:gd name="connsiteY92" fmla="*/ 94110 h 3695702"/>
              <a:gd name="connsiteX93" fmla="*/ 2908300 w 7518400"/>
              <a:gd name="connsiteY93" fmla="*/ 1086990 h 3695702"/>
              <a:gd name="connsiteX94" fmla="*/ 2814190 w 7518400"/>
              <a:gd name="connsiteY94" fmla="*/ 1181100 h 3695702"/>
              <a:gd name="connsiteX95" fmla="*/ 1630810 w 7518400"/>
              <a:gd name="connsiteY95" fmla="*/ 1181100 h 3695702"/>
              <a:gd name="connsiteX96" fmla="*/ 1536700 w 7518400"/>
              <a:gd name="connsiteY96" fmla="*/ 1086990 h 3695702"/>
              <a:gd name="connsiteX97" fmla="*/ 1536700 w 7518400"/>
              <a:gd name="connsiteY97" fmla="*/ 94110 h 3695702"/>
              <a:gd name="connsiteX98" fmla="*/ 1630810 w 7518400"/>
              <a:gd name="connsiteY98" fmla="*/ 0 h 3695702"/>
              <a:gd name="connsiteX99" fmla="*/ 94110 w 7518400"/>
              <a:gd name="connsiteY99" fmla="*/ 0 h 3695702"/>
              <a:gd name="connsiteX100" fmla="*/ 1277490 w 7518400"/>
              <a:gd name="connsiteY100" fmla="*/ 0 h 3695702"/>
              <a:gd name="connsiteX101" fmla="*/ 1371600 w 7518400"/>
              <a:gd name="connsiteY101" fmla="*/ 94110 h 3695702"/>
              <a:gd name="connsiteX102" fmla="*/ 1371600 w 7518400"/>
              <a:gd name="connsiteY102" fmla="*/ 1086990 h 3695702"/>
              <a:gd name="connsiteX103" fmla="*/ 1277490 w 7518400"/>
              <a:gd name="connsiteY103" fmla="*/ 1181100 h 3695702"/>
              <a:gd name="connsiteX104" fmla="*/ 94110 w 7518400"/>
              <a:gd name="connsiteY104" fmla="*/ 1181100 h 3695702"/>
              <a:gd name="connsiteX105" fmla="*/ 0 w 7518400"/>
              <a:gd name="connsiteY105" fmla="*/ 1086990 h 3695702"/>
              <a:gd name="connsiteX106" fmla="*/ 0 w 7518400"/>
              <a:gd name="connsiteY106" fmla="*/ 94110 h 3695702"/>
              <a:gd name="connsiteX107" fmla="*/ 94110 w 7518400"/>
              <a:gd name="connsiteY107" fmla="*/ 0 h 369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518400" h="3695702">
                <a:moveTo>
                  <a:pt x="6240910" y="2514602"/>
                </a:moveTo>
                <a:lnTo>
                  <a:pt x="7424290" y="2514602"/>
                </a:lnTo>
                <a:cubicBezTo>
                  <a:pt x="7476266" y="2514602"/>
                  <a:pt x="7518400" y="2556736"/>
                  <a:pt x="7518400" y="2608712"/>
                </a:cubicBezTo>
                <a:lnTo>
                  <a:pt x="7518400" y="3601592"/>
                </a:lnTo>
                <a:cubicBezTo>
                  <a:pt x="7518400" y="3653568"/>
                  <a:pt x="7476266" y="3695702"/>
                  <a:pt x="7424290" y="3695702"/>
                </a:cubicBezTo>
                <a:lnTo>
                  <a:pt x="6240910" y="3695702"/>
                </a:lnTo>
                <a:cubicBezTo>
                  <a:pt x="6188934" y="3695702"/>
                  <a:pt x="6146800" y="3653568"/>
                  <a:pt x="6146800" y="3601592"/>
                </a:cubicBezTo>
                <a:lnTo>
                  <a:pt x="6146800" y="2608712"/>
                </a:lnTo>
                <a:cubicBezTo>
                  <a:pt x="6146800" y="2556736"/>
                  <a:pt x="6188934" y="2514602"/>
                  <a:pt x="6240910" y="2514602"/>
                </a:cubicBezTo>
                <a:close/>
                <a:moveTo>
                  <a:pt x="4704210" y="2514602"/>
                </a:moveTo>
                <a:lnTo>
                  <a:pt x="5887590" y="2514602"/>
                </a:lnTo>
                <a:cubicBezTo>
                  <a:pt x="5939566" y="2514602"/>
                  <a:pt x="5981700" y="2556736"/>
                  <a:pt x="5981700" y="2608712"/>
                </a:cubicBezTo>
                <a:lnTo>
                  <a:pt x="5981700" y="3601592"/>
                </a:lnTo>
                <a:cubicBezTo>
                  <a:pt x="5981700" y="3653568"/>
                  <a:pt x="5939566" y="3695702"/>
                  <a:pt x="5887590" y="3695702"/>
                </a:cubicBezTo>
                <a:lnTo>
                  <a:pt x="4704210" y="3695702"/>
                </a:lnTo>
                <a:cubicBezTo>
                  <a:pt x="4652234" y="3695702"/>
                  <a:pt x="4610100" y="3653568"/>
                  <a:pt x="4610100" y="3601592"/>
                </a:cubicBezTo>
                <a:lnTo>
                  <a:pt x="4610100" y="2608712"/>
                </a:lnTo>
                <a:cubicBezTo>
                  <a:pt x="4610100" y="2556736"/>
                  <a:pt x="4652234" y="2514602"/>
                  <a:pt x="4704210" y="2514602"/>
                </a:cubicBezTo>
                <a:close/>
                <a:moveTo>
                  <a:pt x="6240910" y="1257301"/>
                </a:moveTo>
                <a:lnTo>
                  <a:pt x="7424290" y="1257301"/>
                </a:lnTo>
                <a:cubicBezTo>
                  <a:pt x="7476266" y="1257301"/>
                  <a:pt x="7518400" y="1299435"/>
                  <a:pt x="7518400" y="1351411"/>
                </a:cubicBezTo>
                <a:lnTo>
                  <a:pt x="7518400" y="2344291"/>
                </a:lnTo>
                <a:cubicBezTo>
                  <a:pt x="7518400" y="2396267"/>
                  <a:pt x="7476266" y="2438401"/>
                  <a:pt x="7424290" y="2438401"/>
                </a:cubicBezTo>
                <a:lnTo>
                  <a:pt x="6240910" y="2438401"/>
                </a:lnTo>
                <a:cubicBezTo>
                  <a:pt x="6188934" y="2438401"/>
                  <a:pt x="6146800" y="2396267"/>
                  <a:pt x="6146800" y="2344291"/>
                </a:cubicBezTo>
                <a:lnTo>
                  <a:pt x="6146800" y="1351411"/>
                </a:lnTo>
                <a:cubicBezTo>
                  <a:pt x="6146800" y="1299435"/>
                  <a:pt x="6188934" y="1257301"/>
                  <a:pt x="6240910" y="1257301"/>
                </a:cubicBezTo>
                <a:close/>
                <a:moveTo>
                  <a:pt x="4704210" y="1257301"/>
                </a:moveTo>
                <a:lnTo>
                  <a:pt x="5887590" y="1257301"/>
                </a:lnTo>
                <a:cubicBezTo>
                  <a:pt x="5939566" y="1257301"/>
                  <a:pt x="5981700" y="1299435"/>
                  <a:pt x="5981700" y="1351411"/>
                </a:cubicBezTo>
                <a:lnTo>
                  <a:pt x="5981700" y="2344291"/>
                </a:lnTo>
                <a:cubicBezTo>
                  <a:pt x="5981700" y="2396267"/>
                  <a:pt x="5939566" y="2438401"/>
                  <a:pt x="5887590" y="2438401"/>
                </a:cubicBezTo>
                <a:lnTo>
                  <a:pt x="4704210" y="2438401"/>
                </a:lnTo>
                <a:cubicBezTo>
                  <a:pt x="4652234" y="2438401"/>
                  <a:pt x="4610100" y="2396267"/>
                  <a:pt x="4610100" y="2344291"/>
                </a:cubicBezTo>
                <a:lnTo>
                  <a:pt x="4610100" y="1351411"/>
                </a:lnTo>
                <a:cubicBezTo>
                  <a:pt x="4610100" y="1299435"/>
                  <a:pt x="4652234" y="1257301"/>
                  <a:pt x="4704210" y="1257301"/>
                </a:cubicBezTo>
                <a:close/>
                <a:moveTo>
                  <a:pt x="3167510" y="1257301"/>
                </a:moveTo>
                <a:lnTo>
                  <a:pt x="4350890" y="1257301"/>
                </a:lnTo>
                <a:cubicBezTo>
                  <a:pt x="4402866" y="1257301"/>
                  <a:pt x="4445000" y="1299435"/>
                  <a:pt x="4445000" y="1351411"/>
                </a:cubicBezTo>
                <a:lnTo>
                  <a:pt x="4445000" y="2344291"/>
                </a:lnTo>
                <a:cubicBezTo>
                  <a:pt x="4445000" y="2396267"/>
                  <a:pt x="4402866" y="2438401"/>
                  <a:pt x="4350890" y="2438401"/>
                </a:cubicBezTo>
                <a:lnTo>
                  <a:pt x="3167510" y="2438401"/>
                </a:lnTo>
                <a:cubicBezTo>
                  <a:pt x="3115534" y="2438401"/>
                  <a:pt x="3073400" y="2396267"/>
                  <a:pt x="3073400" y="2344291"/>
                </a:cubicBezTo>
                <a:lnTo>
                  <a:pt x="3073400" y="1351411"/>
                </a:lnTo>
                <a:cubicBezTo>
                  <a:pt x="3073400" y="1299435"/>
                  <a:pt x="3115534" y="1257301"/>
                  <a:pt x="3167510" y="1257301"/>
                </a:cubicBezTo>
                <a:close/>
                <a:moveTo>
                  <a:pt x="1630810" y="1257301"/>
                </a:moveTo>
                <a:lnTo>
                  <a:pt x="2814190" y="1257301"/>
                </a:lnTo>
                <a:cubicBezTo>
                  <a:pt x="2866166" y="1257301"/>
                  <a:pt x="2908300" y="1299435"/>
                  <a:pt x="2908300" y="1351411"/>
                </a:cubicBezTo>
                <a:lnTo>
                  <a:pt x="2908300" y="2344291"/>
                </a:lnTo>
                <a:cubicBezTo>
                  <a:pt x="2908300" y="2396267"/>
                  <a:pt x="2866166" y="2438401"/>
                  <a:pt x="2814190" y="2438401"/>
                </a:cubicBezTo>
                <a:lnTo>
                  <a:pt x="1630810" y="2438401"/>
                </a:lnTo>
                <a:cubicBezTo>
                  <a:pt x="1578834" y="2438401"/>
                  <a:pt x="1536700" y="2396267"/>
                  <a:pt x="1536700" y="2344291"/>
                </a:cubicBezTo>
                <a:lnTo>
                  <a:pt x="1536700" y="1351411"/>
                </a:lnTo>
                <a:cubicBezTo>
                  <a:pt x="1536700" y="1299435"/>
                  <a:pt x="1578834" y="1257301"/>
                  <a:pt x="1630810" y="1257301"/>
                </a:cubicBezTo>
                <a:close/>
                <a:moveTo>
                  <a:pt x="94110" y="1257301"/>
                </a:moveTo>
                <a:lnTo>
                  <a:pt x="1277490" y="1257301"/>
                </a:lnTo>
                <a:cubicBezTo>
                  <a:pt x="1329466" y="1257301"/>
                  <a:pt x="1371600" y="1299435"/>
                  <a:pt x="1371600" y="1351411"/>
                </a:cubicBezTo>
                <a:lnTo>
                  <a:pt x="1371600" y="2344291"/>
                </a:lnTo>
                <a:cubicBezTo>
                  <a:pt x="1371600" y="2396267"/>
                  <a:pt x="1329466" y="2438401"/>
                  <a:pt x="1277490" y="2438401"/>
                </a:cubicBezTo>
                <a:lnTo>
                  <a:pt x="94110" y="2438401"/>
                </a:lnTo>
                <a:cubicBezTo>
                  <a:pt x="42134" y="2438401"/>
                  <a:pt x="0" y="2396267"/>
                  <a:pt x="0" y="2344291"/>
                </a:cubicBezTo>
                <a:lnTo>
                  <a:pt x="0" y="1351411"/>
                </a:lnTo>
                <a:cubicBezTo>
                  <a:pt x="0" y="1299435"/>
                  <a:pt x="42134" y="1257301"/>
                  <a:pt x="94110" y="1257301"/>
                </a:cubicBezTo>
                <a:close/>
                <a:moveTo>
                  <a:pt x="4704210" y="0"/>
                </a:moveTo>
                <a:lnTo>
                  <a:pt x="5887590" y="0"/>
                </a:lnTo>
                <a:cubicBezTo>
                  <a:pt x="5939566" y="0"/>
                  <a:pt x="5981700" y="42134"/>
                  <a:pt x="5981700" y="94110"/>
                </a:cubicBezTo>
                <a:lnTo>
                  <a:pt x="5981700" y="1086990"/>
                </a:lnTo>
                <a:cubicBezTo>
                  <a:pt x="5981700" y="1138966"/>
                  <a:pt x="5939566" y="1181100"/>
                  <a:pt x="5887590" y="1181100"/>
                </a:cubicBezTo>
                <a:lnTo>
                  <a:pt x="4704210" y="1181100"/>
                </a:lnTo>
                <a:cubicBezTo>
                  <a:pt x="4652234" y="1181100"/>
                  <a:pt x="4610100" y="1138966"/>
                  <a:pt x="4610100" y="1086990"/>
                </a:cubicBezTo>
                <a:lnTo>
                  <a:pt x="4610100" y="94110"/>
                </a:lnTo>
                <a:cubicBezTo>
                  <a:pt x="4610100" y="42134"/>
                  <a:pt x="4652234" y="0"/>
                  <a:pt x="4704210" y="0"/>
                </a:cubicBezTo>
                <a:close/>
                <a:moveTo>
                  <a:pt x="6240910" y="0"/>
                </a:moveTo>
                <a:lnTo>
                  <a:pt x="7424290" y="0"/>
                </a:lnTo>
                <a:cubicBezTo>
                  <a:pt x="7476266" y="0"/>
                  <a:pt x="7518400" y="42134"/>
                  <a:pt x="7518400" y="94110"/>
                </a:cubicBezTo>
                <a:lnTo>
                  <a:pt x="7518400" y="1086990"/>
                </a:lnTo>
                <a:cubicBezTo>
                  <a:pt x="7518400" y="1138966"/>
                  <a:pt x="7476266" y="1181100"/>
                  <a:pt x="7424290" y="1181100"/>
                </a:cubicBezTo>
                <a:lnTo>
                  <a:pt x="6240910" y="1181100"/>
                </a:lnTo>
                <a:cubicBezTo>
                  <a:pt x="6188934" y="1181100"/>
                  <a:pt x="6146800" y="1138966"/>
                  <a:pt x="6146800" y="1086990"/>
                </a:cubicBezTo>
                <a:lnTo>
                  <a:pt x="6146800" y="94110"/>
                </a:lnTo>
                <a:cubicBezTo>
                  <a:pt x="6146800" y="42134"/>
                  <a:pt x="6188934" y="0"/>
                  <a:pt x="6240910" y="0"/>
                </a:cubicBezTo>
                <a:close/>
                <a:moveTo>
                  <a:pt x="3167510" y="0"/>
                </a:moveTo>
                <a:lnTo>
                  <a:pt x="4350890" y="0"/>
                </a:lnTo>
                <a:cubicBezTo>
                  <a:pt x="4402866" y="0"/>
                  <a:pt x="4445000" y="42134"/>
                  <a:pt x="4445000" y="94110"/>
                </a:cubicBezTo>
                <a:lnTo>
                  <a:pt x="4445000" y="1086990"/>
                </a:lnTo>
                <a:cubicBezTo>
                  <a:pt x="4445000" y="1138966"/>
                  <a:pt x="4402866" y="1181100"/>
                  <a:pt x="4350890" y="1181100"/>
                </a:cubicBezTo>
                <a:lnTo>
                  <a:pt x="3167510" y="1181100"/>
                </a:lnTo>
                <a:cubicBezTo>
                  <a:pt x="3115534" y="1181100"/>
                  <a:pt x="3073400" y="1138966"/>
                  <a:pt x="3073400" y="1086990"/>
                </a:cubicBezTo>
                <a:lnTo>
                  <a:pt x="3073400" y="94110"/>
                </a:lnTo>
                <a:cubicBezTo>
                  <a:pt x="3073400" y="42134"/>
                  <a:pt x="3115534" y="0"/>
                  <a:pt x="3167510" y="0"/>
                </a:cubicBezTo>
                <a:close/>
                <a:moveTo>
                  <a:pt x="1630810" y="0"/>
                </a:moveTo>
                <a:lnTo>
                  <a:pt x="2814190" y="0"/>
                </a:lnTo>
                <a:cubicBezTo>
                  <a:pt x="2866166" y="0"/>
                  <a:pt x="2908300" y="42134"/>
                  <a:pt x="2908300" y="94110"/>
                </a:cubicBezTo>
                <a:lnTo>
                  <a:pt x="2908300" y="1086990"/>
                </a:lnTo>
                <a:cubicBezTo>
                  <a:pt x="2908300" y="1138966"/>
                  <a:pt x="2866166" y="1181100"/>
                  <a:pt x="2814190" y="1181100"/>
                </a:cubicBezTo>
                <a:lnTo>
                  <a:pt x="1630810" y="1181100"/>
                </a:lnTo>
                <a:cubicBezTo>
                  <a:pt x="1578834" y="1181100"/>
                  <a:pt x="1536700" y="1138966"/>
                  <a:pt x="1536700" y="1086990"/>
                </a:cubicBezTo>
                <a:lnTo>
                  <a:pt x="1536700" y="94110"/>
                </a:lnTo>
                <a:cubicBezTo>
                  <a:pt x="1536700" y="42134"/>
                  <a:pt x="1578834" y="0"/>
                  <a:pt x="1630810" y="0"/>
                </a:cubicBezTo>
                <a:close/>
                <a:moveTo>
                  <a:pt x="94110" y="0"/>
                </a:moveTo>
                <a:lnTo>
                  <a:pt x="1277490" y="0"/>
                </a:lnTo>
                <a:cubicBezTo>
                  <a:pt x="1329466" y="0"/>
                  <a:pt x="1371600" y="42134"/>
                  <a:pt x="1371600" y="94110"/>
                </a:cubicBezTo>
                <a:lnTo>
                  <a:pt x="1371600" y="1086990"/>
                </a:lnTo>
                <a:cubicBezTo>
                  <a:pt x="1371600" y="1138966"/>
                  <a:pt x="1329466" y="1181100"/>
                  <a:pt x="1277490" y="1181100"/>
                </a:cubicBezTo>
                <a:lnTo>
                  <a:pt x="94110" y="1181100"/>
                </a:lnTo>
                <a:cubicBezTo>
                  <a:pt x="42134" y="1181100"/>
                  <a:pt x="0" y="1138966"/>
                  <a:pt x="0" y="1086990"/>
                </a:cubicBezTo>
                <a:lnTo>
                  <a:pt x="0" y="94110"/>
                </a:lnTo>
                <a:cubicBezTo>
                  <a:pt x="0" y="42134"/>
                  <a:pt x="42134" y="0"/>
                  <a:pt x="94110" y="0"/>
                </a:cubicBezTo>
                <a:close/>
              </a:path>
            </a:pathLst>
          </a:custGeom>
          <a:blipFill dpi="0" rotWithShape="1">
            <a:blip r:embed="rId10"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7" name="圆角矩形 16"/>
          <p:cNvSpPr/>
          <p:nvPr/>
        </p:nvSpPr>
        <p:spPr>
          <a:xfrm>
            <a:off x="323528" y="3068960"/>
            <a:ext cx="5206876" cy="3507343"/>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a:spAutoFit/>
          </a:bodyPr>
          <a:lstStyle/>
          <a:p>
            <a:pPr marL="171450" indent="-171450" algn="just">
              <a:spcBef>
                <a:spcPts val="600"/>
              </a:spcBef>
              <a:spcAft>
                <a:spcPts val="600"/>
              </a:spcAft>
              <a:buClr>
                <a:srgbClr val="C00000"/>
              </a:buClr>
              <a:buFont typeface="Wingdings" pitchFamily="2" charset="2"/>
              <a:buChar char="Ø"/>
            </a:pPr>
            <a:r>
              <a:rPr lang="zh-CN" altLang="en-US" dirty="0">
                <a:latin typeface="华文楷体" pitchFamily="2" charset="-122"/>
                <a:ea typeface="华文楷体" pitchFamily="2" charset="-122"/>
              </a:rPr>
              <a:t>公司始终坚持引进与自主创新的双轮驱动战略，依托“羊绒及特种纤维技术羊绒中心”，联合业内高校与科研机构，在人才培养、研发创新、专项课题研究等领域深度</a:t>
            </a:r>
            <a:r>
              <a:rPr lang="zh-CN" altLang="en-US" dirty="0" smtClean="0">
                <a:latin typeface="华文楷体" pitchFamily="2" charset="-122"/>
                <a:ea typeface="华文楷体" pitchFamily="2" charset="-122"/>
              </a:rPr>
              <a:t>合作；</a:t>
            </a:r>
            <a:endParaRPr lang="en-US" altLang="zh-CN" dirty="0" smtClean="0">
              <a:latin typeface="华文楷体" pitchFamily="2" charset="-122"/>
              <a:ea typeface="华文楷体" pitchFamily="2" charset="-122"/>
            </a:endParaRPr>
          </a:p>
          <a:p>
            <a:pPr marL="171450" indent="-171450" algn="just">
              <a:spcBef>
                <a:spcPts val="600"/>
              </a:spcBef>
              <a:spcAft>
                <a:spcPts val="600"/>
              </a:spcAft>
              <a:buClr>
                <a:srgbClr val="C00000"/>
              </a:buClr>
              <a:buFont typeface="Wingdings" pitchFamily="2" charset="2"/>
              <a:buChar char="Ø"/>
            </a:pPr>
            <a:r>
              <a:rPr lang="zh-CN" altLang="en-US" dirty="0" smtClean="0">
                <a:latin typeface="华文楷体" pitchFamily="2" charset="-122"/>
                <a:ea typeface="华文楷体" pitchFamily="2" charset="-122"/>
              </a:rPr>
              <a:t>聘请中国工程院院士</a:t>
            </a:r>
            <a:r>
              <a:rPr lang="zh-CN" altLang="en-US" dirty="0">
                <a:latin typeface="华文楷体" pitchFamily="2" charset="-122"/>
                <a:ea typeface="华文楷体" pitchFamily="2" charset="-122"/>
              </a:rPr>
              <a:t>、纺织专家姚穆为名誉</a:t>
            </a:r>
            <a:r>
              <a:rPr lang="zh-CN" altLang="en-US" dirty="0" smtClean="0">
                <a:latin typeface="华文楷体" pitchFamily="2" charset="-122"/>
                <a:ea typeface="华文楷体" pitchFamily="2" charset="-122"/>
              </a:rPr>
              <a:t>主任；</a:t>
            </a:r>
            <a:endParaRPr lang="en-US" altLang="zh-CN" dirty="0" smtClean="0">
              <a:latin typeface="华文楷体" pitchFamily="2" charset="-122"/>
              <a:ea typeface="华文楷体" pitchFamily="2" charset="-122"/>
            </a:endParaRPr>
          </a:p>
          <a:p>
            <a:pPr marL="171450" indent="-171450" algn="just">
              <a:spcBef>
                <a:spcPts val="600"/>
              </a:spcBef>
              <a:spcAft>
                <a:spcPts val="600"/>
              </a:spcAft>
              <a:buClr>
                <a:srgbClr val="C00000"/>
              </a:buClr>
              <a:buFont typeface="Wingdings" pitchFamily="2" charset="2"/>
              <a:buChar char="Ø"/>
            </a:pPr>
            <a:r>
              <a:rPr lang="zh-CN" altLang="en-US" dirty="0">
                <a:latin typeface="华文楷体" pitchFamily="2" charset="-122"/>
                <a:ea typeface="华文楷体" pitchFamily="2" charset="-122"/>
              </a:rPr>
              <a:t>与韩国、</a:t>
            </a:r>
            <a:r>
              <a:rPr lang="zh-CN" altLang="en-US" dirty="0" smtClean="0">
                <a:latin typeface="华文楷体" pitchFamily="2" charset="-122"/>
                <a:ea typeface="华文楷体" pitchFamily="2" charset="-122"/>
              </a:rPr>
              <a:t>意大利等国际专家合作，引入国际先进研发理念和时尚风格，增强了公司在高端产品研发和市场</a:t>
            </a:r>
            <a:r>
              <a:rPr lang="zh-CN" altLang="en-US" dirty="0">
                <a:latin typeface="华文楷体" pitchFamily="2" charset="-122"/>
                <a:ea typeface="华文楷体" pitchFamily="2" charset="-122"/>
              </a:rPr>
              <a:t>开拓</a:t>
            </a:r>
            <a:r>
              <a:rPr lang="zh-CN" altLang="en-US" dirty="0" smtClean="0">
                <a:latin typeface="华文楷体" pitchFamily="2" charset="-122"/>
                <a:ea typeface="华文楷体" pitchFamily="2" charset="-122"/>
              </a:rPr>
              <a:t>方面的实力，为公司承接新客户发挥</a:t>
            </a:r>
            <a:r>
              <a:rPr lang="zh-CN" altLang="en-US" dirty="0">
                <a:latin typeface="华文楷体" pitchFamily="2" charset="-122"/>
                <a:ea typeface="华文楷体" pitchFamily="2" charset="-122"/>
              </a:rPr>
              <a:t>了重要</a:t>
            </a:r>
            <a:r>
              <a:rPr lang="zh-CN" altLang="en-US" dirty="0" smtClean="0">
                <a:latin typeface="华文楷体" pitchFamily="2" charset="-122"/>
                <a:ea typeface="华文楷体" pitchFamily="2" charset="-122"/>
              </a:rPr>
              <a:t>作用；</a:t>
            </a:r>
            <a:endParaRPr lang="en-US" altLang="zh-CN" dirty="0">
              <a:latin typeface="华文楷体" pitchFamily="2" charset="-122"/>
              <a:ea typeface="华文楷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2452" y="56023"/>
            <a:ext cx="5364088" cy="1060278"/>
            <a:chOff x="7938" y="1936749"/>
            <a:chExt cx="8258523" cy="1881410"/>
          </a:xfrm>
        </p:grpSpPr>
        <p:sp>
          <p:nvSpPr>
            <p:cNvPr id="9" name="文本占位符 7"/>
            <p:cNvSpPr/>
            <p:nvPr>
              <p:custDataLst>
                <p:tags r:id="rId2"/>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10" name="直接连接符 9"/>
            <p:cNvCxnSpPr/>
            <p:nvPr>
              <p:custDataLst>
                <p:tags r:id="rId3"/>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custDataLst>
                <p:tags r:id="rId4"/>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3" name="直接连接符 12"/>
            <p:cNvCxnSpPr/>
            <p:nvPr>
              <p:custDataLst>
                <p:tags r:id="rId5"/>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标题 5"/>
            <p:cNvSpPr txBox="1"/>
            <p:nvPr>
              <p:custDataLst>
                <p:tags r:id="rId6"/>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5" name="文本占位符 6"/>
            <p:cNvSpPr txBox="1"/>
            <p:nvPr>
              <p:custDataLst>
                <p:tags r:id="rId7"/>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技术优势</a:t>
              </a:r>
              <a:r>
                <a:rPr lang="en-US" altLang="zh-CN" sz="1500" dirty="0" smtClean="0">
                  <a:solidFill>
                    <a:schemeClr val="tx1">
                      <a:lumMod val="65000"/>
                      <a:lumOff val="35000"/>
                    </a:schemeClr>
                  </a:solidFill>
                </a:rPr>
                <a:t>——</a:t>
              </a:r>
              <a:r>
                <a:rPr lang="zh-CN" altLang="en-US" sz="1500" dirty="0" smtClean="0">
                  <a:solidFill>
                    <a:schemeClr val="tx1">
                      <a:lumMod val="65000"/>
                      <a:lumOff val="35000"/>
                    </a:schemeClr>
                  </a:solidFill>
                </a:rPr>
                <a:t>研发</a:t>
              </a:r>
              <a:endParaRPr lang="en-US" altLang="zh-CN" sz="1500" dirty="0">
                <a:solidFill>
                  <a:schemeClr val="tx1">
                    <a:lumMod val="65000"/>
                    <a:lumOff val="35000"/>
                  </a:schemeClr>
                </a:solidFill>
              </a:endParaRPr>
            </a:p>
          </p:txBody>
        </p:sp>
      </p:grpSp>
      <p:sp>
        <p:nvSpPr>
          <p:cNvPr id="16" name="MH_Picture_1"/>
          <p:cNvSpPr/>
          <p:nvPr>
            <p:custDataLst>
              <p:tags r:id="rId1"/>
            </p:custDataLst>
          </p:nvPr>
        </p:nvSpPr>
        <p:spPr>
          <a:xfrm>
            <a:off x="323528" y="1116300"/>
            <a:ext cx="8496944" cy="2672739"/>
          </a:xfrm>
          <a:custGeom>
            <a:avLst/>
            <a:gdLst>
              <a:gd name="connsiteX0" fmla="*/ 6240910 w 7518400"/>
              <a:gd name="connsiteY0" fmla="*/ 2514602 h 3695702"/>
              <a:gd name="connsiteX1" fmla="*/ 7424290 w 7518400"/>
              <a:gd name="connsiteY1" fmla="*/ 2514602 h 3695702"/>
              <a:gd name="connsiteX2" fmla="*/ 7518400 w 7518400"/>
              <a:gd name="connsiteY2" fmla="*/ 2608712 h 3695702"/>
              <a:gd name="connsiteX3" fmla="*/ 7518400 w 7518400"/>
              <a:gd name="connsiteY3" fmla="*/ 3601592 h 3695702"/>
              <a:gd name="connsiteX4" fmla="*/ 7424290 w 7518400"/>
              <a:gd name="connsiteY4" fmla="*/ 3695702 h 3695702"/>
              <a:gd name="connsiteX5" fmla="*/ 6240910 w 7518400"/>
              <a:gd name="connsiteY5" fmla="*/ 3695702 h 3695702"/>
              <a:gd name="connsiteX6" fmla="*/ 6146800 w 7518400"/>
              <a:gd name="connsiteY6" fmla="*/ 3601592 h 3695702"/>
              <a:gd name="connsiteX7" fmla="*/ 6146800 w 7518400"/>
              <a:gd name="connsiteY7" fmla="*/ 2608712 h 3695702"/>
              <a:gd name="connsiteX8" fmla="*/ 6240910 w 7518400"/>
              <a:gd name="connsiteY8" fmla="*/ 2514602 h 3695702"/>
              <a:gd name="connsiteX9" fmla="*/ 4704210 w 7518400"/>
              <a:gd name="connsiteY9" fmla="*/ 2514602 h 3695702"/>
              <a:gd name="connsiteX10" fmla="*/ 5887590 w 7518400"/>
              <a:gd name="connsiteY10" fmla="*/ 2514602 h 3695702"/>
              <a:gd name="connsiteX11" fmla="*/ 5981700 w 7518400"/>
              <a:gd name="connsiteY11" fmla="*/ 2608712 h 3695702"/>
              <a:gd name="connsiteX12" fmla="*/ 5981700 w 7518400"/>
              <a:gd name="connsiteY12" fmla="*/ 3601592 h 3695702"/>
              <a:gd name="connsiteX13" fmla="*/ 5887590 w 7518400"/>
              <a:gd name="connsiteY13" fmla="*/ 3695702 h 3695702"/>
              <a:gd name="connsiteX14" fmla="*/ 4704210 w 7518400"/>
              <a:gd name="connsiteY14" fmla="*/ 3695702 h 3695702"/>
              <a:gd name="connsiteX15" fmla="*/ 4610100 w 7518400"/>
              <a:gd name="connsiteY15" fmla="*/ 3601592 h 3695702"/>
              <a:gd name="connsiteX16" fmla="*/ 4610100 w 7518400"/>
              <a:gd name="connsiteY16" fmla="*/ 2608712 h 3695702"/>
              <a:gd name="connsiteX17" fmla="*/ 4704210 w 7518400"/>
              <a:gd name="connsiteY17" fmla="*/ 2514602 h 3695702"/>
              <a:gd name="connsiteX18" fmla="*/ 6240910 w 7518400"/>
              <a:gd name="connsiteY18" fmla="*/ 1257301 h 3695702"/>
              <a:gd name="connsiteX19" fmla="*/ 7424290 w 7518400"/>
              <a:gd name="connsiteY19" fmla="*/ 1257301 h 3695702"/>
              <a:gd name="connsiteX20" fmla="*/ 7518400 w 7518400"/>
              <a:gd name="connsiteY20" fmla="*/ 1351411 h 3695702"/>
              <a:gd name="connsiteX21" fmla="*/ 7518400 w 7518400"/>
              <a:gd name="connsiteY21" fmla="*/ 2344291 h 3695702"/>
              <a:gd name="connsiteX22" fmla="*/ 7424290 w 7518400"/>
              <a:gd name="connsiteY22" fmla="*/ 2438401 h 3695702"/>
              <a:gd name="connsiteX23" fmla="*/ 6240910 w 7518400"/>
              <a:gd name="connsiteY23" fmla="*/ 2438401 h 3695702"/>
              <a:gd name="connsiteX24" fmla="*/ 6146800 w 7518400"/>
              <a:gd name="connsiteY24" fmla="*/ 2344291 h 3695702"/>
              <a:gd name="connsiteX25" fmla="*/ 6146800 w 7518400"/>
              <a:gd name="connsiteY25" fmla="*/ 1351411 h 3695702"/>
              <a:gd name="connsiteX26" fmla="*/ 6240910 w 7518400"/>
              <a:gd name="connsiteY26" fmla="*/ 1257301 h 3695702"/>
              <a:gd name="connsiteX27" fmla="*/ 4704210 w 7518400"/>
              <a:gd name="connsiteY27" fmla="*/ 1257301 h 3695702"/>
              <a:gd name="connsiteX28" fmla="*/ 5887590 w 7518400"/>
              <a:gd name="connsiteY28" fmla="*/ 1257301 h 3695702"/>
              <a:gd name="connsiteX29" fmla="*/ 5981700 w 7518400"/>
              <a:gd name="connsiteY29" fmla="*/ 1351411 h 3695702"/>
              <a:gd name="connsiteX30" fmla="*/ 5981700 w 7518400"/>
              <a:gd name="connsiteY30" fmla="*/ 2344291 h 3695702"/>
              <a:gd name="connsiteX31" fmla="*/ 5887590 w 7518400"/>
              <a:gd name="connsiteY31" fmla="*/ 2438401 h 3695702"/>
              <a:gd name="connsiteX32" fmla="*/ 4704210 w 7518400"/>
              <a:gd name="connsiteY32" fmla="*/ 2438401 h 3695702"/>
              <a:gd name="connsiteX33" fmla="*/ 4610100 w 7518400"/>
              <a:gd name="connsiteY33" fmla="*/ 2344291 h 3695702"/>
              <a:gd name="connsiteX34" fmla="*/ 4610100 w 7518400"/>
              <a:gd name="connsiteY34" fmla="*/ 1351411 h 3695702"/>
              <a:gd name="connsiteX35" fmla="*/ 4704210 w 7518400"/>
              <a:gd name="connsiteY35" fmla="*/ 1257301 h 3695702"/>
              <a:gd name="connsiteX36" fmla="*/ 3167510 w 7518400"/>
              <a:gd name="connsiteY36" fmla="*/ 1257301 h 3695702"/>
              <a:gd name="connsiteX37" fmla="*/ 4350890 w 7518400"/>
              <a:gd name="connsiteY37" fmla="*/ 1257301 h 3695702"/>
              <a:gd name="connsiteX38" fmla="*/ 4445000 w 7518400"/>
              <a:gd name="connsiteY38" fmla="*/ 1351411 h 3695702"/>
              <a:gd name="connsiteX39" fmla="*/ 4445000 w 7518400"/>
              <a:gd name="connsiteY39" fmla="*/ 2344291 h 3695702"/>
              <a:gd name="connsiteX40" fmla="*/ 4350890 w 7518400"/>
              <a:gd name="connsiteY40" fmla="*/ 2438401 h 3695702"/>
              <a:gd name="connsiteX41" fmla="*/ 3167510 w 7518400"/>
              <a:gd name="connsiteY41" fmla="*/ 2438401 h 3695702"/>
              <a:gd name="connsiteX42" fmla="*/ 3073400 w 7518400"/>
              <a:gd name="connsiteY42" fmla="*/ 2344291 h 3695702"/>
              <a:gd name="connsiteX43" fmla="*/ 3073400 w 7518400"/>
              <a:gd name="connsiteY43" fmla="*/ 1351411 h 3695702"/>
              <a:gd name="connsiteX44" fmla="*/ 3167510 w 7518400"/>
              <a:gd name="connsiteY44" fmla="*/ 1257301 h 3695702"/>
              <a:gd name="connsiteX45" fmla="*/ 1630810 w 7518400"/>
              <a:gd name="connsiteY45" fmla="*/ 1257301 h 3695702"/>
              <a:gd name="connsiteX46" fmla="*/ 2814190 w 7518400"/>
              <a:gd name="connsiteY46" fmla="*/ 1257301 h 3695702"/>
              <a:gd name="connsiteX47" fmla="*/ 2908300 w 7518400"/>
              <a:gd name="connsiteY47" fmla="*/ 1351411 h 3695702"/>
              <a:gd name="connsiteX48" fmla="*/ 2908300 w 7518400"/>
              <a:gd name="connsiteY48" fmla="*/ 2344291 h 3695702"/>
              <a:gd name="connsiteX49" fmla="*/ 2814190 w 7518400"/>
              <a:gd name="connsiteY49" fmla="*/ 2438401 h 3695702"/>
              <a:gd name="connsiteX50" fmla="*/ 1630810 w 7518400"/>
              <a:gd name="connsiteY50" fmla="*/ 2438401 h 3695702"/>
              <a:gd name="connsiteX51" fmla="*/ 1536700 w 7518400"/>
              <a:gd name="connsiteY51" fmla="*/ 2344291 h 3695702"/>
              <a:gd name="connsiteX52" fmla="*/ 1536700 w 7518400"/>
              <a:gd name="connsiteY52" fmla="*/ 1351411 h 3695702"/>
              <a:gd name="connsiteX53" fmla="*/ 1630810 w 7518400"/>
              <a:gd name="connsiteY53" fmla="*/ 1257301 h 3695702"/>
              <a:gd name="connsiteX54" fmla="*/ 94110 w 7518400"/>
              <a:gd name="connsiteY54" fmla="*/ 1257301 h 3695702"/>
              <a:gd name="connsiteX55" fmla="*/ 1277490 w 7518400"/>
              <a:gd name="connsiteY55" fmla="*/ 1257301 h 3695702"/>
              <a:gd name="connsiteX56" fmla="*/ 1371600 w 7518400"/>
              <a:gd name="connsiteY56" fmla="*/ 1351411 h 3695702"/>
              <a:gd name="connsiteX57" fmla="*/ 1371600 w 7518400"/>
              <a:gd name="connsiteY57" fmla="*/ 2344291 h 3695702"/>
              <a:gd name="connsiteX58" fmla="*/ 1277490 w 7518400"/>
              <a:gd name="connsiteY58" fmla="*/ 2438401 h 3695702"/>
              <a:gd name="connsiteX59" fmla="*/ 94110 w 7518400"/>
              <a:gd name="connsiteY59" fmla="*/ 2438401 h 3695702"/>
              <a:gd name="connsiteX60" fmla="*/ 0 w 7518400"/>
              <a:gd name="connsiteY60" fmla="*/ 2344291 h 3695702"/>
              <a:gd name="connsiteX61" fmla="*/ 0 w 7518400"/>
              <a:gd name="connsiteY61" fmla="*/ 1351411 h 3695702"/>
              <a:gd name="connsiteX62" fmla="*/ 94110 w 7518400"/>
              <a:gd name="connsiteY62" fmla="*/ 1257301 h 3695702"/>
              <a:gd name="connsiteX63" fmla="*/ 4704210 w 7518400"/>
              <a:gd name="connsiteY63" fmla="*/ 0 h 3695702"/>
              <a:gd name="connsiteX64" fmla="*/ 5887590 w 7518400"/>
              <a:gd name="connsiteY64" fmla="*/ 0 h 3695702"/>
              <a:gd name="connsiteX65" fmla="*/ 5981700 w 7518400"/>
              <a:gd name="connsiteY65" fmla="*/ 94110 h 3695702"/>
              <a:gd name="connsiteX66" fmla="*/ 5981700 w 7518400"/>
              <a:gd name="connsiteY66" fmla="*/ 1086990 h 3695702"/>
              <a:gd name="connsiteX67" fmla="*/ 5887590 w 7518400"/>
              <a:gd name="connsiteY67" fmla="*/ 1181100 h 3695702"/>
              <a:gd name="connsiteX68" fmla="*/ 4704210 w 7518400"/>
              <a:gd name="connsiteY68" fmla="*/ 1181100 h 3695702"/>
              <a:gd name="connsiteX69" fmla="*/ 4610100 w 7518400"/>
              <a:gd name="connsiteY69" fmla="*/ 1086990 h 3695702"/>
              <a:gd name="connsiteX70" fmla="*/ 4610100 w 7518400"/>
              <a:gd name="connsiteY70" fmla="*/ 94110 h 3695702"/>
              <a:gd name="connsiteX71" fmla="*/ 4704210 w 7518400"/>
              <a:gd name="connsiteY71" fmla="*/ 0 h 3695702"/>
              <a:gd name="connsiteX72" fmla="*/ 6240910 w 7518400"/>
              <a:gd name="connsiteY72" fmla="*/ 0 h 3695702"/>
              <a:gd name="connsiteX73" fmla="*/ 7424290 w 7518400"/>
              <a:gd name="connsiteY73" fmla="*/ 0 h 3695702"/>
              <a:gd name="connsiteX74" fmla="*/ 7518400 w 7518400"/>
              <a:gd name="connsiteY74" fmla="*/ 94110 h 3695702"/>
              <a:gd name="connsiteX75" fmla="*/ 7518400 w 7518400"/>
              <a:gd name="connsiteY75" fmla="*/ 1086990 h 3695702"/>
              <a:gd name="connsiteX76" fmla="*/ 7424290 w 7518400"/>
              <a:gd name="connsiteY76" fmla="*/ 1181100 h 3695702"/>
              <a:gd name="connsiteX77" fmla="*/ 6240910 w 7518400"/>
              <a:gd name="connsiteY77" fmla="*/ 1181100 h 3695702"/>
              <a:gd name="connsiteX78" fmla="*/ 6146800 w 7518400"/>
              <a:gd name="connsiteY78" fmla="*/ 1086990 h 3695702"/>
              <a:gd name="connsiteX79" fmla="*/ 6146800 w 7518400"/>
              <a:gd name="connsiteY79" fmla="*/ 94110 h 3695702"/>
              <a:gd name="connsiteX80" fmla="*/ 6240910 w 7518400"/>
              <a:gd name="connsiteY80" fmla="*/ 0 h 3695702"/>
              <a:gd name="connsiteX81" fmla="*/ 3167510 w 7518400"/>
              <a:gd name="connsiteY81" fmla="*/ 0 h 3695702"/>
              <a:gd name="connsiteX82" fmla="*/ 4350890 w 7518400"/>
              <a:gd name="connsiteY82" fmla="*/ 0 h 3695702"/>
              <a:gd name="connsiteX83" fmla="*/ 4445000 w 7518400"/>
              <a:gd name="connsiteY83" fmla="*/ 94110 h 3695702"/>
              <a:gd name="connsiteX84" fmla="*/ 4445000 w 7518400"/>
              <a:gd name="connsiteY84" fmla="*/ 1086990 h 3695702"/>
              <a:gd name="connsiteX85" fmla="*/ 4350890 w 7518400"/>
              <a:gd name="connsiteY85" fmla="*/ 1181100 h 3695702"/>
              <a:gd name="connsiteX86" fmla="*/ 3167510 w 7518400"/>
              <a:gd name="connsiteY86" fmla="*/ 1181100 h 3695702"/>
              <a:gd name="connsiteX87" fmla="*/ 3073400 w 7518400"/>
              <a:gd name="connsiteY87" fmla="*/ 1086990 h 3695702"/>
              <a:gd name="connsiteX88" fmla="*/ 3073400 w 7518400"/>
              <a:gd name="connsiteY88" fmla="*/ 94110 h 3695702"/>
              <a:gd name="connsiteX89" fmla="*/ 3167510 w 7518400"/>
              <a:gd name="connsiteY89" fmla="*/ 0 h 3695702"/>
              <a:gd name="connsiteX90" fmla="*/ 1630810 w 7518400"/>
              <a:gd name="connsiteY90" fmla="*/ 0 h 3695702"/>
              <a:gd name="connsiteX91" fmla="*/ 2814190 w 7518400"/>
              <a:gd name="connsiteY91" fmla="*/ 0 h 3695702"/>
              <a:gd name="connsiteX92" fmla="*/ 2908300 w 7518400"/>
              <a:gd name="connsiteY92" fmla="*/ 94110 h 3695702"/>
              <a:gd name="connsiteX93" fmla="*/ 2908300 w 7518400"/>
              <a:gd name="connsiteY93" fmla="*/ 1086990 h 3695702"/>
              <a:gd name="connsiteX94" fmla="*/ 2814190 w 7518400"/>
              <a:gd name="connsiteY94" fmla="*/ 1181100 h 3695702"/>
              <a:gd name="connsiteX95" fmla="*/ 1630810 w 7518400"/>
              <a:gd name="connsiteY95" fmla="*/ 1181100 h 3695702"/>
              <a:gd name="connsiteX96" fmla="*/ 1536700 w 7518400"/>
              <a:gd name="connsiteY96" fmla="*/ 1086990 h 3695702"/>
              <a:gd name="connsiteX97" fmla="*/ 1536700 w 7518400"/>
              <a:gd name="connsiteY97" fmla="*/ 94110 h 3695702"/>
              <a:gd name="connsiteX98" fmla="*/ 1630810 w 7518400"/>
              <a:gd name="connsiteY98" fmla="*/ 0 h 3695702"/>
              <a:gd name="connsiteX99" fmla="*/ 94110 w 7518400"/>
              <a:gd name="connsiteY99" fmla="*/ 0 h 3695702"/>
              <a:gd name="connsiteX100" fmla="*/ 1277490 w 7518400"/>
              <a:gd name="connsiteY100" fmla="*/ 0 h 3695702"/>
              <a:gd name="connsiteX101" fmla="*/ 1371600 w 7518400"/>
              <a:gd name="connsiteY101" fmla="*/ 94110 h 3695702"/>
              <a:gd name="connsiteX102" fmla="*/ 1371600 w 7518400"/>
              <a:gd name="connsiteY102" fmla="*/ 1086990 h 3695702"/>
              <a:gd name="connsiteX103" fmla="*/ 1277490 w 7518400"/>
              <a:gd name="connsiteY103" fmla="*/ 1181100 h 3695702"/>
              <a:gd name="connsiteX104" fmla="*/ 94110 w 7518400"/>
              <a:gd name="connsiteY104" fmla="*/ 1181100 h 3695702"/>
              <a:gd name="connsiteX105" fmla="*/ 0 w 7518400"/>
              <a:gd name="connsiteY105" fmla="*/ 1086990 h 3695702"/>
              <a:gd name="connsiteX106" fmla="*/ 0 w 7518400"/>
              <a:gd name="connsiteY106" fmla="*/ 94110 h 3695702"/>
              <a:gd name="connsiteX107" fmla="*/ 94110 w 7518400"/>
              <a:gd name="connsiteY107" fmla="*/ 0 h 369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518400" h="3695702">
                <a:moveTo>
                  <a:pt x="6240910" y="2514602"/>
                </a:moveTo>
                <a:lnTo>
                  <a:pt x="7424290" y="2514602"/>
                </a:lnTo>
                <a:cubicBezTo>
                  <a:pt x="7476266" y="2514602"/>
                  <a:pt x="7518400" y="2556736"/>
                  <a:pt x="7518400" y="2608712"/>
                </a:cubicBezTo>
                <a:lnTo>
                  <a:pt x="7518400" y="3601592"/>
                </a:lnTo>
                <a:cubicBezTo>
                  <a:pt x="7518400" y="3653568"/>
                  <a:pt x="7476266" y="3695702"/>
                  <a:pt x="7424290" y="3695702"/>
                </a:cubicBezTo>
                <a:lnTo>
                  <a:pt x="6240910" y="3695702"/>
                </a:lnTo>
                <a:cubicBezTo>
                  <a:pt x="6188934" y="3695702"/>
                  <a:pt x="6146800" y="3653568"/>
                  <a:pt x="6146800" y="3601592"/>
                </a:cubicBezTo>
                <a:lnTo>
                  <a:pt x="6146800" y="2608712"/>
                </a:lnTo>
                <a:cubicBezTo>
                  <a:pt x="6146800" y="2556736"/>
                  <a:pt x="6188934" y="2514602"/>
                  <a:pt x="6240910" y="2514602"/>
                </a:cubicBezTo>
                <a:close/>
                <a:moveTo>
                  <a:pt x="4704210" y="2514602"/>
                </a:moveTo>
                <a:lnTo>
                  <a:pt x="5887590" y="2514602"/>
                </a:lnTo>
                <a:cubicBezTo>
                  <a:pt x="5939566" y="2514602"/>
                  <a:pt x="5981700" y="2556736"/>
                  <a:pt x="5981700" y="2608712"/>
                </a:cubicBezTo>
                <a:lnTo>
                  <a:pt x="5981700" y="3601592"/>
                </a:lnTo>
                <a:cubicBezTo>
                  <a:pt x="5981700" y="3653568"/>
                  <a:pt x="5939566" y="3695702"/>
                  <a:pt x="5887590" y="3695702"/>
                </a:cubicBezTo>
                <a:lnTo>
                  <a:pt x="4704210" y="3695702"/>
                </a:lnTo>
                <a:cubicBezTo>
                  <a:pt x="4652234" y="3695702"/>
                  <a:pt x="4610100" y="3653568"/>
                  <a:pt x="4610100" y="3601592"/>
                </a:cubicBezTo>
                <a:lnTo>
                  <a:pt x="4610100" y="2608712"/>
                </a:lnTo>
                <a:cubicBezTo>
                  <a:pt x="4610100" y="2556736"/>
                  <a:pt x="4652234" y="2514602"/>
                  <a:pt x="4704210" y="2514602"/>
                </a:cubicBezTo>
                <a:close/>
                <a:moveTo>
                  <a:pt x="6240910" y="1257301"/>
                </a:moveTo>
                <a:lnTo>
                  <a:pt x="7424290" y="1257301"/>
                </a:lnTo>
                <a:cubicBezTo>
                  <a:pt x="7476266" y="1257301"/>
                  <a:pt x="7518400" y="1299435"/>
                  <a:pt x="7518400" y="1351411"/>
                </a:cubicBezTo>
                <a:lnTo>
                  <a:pt x="7518400" y="2344291"/>
                </a:lnTo>
                <a:cubicBezTo>
                  <a:pt x="7518400" y="2396267"/>
                  <a:pt x="7476266" y="2438401"/>
                  <a:pt x="7424290" y="2438401"/>
                </a:cubicBezTo>
                <a:lnTo>
                  <a:pt x="6240910" y="2438401"/>
                </a:lnTo>
                <a:cubicBezTo>
                  <a:pt x="6188934" y="2438401"/>
                  <a:pt x="6146800" y="2396267"/>
                  <a:pt x="6146800" y="2344291"/>
                </a:cubicBezTo>
                <a:lnTo>
                  <a:pt x="6146800" y="1351411"/>
                </a:lnTo>
                <a:cubicBezTo>
                  <a:pt x="6146800" y="1299435"/>
                  <a:pt x="6188934" y="1257301"/>
                  <a:pt x="6240910" y="1257301"/>
                </a:cubicBezTo>
                <a:close/>
                <a:moveTo>
                  <a:pt x="4704210" y="1257301"/>
                </a:moveTo>
                <a:lnTo>
                  <a:pt x="5887590" y="1257301"/>
                </a:lnTo>
                <a:cubicBezTo>
                  <a:pt x="5939566" y="1257301"/>
                  <a:pt x="5981700" y="1299435"/>
                  <a:pt x="5981700" y="1351411"/>
                </a:cubicBezTo>
                <a:lnTo>
                  <a:pt x="5981700" y="2344291"/>
                </a:lnTo>
                <a:cubicBezTo>
                  <a:pt x="5981700" y="2396267"/>
                  <a:pt x="5939566" y="2438401"/>
                  <a:pt x="5887590" y="2438401"/>
                </a:cubicBezTo>
                <a:lnTo>
                  <a:pt x="4704210" y="2438401"/>
                </a:lnTo>
                <a:cubicBezTo>
                  <a:pt x="4652234" y="2438401"/>
                  <a:pt x="4610100" y="2396267"/>
                  <a:pt x="4610100" y="2344291"/>
                </a:cubicBezTo>
                <a:lnTo>
                  <a:pt x="4610100" y="1351411"/>
                </a:lnTo>
                <a:cubicBezTo>
                  <a:pt x="4610100" y="1299435"/>
                  <a:pt x="4652234" y="1257301"/>
                  <a:pt x="4704210" y="1257301"/>
                </a:cubicBezTo>
                <a:close/>
                <a:moveTo>
                  <a:pt x="3167510" y="1257301"/>
                </a:moveTo>
                <a:lnTo>
                  <a:pt x="4350890" y="1257301"/>
                </a:lnTo>
                <a:cubicBezTo>
                  <a:pt x="4402866" y="1257301"/>
                  <a:pt x="4445000" y="1299435"/>
                  <a:pt x="4445000" y="1351411"/>
                </a:cubicBezTo>
                <a:lnTo>
                  <a:pt x="4445000" y="2344291"/>
                </a:lnTo>
                <a:cubicBezTo>
                  <a:pt x="4445000" y="2396267"/>
                  <a:pt x="4402866" y="2438401"/>
                  <a:pt x="4350890" y="2438401"/>
                </a:cubicBezTo>
                <a:lnTo>
                  <a:pt x="3167510" y="2438401"/>
                </a:lnTo>
                <a:cubicBezTo>
                  <a:pt x="3115534" y="2438401"/>
                  <a:pt x="3073400" y="2396267"/>
                  <a:pt x="3073400" y="2344291"/>
                </a:cubicBezTo>
                <a:lnTo>
                  <a:pt x="3073400" y="1351411"/>
                </a:lnTo>
                <a:cubicBezTo>
                  <a:pt x="3073400" y="1299435"/>
                  <a:pt x="3115534" y="1257301"/>
                  <a:pt x="3167510" y="1257301"/>
                </a:cubicBezTo>
                <a:close/>
                <a:moveTo>
                  <a:pt x="1630810" y="1257301"/>
                </a:moveTo>
                <a:lnTo>
                  <a:pt x="2814190" y="1257301"/>
                </a:lnTo>
                <a:cubicBezTo>
                  <a:pt x="2866166" y="1257301"/>
                  <a:pt x="2908300" y="1299435"/>
                  <a:pt x="2908300" y="1351411"/>
                </a:cubicBezTo>
                <a:lnTo>
                  <a:pt x="2908300" y="2344291"/>
                </a:lnTo>
                <a:cubicBezTo>
                  <a:pt x="2908300" y="2396267"/>
                  <a:pt x="2866166" y="2438401"/>
                  <a:pt x="2814190" y="2438401"/>
                </a:cubicBezTo>
                <a:lnTo>
                  <a:pt x="1630810" y="2438401"/>
                </a:lnTo>
                <a:cubicBezTo>
                  <a:pt x="1578834" y="2438401"/>
                  <a:pt x="1536700" y="2396267"/>
                  <a:pt x="1536700" y="2344291"/>
                </a:cubicBezTo>
                <a:lnTo>
                  <a:pt x="1536700" y="1351411"/>
                </a:lnTo>
                <a:cubicBezTo>
                  <a:pt x="1536700" y="1299435"/>
                  <a:pt x="1578834" y="1257301"/>
                  <a:pt x="1630810" y="1257301"/>
                </a:cubicBezTo>
                <a:close/>
                <a:moveTo>
                  <a:pt x="94110" y="1257301"/>
                </a:moveTo>
                <a:lnTo>
                  <a:pt x="1277490" y="1257301"/>
                </a:lnTo>
                <a:cubicBezTo>
                  <a:pt x="1329466" y="1257301"/>
                  <a:pt x="1371600" y="1299435"/>
                  <a:pt x="1371600" y="1351411"/>
                </a:cubicBezTo>
                <a:lnTo>
                  <a:pt x="1371600" y="2344291"/>
                </a:lnTo>
                <a:cubicBezTo>
                  <a:pt x="1371600" y="2396267"/>
                  <a:pt x="1329466" y="2438401"/>
                  <a:pt x="1277490" y="2438401"/>
                </a:cubicBezTo>
                <a:lnTo>
                  <a:pt x="94110" y="2438401"/>
                </a:lnTo>
                <a:cubicBezTo>
                  <a:pt x="42134" y="2438401"/>
                  <a:pt x="0" y="2396267"/>
                  <a:pt x="0" y="2344291"/>
                </a:cubicBezTo>
                <a:lnTo>
                  <a:pt x="0" y="1351411"/>
                </a:lnTo>
                <a:cubicBezTo>
                  <a:pt x="0" y="1299435"/>
                  <a:pt x="42134" y="1257301"/>
                  <a:pt x="94110" y="1257301"/>
                </a:cubicBezTo>
                <a:close/>
                <a:moveTo>
                  <a:pt x="4704210" y="0"/>
                </a:moveTo>
                <a:lnTo>
                  <a:pt x="5887590" y="0"/>
                </a:lnTo>
                <a:cubicBezTo>
                  <a:pt x="5939566" y="0"/>
                  <a:pt x="5981700" y="42134"/>
                  <a:pt x="5981700" y="94110"/>
                </a:cubicBezTo>
                <a:lnTo>
                  <a:pt x="5981700" y="1086990"/>
                </a:lnTo>
                <a:cubicBezTo>
                  <a:pt x="5981700" y="1138966"/>
                  <a:pt x="5939566" y="1181100"/>
                  <a:pt x="5887590" y="1181100"/>
                </a:cubicBezTo>
                <a:lnTo>
                  <a:pt x="4704210" y="1181100"/>
                </a:lnTo>
                <a:cubicBezTo>
                  <a:pt x="4652234" y="1181100"/>
                  <a:pt x="4610100" y="1138966"/>
                  <a:pt x="4610100" y="1086990"/>
                </a:cubicBezTo>
                <a:lnTo>
                  <a:pt x="4610100" y="94110"/>
                </a:lnTo>
                <a:cubicBezTo>
                  <a:pt x="4610100" y="42134"/>
                  <a:pt x="4652234" y="0"/>
                  <a:pt x="4704210" y="0"/>
                </a:cubicBezTo>
                <a:close/>
                <a:moveTo>
                  <a:pt x="6240910" y="0"/>
                </a:moveTo>
                <a:lnTo>
                  <a:pt x="7424290" y="0"/>
                </a:lnTo>
                <a:cubicBezTo>
                  <a:pt x="7476266" y="0"/>
                  <a:pt x="7518400" y="42134"/>
                  <a:pt x="7518400" y="94110"/>
                </a:cubicBezTo>
                <a:lnTo>
                  <a:pt x="7518400" y="1086990"/>
                </a:lnTo>
                <a:cubicBezTo>
                  <a:pt x="7518400" y="1138966"/>
                  <a:pt x="7476266" y="1181100"/>
                  <a:pt x="7424290" y="1181100"/>
                </a:cubicBezTo>
                <a:lnTo>
                  <a:pt x="6240910" y="1181100"/>
                </a:lnTo>
                <a:cubicBezTo>
                  <a:pt x="6188934" y="1181100"/>
                  <a:pt x="6146800" y="1138966"/>
                  <a:pt x="6146800" y="1086990"/>
                </a:cubicBezTo>
                <a:lnTo>
                  <a:pt x="6146800" y="94110"/>
                </a:lnTo>
                <a:cubicBezTo>
                  <a:pt x="6146800" y="42134"/>
                  <a:pt x="6188934" y="0"/>
                  <a:pt x="6240910" y="0"/>
                </a:cubicBezTo>
                <a:close/>
                <a:moveTo>
                  <a:pt x="3167510" y="0"/>
                </a:moveTo>
                <a:lnTo>
                  <a:pt x="4350890" y="0"/>
                </a:lnTo>
                <a:cubicBezTo>
                  <a:pt x="4402866" y="0"/>
                  <a:pt x="4445000" y="42134"/>
                  <a:pt x="4445000" y="94110"/>
                </a:cubicBezTo>
                <a:lnTo>
                  <a:pt x="4445000" y="1086990"/>
                </a:lnTo>
                <a:cubicBezTo>
                  <a:pt x="4445000" y="1138966"/>
                  <a:pt x="4402866" y="1181100"/>
                  <a:pt x="4350890" y="1181100"/>
                </a:cubicBezTo>
                <a:lnTo>
                  <a:pt x="3167510" y="1181100"/>
                </a:lnTo>
                <a:cubicBezTo>
                  <a:pt x="3115534" y="1181100"/>
                  <a:pt x="3073400" y="1138966"/>
                  <a:pt x="3073400" y="1086990"/>
                </a:cubicBezTo>
                <a:lnTo>
                  <a:pt x="3073400" y="94110"/>
                </a:lnTo>
                <a:cubicBezTo>
                  <a:pt x="3073400" y="42134"/>
                  <a:pt x="3115534" y="0"/>
                  <a:pt x="3167510" y="0"/>
                </a:cubicBezTo>
                <a:close/>
                <a:moveTo>
                  <a:pt x="1630810" y="0"/>
                </a:moveTo>
                <a:lnTo>
                  <a:pt x="2814190" y="0"/>
                </a:lnTo>
                <a:cubicBezTo>
                  <a:pt x="2866166" y="0"/>
                  <a:pt x="2908300" y="42134"/>
                  <a:pt x="2908300" y="94110"/>
                </a:cubicBezTo>
                <a:lnTo>
                  <a:pt x="2908300" y="1086990"/>
                </a:lnTo>
                <a:cubicBezTo>
                  <a:pt x="2908300" y="1138966"/>
                  <a:pt x="2866166" y="1181100"/>
                  <a:pt x="2814190" y="1181100"/>
                </a:cubicBezTo>
                <a:lnTo>
                  <a:pt x="1630810" y="1181100"/>
                </a:lnTo>
                <a:cubicBezTo>
                  <a:pt x="1578834" y="1181100"/>
                  <a:pt x="1536700" y="1138966"/>
                  <a:pt x="1536700" y="1086990"/>
                </a:cubicBezTo>
                <a:lnTo>
                  <a:pt x="1536700" y="94110"/>
                </a:lnTo>
                <a:cubicBezTo>
                  <a:pt x="1536700" y="42134"/>
                  <a:pt x="1578834" y="0"/>
                  <a:pt x="1630810" y="0"/>
                </a:cubicBezTo>
                <a:close/>
                <a:moveTo>
                  <a:pt x="94110" y="0"/>
                </a:moveTo>
                <a:lnTo>
                  <a:pt x="1277490" y="0"/>
                </a:lnTo>
                <a:cubicBezTo>
                  <a:pt x="1329466" y="0"/>
                  <a:pt x="1371600" y="42134"/>
                  <a:pt x="1371600" y="94110"/>
                </a:cubicBezTo>
                <a:lnTo>
                  <a:pt x="1371600" y="1086990"/>
                </a:lnTo>
                <a:cubicBezTo>
                  <a:pt x="1371600" y="1138966"/>
                  <a:pt x="1329466" y="1181100"/>
                  <a:pt x="1277490" y="1181100"/>
                </a:cubicBezTo>
                <a:lnTo>
                  <a:pt x="94110" y="1181100"/>
                </a:lnTo>
                <a:cubicBezTo>
                  <a:pt x="42134" y="1181100"/>
                  <a:pt x="0" y="1138966"/>
                  <a:pt x="0" y="1086990"/>
                </a:cubicBezTo>
                <a:lnTo>
                  <a:pt x="0" y="94110"/>
                </a:lnTo>
                <a:cubicBezTo>
                  <a:pt x="0" y="42134"/>
                  <a:pt x="42134" y="0"/>
                  <a:pt x="94110" y="0"/>
                </a:cubicBezTo>
                <a:close/>
              </a:path>
            </a:pathLst>
          </a:custGeom>
          <a:blipFill dpi="0" rotWithShape="1">
            <a:blip r:embed="rId10"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graphicFrame>
        <p:nvGraphicFramePr>
          <p:cNvPr id="18" name="表格 17"/>
          <p:cNvGraphicFramePr>
            <a:graphicFrameLocks noGrp="1"/>
          </p:cNvGraphicFramePr>
          <p:nvPr/>
        </p:nvGraphicFramePr>
        <p:xfrm>
          <a:off x="256763" y="2924945"/>
          <a:ext cx="8635717" cy="3708000"/>
        </p:xfrm>
        <a:graphic>
          <a:graphicData uri="http://schemas.openxmlformats.org/drawingml/2006/table">
            <a:tbl>
              <a:tblPr firstRow="1" bandRow="1">
                <a:tableStyleId>{5C22544A-7EE6-4342-B048-85BDC9FD1C3A}</a:tableStyleId>
              </a:tblPr>
              <a:tblGrid>
                <a:gridCol w="2244175"/>
                <a:gridCol w="6391542"/>
              </a:tblGrid>
              <a:tr h="525167">
                <a:tc>
                  <a:txBody>
                    <a:bodyPr/>
                    <a:lstStyle/>
                    <a:p>
                      <a:pPr algn="ctr"/>
                      <a:r>
                        <a:rPr lang="zh-CN" altLang="en-US" sz="1600" dirty="0" smtClean="0">
                          <a:latin typeface="华文楷体" pitchFamily="2" charset="-122"/>
                          <a:ea typeface="华文楷体" pitchFamily="2" charset="-122"/>
                        </a:rPr>
                        <a:t>代表性研发技术</a:t>
                      </a:r>
                      <a:endParaRPr lang="zh-CN" altLang="en-US" sz="1600" dirty="0">
                        <a:latin typeface="华文楷体" pitchFamily="2" charset="-122"/>
                        <a:ea typeface="华文楷体" pitchFamily="2" charset="-122"/>
                      </a:endParaRPr>
                    </a:p>
                  </a:txBody>
                  <a:tcPr anchor="ctr">
                    <a:solidFill>
                      <a:srgbClr val="C00000"/>
                    </a:solidFill>
                  </a:tcPr>
                </a:tc>
                <a:tc>
                  <a:txBody>
                    <a:bodyPr/>
                    <a:lstStyle/>
                    <a:p>
                      <a:pPr algn="ctr"/>
                      <a:r>
                        <a:rPr lang="zh-CN" altLang="en-US" sz="1600" dirty="0" smtClean="0">
                          <a:latin typeface="华文楷体" pitchFamily="2" charset="-122"/>
                          <a:ea typeface="华文楷体" pitchFamily="2" charset="-122"/>
                        </a:rPr>
                        <a:t>描述</a:t>
                      </a:r>
                      <a:endParaRPr lang="zh-CN" altLang="en-US" sz="1600" dirty="0">
                        <a:latin typeface="华文楷体" pitchFamily="2" charset="-122"/>
                        <a:ea typeface="华文楷体" pitchFamily="2" charset="-122"/>
                      </a:endParaRPr>
                    </a:p>
                  </a:txBody>
                  <a:tcPr anchor="ctr">
                    <a:solidFill>
                      <a:srgbClr val="C00000"/>
                    </a:solidFill>
                  </a:tcPr>
                </a:tc>
              </a:tr>
              <a:tr h="1054383">
                <a:tc>
                  <a:txBody>
                    <a:bodyPr/>
                    <a:lstStyle/>
                    <a:p>
                      <a:r>
                        <a:rPr lang="zh-CN" altLang="en-US" sz="1600" b="0" i="0" u="none" strike="noStrike" kern="1200" baseline="0" dirty="0" smtClean="0">
                          <a:solidFill>
                            <a:schemeClr val="dk1"/>
                          </a:solidFill>
                          <a:latin typeface="华文楷体" pitchFamily="2" charset="-122"/>
                          <a:ea typeface="华文楷体" pitchFamily="2" charset="-122"/>
                          <a:cs typeface="+mn-cs"/>
                        </a:rPr>
                        <a:t>永久防辐射抗菌防静电山羊绒精纺面料及生产方法</a:t>
                      </a:r>
                      <a:endParaRPr lang="zh-CN" altLang="en-US" sz="1600" b="0" i="0" u="none" strike="noStrike" dirty="0">
                        <a:solidFill>
                          <a:srgbClr val="000000"/>
                        </a:solidFill>
                        <a:effectLst/>
                        <a:latin typeface="华文楷体" pitchFamily="2" charset="-122"/>
                        <a:ea typeface="华文楷体" pitchFamily="2" charset="-122"/>
                      </a:endParaRPr>
                    </a:p>
                  </a:txBody>
                  <a:tcPr anchor="ctr">
                    <a:solidFill>
                      <a:schemeClr val="bg1">
                        <a:lumMod val="85000"/>
                      </a:schemeClr>
                    </a:solidFill>
                  </a:tcPr>
                </a:tc>
                <a:tc>
                  <a:txBody>
                    <a:bodyPr/>
                    <a:lstStyle/>
                    <a:p>
                      <a:pPr marL="0" marR="0" indent="0" algn="l" defTabSz="913765" rtl="0" eaLnBrk="1" latinLnBrk="0" hangingPunct="1">
                        <a:spcBef>
                          <a:spcPts val="0"/>
                        </a:spcBef>
                        <a:spcAft>
                          <a:spcPts val="0"/>
                        </a:spcAft>
                        <a:buClrTx/>
                        <a:buSzTx/>
                        <a:buFontTx/>
                        <a:buNone/>
                        <a:defRPr/>
                      </a:pPr>
                      <a:r>
                        <a:rPr lang="zh-CN" altLang="zh-CN" sz="1600" kern="1200" dirty="0" smtClean="0">
                          <a:solidFill>
                            <a:schemeClr val="dk1"/>
                          </a:solidFill>
                          <a:effectLst/>
                          <a:latin typeface="华文楷体" pitchFamily="2" charset="-122"/>
                          <a:ea typeface="华文楷体" pitchFamily="2" charset="-122"/>
                          <a:cs typeface="+mn-cs"/>
                        </a:rPr>
                        <a:t>采用嵌入式纺纱技术及特殊的后整理工艺，实现面料永久防辐射、抗静电的功能，并通过了国家相关实验室的检测</a:t>
                      </a:r>
                      <a:r>
                        <a:rPr lang="zh-CN" altLang="en-US" sz="1600" kern="1200" dirty="0" smtClean="0">
                          <a:solidFill>
                            <a:schemeClr val="dk1"/>
                          </a:solidFill>
                          <a:effectLst/>
                          <a:latin typeface="华文楷体" pitchFamily="2" charset="-122"/>
                          <a:ea typeface="华文楷体" pitchFamily="2" charset="-122"/>
                          <a:cs typeface="+mn-cs"/>
                        </a:rPr>
                        <a:t>；</a:t>
                      </a:r>
                      <a:endParaRPr lang="zh-CN" altLang="en-US" sz="1600" dirty="0">
                        <a:latin typeface="华文楷体" pitchFamily="2" charset="-122"/>
                        <a:ea typeface="华文楷体" pitchFamily="2" charset="-122"/>
                      </a:endParaRPr>
                    </a:p>
                  </a:txBody>
                  <a:tcPr anchor="ctr">
                    <a:solidFill>
                      <a:schemeClr val="bg1">
                        <a:lumMod val="85000"/>
                      </a:schemeClr>
                    </a:solidFill>
                  </a:tcPr>
                </a:tc>
              </a:tr>
              <a:tr h="1074067">
                <a:tc>
                  <a:txBody>
                    <a:bodyPr/>
                    <a:lstStyle/>
                    <a:p>
                      <a:r>
                        <a:rPr lang="zh-CN" altLang="en-US" sz="1600" kern="1200" dirty="0" smtClean="0">
                          <a:solidFill>
                            <a:schemeClr val="dk1"/>
                          </a:solidFill>
                          <a:effectLst/>
                          <a:latin typeface="华文楷体" pitchFamily="2" charset="-122"/>
                          <a:ea typeface="华文楷体" pitchFamily="2" charset="-122"/>
                          <a:cs typeface="+mn-cs"/>
                        </a:rPr>
                        <a:t>单经单纬易护理纯羊绒精纺超薄面料</a:t>
                      </a:r>
                    </a:p>
                  </a:txBody>
                  <a:tcPr anchor="ctr">
                    <a:solidFill>
                      <a:schemeClr val="bg1"/>
                    </a:solidFill>
                  </a:tcPr>
                </a:tc>
                <a:tc>
                  <a:txBody>
                    <a:bodyPr/>
                    <a:lstStyle/>
                    <a:p>
                      <a:pPr marL="0" marR="0" lvl="0" indent="0" algn="l" defTabSz="913765" rtl="0" eaLnBrk="1" latinLnBrk="0" hangingPunct="1">
                        <a:spcBef>
                          <a:spcPts val="0"/>
                        </a:spcBef>
                        <a:spcAft>
                          <a:spcPts val="0"/>
                        </a:spcAft>
                        <a:buClrTx/>
                        <a:buSzTx/>
                        <a:buFontTx/>
                        <a:buNone/>
                        <a:defRPr/>
                      </a:pPr>
                      <a:r>
                        <a:rPr lang="zh-CN" altLang="en-US" sz="1600" kern="1200" dirty="0" smtClean="0">
                          <a:solidFill>
                            <a:schemeClr val="dk1"/>
                          </a:solidFill>
                          <a:effectLst/>
                          <a:latin typeface="华文楷体" pitchFamily="2" charset="-122"/>
                          <a:ea typeface="华文楷体" pitchFamily="2" charset="-122"/>
                          <a:cs typeface="+mn-cs"/>
                        </a:rPr>
                        <a:t>首次把单经单纬技术引进到羊绒精纺产品上，利用单经单纬技术可以解决羊绒精纺面料服装容易产生褶皱的问题，运用特殊的纺纱、织造及后整理技术、纳米技术，成功开发出具有较好抗皱性能、轻薄、抗污功能的羊绒夏装面料；</a:t>
                      </a:r>
                      <a:endParaRPr lang="zh-CN" altLang="zh-CN" sz="1600" kern="1200" dirty="0" smtClean="0">
                        <a:solidFill>
                          <a:schemeClr val="dk1"/>
                        </a:solidFill>
                        <a:effectLst/>
                        <a:latin typeface="华文楷体" pitchFamily="2" charset="-122"/>
                        <a:ea typeface="华文楷体" pitchFamily="2" charset="-122"/>
                        <a:cs typeface="+mn-cs"/>
                      </a:endParaRPr>
                    </a:p>
                  </a:txBody>
                  <a:tcPr anchor="ctr">
                    <a:solidFill>
                      <a:schemeClr val="bg1"/>
                    </a:solidFill>
                  </a:tcPr>
                </a:tc>
              </a:tr>
              <a:tr h="1054383">
                <a:tc>
                  <a:txBody>
                    <a:bodyPr/>
                    <a:lstStyle/>
                    <a:p>
                      <a:pPr marL="0" marR="0" indent="0" algn="l" defTabSz="913765" rtl="0" eaLnBrk="1" latinLnBrk="0" hangingPunct="1">
                        <a:spcBef>
                          <a:spcPts val="0"/>
                        </a:spcBef>
                        <a:spcAft>
                          <a:spcPts val="0"/>
                        </a:spcAft>
                        <a:buClrTx/>
                        <a:buSzTx/>
                        <a:buFontTx/>
                        <a:buNone/>
                        <a:defRPr/>
                      </a:pPr>
                      <a:r>
                        <a:rPr lang="zh-CN" altLang="en-US" sz="1600" u="none" strike="noStrike" dirty="0" smtClean="0">
                          <a:effectLst/>
                          <a:latin typeface="华文楷体" pitchFamily="2" charset="-122"/>
                          <a:ea typeface="华文楷体" pitchFamily="2" charset="-122"/>
                        </a:rPr>
                        <a:t>矿化染色技术</a:t>
                      </a:r>
                      <a:endParaRPr lang="zh-CN" altLang="en-US" sz="1600" b="0" i="0" u="none" strike="noStrike" dirty="0" smtClean="0">
                        <a:solidFill>
                          <a:srgbClr val="000000"/>
                        </a:solidFill>
                        <a:effectLst/>
                        <a:latin typeface="华文楷体" pitchFamily="2" charset="-122"/>
                        <a:ea typeface="华文楷体" pitchFamily="2" charset="-122"/>
                      </a:endParaRPr>
                    </a:p>
                  </a:txBody>
                  <a:tcPr anchor="ctr">
                    <a:solidFill>
                      <a:schemeClr val="bg1">
                        <a:lumMod val="85000"/>
                      </a:schemeClr>
                    </a:solidFill>
                  </a:tcPr>
                </a:tc>
                <a:tc>
                  <a:txBody>
                    <a:bodyPr/>
                    <a:lstStyle/>
                    <a:p>
                      <a:pPr marL="0" marR="0" lvl="0" indent="0" algn="l" defTabSz="913765" rtl="0" eaLnBrk="1" latinLnBrk="0" hangingPunct="1">
                        <a:spcBef>
                          <a:spcPts val="0"/>
                        </a:spcBef>
                        <a:spcAft>
                          <a:spcPts val="0"/>
                        </a:spcAft>
                        <a:buClrTx/>
                        <a:buSzTx/>
                        <a:buFontTx/>
                        <a:buNone/>
                        <a:defRPr/>
                      </a:pPr>
                      <a:r>
                        <a:rPr lang="zh-CN" altLang="en-US" sz="1600" u="none" strike="noStrike" dirty="0" smtClean="0">
                          <a:effectLst/>
                          <a:latin typeface="华文楷体" pitchFamily="2" charset="-122"/>
                          <a:ea typeface="华文楷体" pitchFamily="2" charset="-122"/>
                        </a:rPr>
                        <a:t>将染色水在染缸中直接重复利用的新技术，节水率达到</a:t>
                      </a:r>
                      <a:r>
                        <a:rPr lang="en-US" altLang="zh-CN" sz="1600" u="none" strike="noStrike" dirty="0" smtClean="0">
                          <a:effectLst/>
                          <a:latin typeface="华文楷体" pitchFamily="2" charset="-122"/>
                          <a:ea typeface="华文楷体" pitchFamily="2" charset="-122"/>
                        </a:rPr>
                        <a:t>80%</a:t>
                      </a:r>
                      <a:r>
                        <a:rPr lang="zh-CN" altLang="en-US" sz="1600" u="none" strike="noStrike" dirty="0" smtClean="0">
                          <a:effectLst/>
                          <a:latin typeface="华文楷体" pitchFamily="2" charset="-122"/>
                          <a:ea typeface="华文楷体" pitchFamily="2" charset="-122"/>
                        </a:rPr>
                        <a:t>以上，热能节约</a:t>
                      </a:r>
                      <a:r>
                        <a:rPr lang="en-US" altLang="zh-CN" sz="1600" u="none" strike="noStrike" dirty="0" smtClean="0">
                          <a:effectLst/>
                          <a:latin typeface="华文楷体" pitchFamily="2" charset="-122"/>
                          <a:ea typeface="华文楷体" pitchFamily="2" charset="-122"/>
                        </a:rPr>
                        <a:t>50%</a:t>
                      </a:r>
                      <a:r>
                        <a:rPr lang="zh-CN" altLang="en-US" sz="1600" u="none" strike="noStrike" dirty="0" smtClean="0">
                          <a:effectLst/>
                          <a:latin typeface="华文楷体" pitchFamily="2" charset="-122"/>
                          <a:ea typeface="华文楷体" pitchFamily="2" charset="-122"/>
                        </a:rPr>
                        <a:t>以上，是染色行业的一次重大革命，该技术可完全改变染色工艺高耗能高污染的传统形象；</a:t>
                      </a:r>
                      <a:endParaRPr lang="en-US" altLang="zh-CN" sz="1600" u="none" strike="noStrike" dirty="0" smtClean="0">
                        <a:effectLst/>
                        <a:latin typeface="华文楷体" pitchFamily="2" charset="-122"/>
                        <a:ea typeface="华文楷体" pitchFamily="2" charset="-122"/>
                      </a:endParaRPr>
                    </a:p>
                  </a:txBody>
                  <a:tcPr anchor="ctr">
                    <a:solidFill>
                      <a:schemeClr val="bg1">
                        <a:lumMod val="85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9"/>
          <p:cNvGrpSpPr/>
          <p:nvPr/>
        </p:nvGrpSpPr>
        <p:grpSpPr>
          <a:xfrm>
            <a:off x="0" y="107141"/>
            <a:ext cx="5436096" cy="1049385"/>
            <a:chOff x="7938" y="1936749"/>
            <a:chExt cx="8369386" cy="1862081"/>
          </a:xfrm>
        </p:grpSpPr>
        <p:sp>
          <p:nvSpPr>
            <p:cNvPr id="21"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22" name="直接连接符 21"/>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4" name="直接连接符 23"/>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标题 5"/>
            <p:cNvSpPr txBox="1"/>
            <p:nvPr>
              <p:custDataLst>
                <p:tags r:id="rId5"/>
              </p:custDataLst>
            </p:nvPr>
          </p:nvSpPr>
          <p:spPr>
            <a:xfrm>
              <a:off x="3150031" y="2325786"/>
              <a:ext cx="5227293"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26" name="文本占位符 6"/>
            <p:cNvSpPr txBox="1"/>
            <p:nvPr>
              <p:custDataLst>
                <p:tags r:id="rId6"/>
              </p:custDataLst>
            </p:nvPr>
          </p:nvSpPr>
          <p:spPr>
            <a:xfrm>
              <a:off x="3150031" y="3113028"/>
              <a:ext cx="4113407"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优质的客户群体</a:t>
              </a:r>
              <a:endParaRPr lang="en-US" altLang="zh-CN" sz="1500" dirty="0">
                <a:solidFill>
                  <a:schemeClr val="tx1">
                    <a:lumMod val="65000"/>
                    <a:lumOff val="35000"/>
                  </a:schemeClr>
                </a:solidFill>
              </a:endParaRPr>
            </a:p>
          </p:txBody>
        </p:sp>
      </p:grpSp>
      <p:sp>
        <p:nvSpPr>
          <p:cNvPr id="27" name="圆角矩形 26"/>
          <p:cNvSpPr/>
          <p:nvPr/>
        </p:nvSpPr>
        <p:spPr>
          <a:xfrm>
            <a:off x="418084" y="1268760"/>
            <a:ext cx="8568952" cy="112371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lnSpc>
                <a:spcPct val="150000"/>
              </a:lnSpc>
              <a:buClr>
                <a:srgbClr val="C00000"/>
              </a:buClr>
              <a:buFont typeface="Wingdings" pitchFamily="2" charset="2"/>
              <a:buChar char="n"/>
            </a:pPr>
            <a:r>
              <a:rPr lang="zh-CN" altLang="en-US" sz="2000" dirty="0" smtClean="0">
                <a:latin typeface="华文楷体" pitchFamily="2" charset="-122"/>
                <a:ea typeface="华文楷体" pitchFamily="2" charset="-122"/>
              </a:rPr>
              <a:t>凭借优秀的产品质量和高端产品的定位，公司与国内外优质服饰品牌客户建立了合作关系。</a:t>
            </a:r>
            <a:endParaRPr lang="en-US" altLang="zh-CN" sz="2000" dirty="0" smtClean="0">
              <a:latin typeface="华文楷体" pitchFamily="2" charset="-122"/>
              <a:ea typeface="华文楷体" pitchFamily="2" charset="-122"/>
            </a:endParaRPr>
          </a:p>
        </p:txBody>
      </p:sp>
      <p:pic>
        <p:nvPicPr>
          <p:cNvPr id="14" name="Picture 2"/>
          <p:cNvPicPr>
            <a:picLocks noChangeAspect="1" noChangeArrowheads="1"/>
          </p:cNvPicPr>
          <p:nvPr/>
        </p:nvPicPr>
        <p:blipFill>
          <a:blip r:embed="rId9" cstate="print"/>
          <a:srcRect/>
          <a:stretch>
            <a:fillRect/>
          </a:stretch>
        </p:blipFill>
        <p:spPr bwMode="auto">
          <a:xfrm>
            <a:off x="1259632" y="2895988"/>
            <a:ext cx="1602581" cy="598343"/>
          </a:xfrm>
          <a:prstGeom prst="rect">
            <a:avLst/>
          </a:prstGeom>
          <a:noFill/>
          <a:ln w="9525">
            <a:noFill/>
            <a:miter lim="800000"/>
            <a:headEnd/>
            <a:tailEnd/>
          </a:ln>
        </p:spPr>
      </p:pic>
      <p:pic>
        <p:nvPicPr>
          <p:cNvPr id="15" name="Picture 3"/>
          <p:cNvPicPr>
            <a:picLocks noChangeAspect="1" noChangeArrowheads="1"/>
          </p:cNvPicPr>
          <p:nvPr/>
        </p:nvPicPr>
        <p:blipFill>
          <a:blip r:embed="rId10" cstate="print"/>
          <a:srcRect/>
          <a:stretch>
            <a:fillRect/>
          </a:stretch>
        </p:blipFill>
        <p:spPr bwMode="auto">
          <a:xfrm flipH="1">
            <a:off x="2771800" y="3509566"/>
            <a:ext cx="1304041" cy="711522"/>
          </a:xfrm>
          <a:prstGeom prst="rect">
            <a:avLst/>
          </a:prstGeom>
          <a:noFill/>
          <a:ln w="9525">
            <a:noFill/>
            <a:miter lim="800000"/>
            <a:headEnd/>
            <a:tailEnd/>
          </a:ln>
          <a:scene3d>
            <a:camera prst="orthographicFront">
              <a:rot lat="0" lon="10800000" rev="0"/>
            </a:camera>
            <a:lightRig rig="threePt" dir="t"/>
          </a:scene3d>
        </p:spPr>
      </p:pic>
      <p:pic>
        <p:nvPicPr>
          <p:cNvPr id="16" name="Picture 5"/>
          <p:cNvPicPr>
            <a:picLocks noChangeAspect="1" noChangeArrowheads="1"/>
          </p:cNvPicPr>
          <p:nvPr/>
        </p:nvPicPr>
        <p:blipFill>
          <a:blip r:embed="rId11" cstate="print"/>
          <a:srcRect/>
          <a:stretch>
            <a:fillRect/>
          </a:stretch>
        </p:blipFill>
        <p:spPr bwMode="auto">
          <a:xfrm flipH="1">
            <a:off x="4960844" y="3098675"/>
            <a:ext cx="1424757" cy="1037068"/>
          </a:xfrm>
          <a:prstGeom prst="rect">
            <a:avLst/>
          </a:prstGeom>
          <a:noFill/>
          <a:ln w="9525">
            <a:noFill/>
            <a:miter lim="800000"/>
            <a:headEnd/>
            <a:tailEnd/>
          </a:ln>
          <a:scene3d>
            <a:camera prst="orthographicFront">
              <a:rot lat="0" lon="10799999" rev="0"/>
            </a:camera>
            <a:lightRig rig="threePt" dir="t"/>
          </a:scene3d>
        </p:spPr>
      </p:pic>
      <p:pic>
        <p:nvPicPr>
          <p:cNvPr id="17" name="Picture 6"/>
          <p:cNvPicPr>
            <a:picLocks noChangeAspect="1" noChangeArrowheads="1"/>
          </p:cNvPicPr>
          <p:nvPr/>
        </p:nvPicPr>
        <p:blipFill>
          <a:blip r:embed="rId12" cstate="print"/>
          <a:srcRect/>
          <a:stretch>
            <a:fillRect/>
          </a:stretch>
        </p:blipFill>
        <p:spPr bwMode="auto">
          <a:xfrm>
            <a:off x="7038075" y="2765513"/>
            <a:ext cx="1572185" cy="721221"/>
          </a:xfrm>
          <a:prstGeom prst="rect">
            <a:avLst/>
          </a:prstGeom>
          <a:noFill/>
          <a:ln w="9525">
            <a:noFill/>
            <a:miter lim="800000"/>
            <a:headEnd/>
            <a:tailEnd/>
          </a:ln>
        </p:spPr>
      </p:pic>
      <p:pic>
        <p:nvPicPr>
          <p:cNvPr id="18" name="Picture 4"/>
          <p:cNvPicPr>
            <a:picLocks noChangeAspect="1" noChangeArrowheads="1"/>
          </p:cNvPicPr>
          <p:nvPr/>
        </p:nvPicPr>
        <p:blipFill>
          <a:blip r:embed="rId13" cstate="print"/>
          <a:srcRect/>
          <a:stretch>
            <a:fillRect/>
          </a:stretch>
        </p:blipFill>
        <p:spPr bwMode="auto">
          <a:xfrm>
            <a:off x="0" y="2823980"/>
            <a:ext cx="1302096" cy="1008112"/>
          </a:xfrm>
          <a:prstGeom prst="rect">
            <a:avLst/>
          </a:prstGeom>
          <a:noFill/>
          <a:ln w="9525">
            <a:noFill/>
            <a:miter lim="800000"/>
            <a:headEnd/>
            <a:tailEnd/>
          </a:ln>
        </p:spPr>
      </p:pic>
      <p:pic>
        <p:nvPicPr>
          <p:cNvPr id="19" name="Picture 2"/>
          <p:cNvPicPr>
            <a:picLocks noChangeAspect="1" noChangeArrowheads="1"/>
          </p:cNvPicPr>
          <p:nvPr/>
        </p:nvPicPr>
        <p:blipFill>
          <a:blip r:embed="rId14"/>
          <a:srcRect/>
          <a:stretch>
            <a:fillRect/>
          </a:stretch>
        </p:blipFill>
        <p:spPr bwMode="auto">
          <a:xfrm flipH="1">
            <a:off x="7668344" y="3740811"/>
            <a:ext cx="927547" cy="856877"/>
          </a:xfrm>
          <a:prstGeom prst="rect">
            <a:avLst/>
          </a:prstGeom>
          <a:noFill/>
          <a:ln w="9525">
            <a:noFill/>
            <a:miter lim="800000"/>
            <a:headEnd/>
            <a:tailEnd/>
          </a:ln>
          <a:scene3d>
            <a:camera prst="orthographicFront">
              <a:rot lat="0" lon="10800000" rev="0"/>
            </a:camera>
            <a:lightRig rig="threePt" dir="t"/>
          </a:scene3d>
        </p:spPr>
      </p:pic>
      <p:pic>
        <p:nvPicPr>
          <p:cNvPr id="20" name="Picture 3"/>
          <p:cNvPicPr>
            <a:picLocks noChangeAspect="1" noChangeArrowheads="1"/>
          </p:cNvPicPr>
          <p:nvPr/>
        </p:nvPicPr>
        <p:blipFill>
          <a:blip r:embed="rId15" cstate="print"/>
          <a:srcRect/>
          <a:stretch>
            <a:fillRect/>
          </a:stretch>
        </p:blipFill>
        <p:spPr bwMode="auto">
          <a:xfrm>
            <a:off x="4067944" y="2823980"/>
            <a:ext cx="892900" cy="864096"/>
          </a:xfrm>
          <a:prstGeom prst="rect">
            <a:avLst/>
          </a:prstGeom>
          <a:noFill/>
          <a:ln w="9525">
            <a:noFill/>
            <a:miter lim="800000"/>
            <a:headEnd/>
            <a:tailEnd/>
          </a:ln>
        </p:spPr>
      </p:pic>
      <p:pic>
        <p:nvPicPr>
          <p:cNvPr id="29" name="Picture 9"/>
          <p:cNvPicPr>
            <a:picLocks noChangeAspect="1" noChangeArrowheads="1"/>
          </p:cNvPicPr>
          <p:nvPr/>
        </p:nvPicPr>
        <p:blipFill>
          <a:blip r:embed="rId16"/>
          <a:srcRect/>
          <a:stretch>
            <a:fillRect/>
          </a:stretch>
        </p:blipFill>
        <p:spPr bwMode="auto">
          <a:xfrm>
            <a:off x="827584" y="5466857"/>
            <a:ext cx="1728192" cy="1238660"/>
          </a:xfrm>
          <a:prstGeom prst="rect">
            <a:avLst/>
          </a:prstGeom>
          <a:noFill/>
          <a:ln w="9525">
            <a:noFill/>
            <a:miter lim="800000"/>
            <a:headEnd/>
            <a:tailEnd/>
          </a:ln>
        </p:spPr>
      </p:pic>
      <p:pic>
        <p:nvPicPr>
          <p:cNvPr id="30" name="Picture 2"/>
          <p:cNvPicPr>
            <a:picLocks noChangeAspect="1" noChangeArrowheads="1"/>
          </p:cNvPicPr>
          <p:nvPr/>
        </p:nvPicPr>
        <p:blipFill>
          <a:blip r:embed="rId17" cstate="print"/>
          <a:srcRect/>
          <a:stretch>
            <a:fillRect/>
          </a:stretch>
        </p:blipFill>
        <p:spPr bwMode="auto">
          <a:xfrm>
            <a:off x="569011" y="4635391"/>
            <a:ext cx="2943692" cy="869801"/>
          </a:xfrm>
          <a:prstGeom prst="rect">
            <a:avLst/>
          </a:prstGeom>
          <a:noFill/>
          <a:ln w="9525">
            <a:noFill/>
            <a:miter lim="800000"/>
            <a:headEnd/>
            <a:tailEnd/>
          </a:ln>
        </p:spPr>
      </p:pic>
      <p:pic>
        <p:nvPicPr>
          <p:cNvPr id="31" name="Picture 8"/>
          <p:cNvPicPr>
            <a:picLocks noChangeAspect="1" noChangeArrowheads="1"/>
          </p:cNvPicPr>
          <p:nvPr/>
        </p:nvPicPr>
        <p:blipFill>
          <a:blip r:embed="rId18"/>
          <a:srcRect/>
          <a:stretch>
            <a:fillRect/>
          </a:stretch>
        </p:blipFill>
        <p:spPr bwMode="auto">
          <a:xfrm>
            <a:off x="6695728" y="4944621"/>
            <a:ext cx="2448272" cy="929828"/>
          </a:xfrm>
          <a:prstGeom prst="rect">
            <a:avLst/>
          </a:prstGeom>
          <a:noFill/>
          <a:ln w="9525">
            <a:noFill/>
            <a:miter lim="800000"/>
            <a:headEnd/>
            <a:tailEnd/>
          </a:ln>
        </p:spPr>
      </p:pic>
      <p:pic>
        <p:nvPicPr>
          <p:cNvPr id="32" name="Picture 3"/>
          <p:cNvPicPr>
            <a:picLocks noChangeAspect="1" noChangeArrowheads="1"/>
          </p:cNvPicPr>
          <p:nvPr/>
        </p:nvPicPr>
        <p:blipFill>
          <a:blip r:embed="rId19" cstate="print"/>
          <a:srcRect/>
          <a:stretch>
            <a:fillRect/>
          </a:stretch>
        </p:blipFill>
        <p:spPr bwMode="auto">
          <a:xfrm>
            <a:off x="2938028" y="5301208"/>
            <a:ext cx="2192709" cy="1198107"/>
          </a:xfrm>
          <a:prstGeom prst="rect">
            <a:avLst/>
          </a:prstGeom>
          <a:noFill/>
          <a:ln w="9525">
            <a:noFill/>
            <a:miter lim="800000"/>
            <a:headEnd/>
            <a:tailEnd/>
          </a:ln>
        </p:spPr>
      </p:pic>
      <p:pic>
        <p:nvPicPr>
          <p:cNvPr id="33" name="Picture 7"/>
          <p:cNvPicPr>
            <a:picLocks noChangeAspect="1" noChangeArrowheads="1"/>
          </p:cNvPicPr>
          <p:nvPr/>
        </p:nvPicPr>
        <p:blipFill>
          <a:blip r:embed="rId20"/>
          <a:srcRect/>
          <a:stretch>
            <a:fillRect/>
          </a:stretch>
        </p:blipFill>
        <p:spPr bwMode="auto">
          <a:xfrm>
            <a:off x="4695478" y="4221088"/>
            <a:ext cx="2000250" cy="19442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 y="1484770"/>
            <a:ext cx="3650867" cy="4524315"/>
          </a:xfrm>
          <a:prstGeom prst="rect">
            <a:avLst/>
          </a:prstGeom>
        </p:spPr>
        <p:txBody>
          <a:bodyPr wrap="square">
            <a:spAutoFit/>
          </a:bodyPr>
          <a:lstStyle/>
          <a:p>
            <a:pPr marL="285750" indent="-285750">
              <a:lnSpc>
                <a:spcPct val="150000"/>
              </a:lnSpc>
              <a:buClr>
                <a:srgbClr val="C00000"/>
              </a:buClr>
              <a:buFont typeface="Wingdings" pitchFamily="2" charset="2"/>
              <a:buChar char="n"/>
            </a:pPr>
            <a:r>
              <a:rPr lang="zh-CN" altLang="en-US" sz="1600" dirty="0" smtClean="0">
                <a:latin typeface="华文楷体" pitchFamily="2" charset="-122"/>
                <a:ea typeface="华文楷体" pitchFamily="2" charset="-122"/>
              </a:rPr>
              <a:t>公司</a:t>
            </a:r>
            <a:r>
              <a:rPr lang="zh-CN" altLang="en-US" sz="1600" dirty="0">
                <a:latin typeface="华文楷体" pitchFamily="2" charset="-122"/>
                <a:ea typeface="华文楷体" pitchFamily="2" charset="-122"/>
              </a:rPr>
              <a:t>地处国家“一带一路”战略的重要节点</a:t>
            </a:r>
            <a:r>
              <a:rPr lang="en-US" altLang="zh-CN" sz="1600" dirty="0">
                <a:latin typeface="华文楷体" pitchFamily="2" charset="-122"/>
                <a:ea typeface="华文楷体" pitchFamily="2" charset="-122"/>
              </a:rPr>
              <a:t>——</a:t>
            </a:r>
            <a:r>
              <a:rPr lang="zh-CN" altLang="en-US" sz="1600" dirty="0">
                <a:latin typeface="华文楷体" pitchFamily="2" charset="-122"/>
                <a:ea typeface="华文楷体" pitchFamily="2" charset="-122"/>
              </a:rPr>
              <a:t>宁夏，享受“一带一路”及“西部大开发” </a:t>
            </a:r>
            <a:r>
              <a:rPr lang="zh-CN" altLang="en-US" sz="1600" b="1" dirty="0">
                <a:effectLst>
                  <a:outerShdw blurRad="38100" dist="38100" dir="2700000" algn="tl">
                    <a:srgbClr val="000000">
                      <a:alpha val="43137"/>
                    </a:srgbClr>
                  </a:outerShdw>
                </a:effectLst>
                <a:latin typeface="华文楷体" pitchFamily="2" charset="-122"/>
                <a:ea typeface="华文楷体" pitchFamily="2" charset="-122"/>
              </a:rPr>
              <a:t>双重政策</a:t>
            </a:r>
            <a:r>
              <a:rPr lang="zh-CN" altLang="en-US" sz="1600" b="1" dirty="0" smtClean="0">
                <a:effectLst>
                  <a:outerShdw blurRad="38100" dist="38100" dir="2700000" algn="tl">
                    <a:srgbClr val="000000">
                      <a:alpha val="43137"/>
                    </a:srgbClr>
                  </a:outerShdw>
                </a:effectLst>
                <a:latin typeface="华文楷体" pitchFamily="2" charset="-122"/>
                <a:ea typeface="华文楷体" pitchFamily="2" charset="-122"/>
              </a:rPr>
              <a:t>优惠；</a:t>
            </a:r>
            <a:endParaRPr lang="en-US" altLang="zh-CN" sz="1600" b="1" dirty="0" smtClean="0">
              <a:effectLst>
                <a:outerShdw blurRad="38100" dist="38100" dir="2700000" algn="tl">
                  <a:srgbClr val="000000">
                    <a:alpha val="43137"/>
                  </a:srgbClr>
                </a:outerShdw>
              </a:effectLst>
              <a:latin typeface="华文楷体" pitchFamily="2" charset="-122"/>
              <a:ea typeface="华文楷体" pitchFamily="2" charset="-122"/>
            </a:endParaRPr>
          </a:p>
          <a:p>
            <a:pPr marL="285750" indent="-285750">
              <a:lnSpc>
                <a:spcPct val="150000"/>
              </a:lnSpc>
              <a:buClr>
                <a:srgbClr val="C00000"/>
              </a:buClr>
              <a:buFont typeface="Wingdings" pitchFamily="2" charset="2"/>
              <a:buChar char="n"/>
            </a:pPr>
            <a:endParaRPr lang="en-US" altLang="zh-CN" sz="1600" dirty="0" smtClean="0">
              <a:latin typeface="华文楷体" pitchFamily="2" charset="-122"/>
              <a:ea typeface="华文楷体" pitchFamily="2" charset="-122"/>
            </a:endParaRPr>
          </a:p>
          <a:p>
            <a:pPr marL="285750" indent="-285750">
              <a:lnSpc>
                <a:spcPct val="150000"/>
              </a:lnSpc>
              <a:buClr>
                <a:srgbClr val="C00000"/>
              </a:buClr>
              <a:buFont typeface="Wingdings" pitchFamily="2" charset="2"/>
              <a:buChar char="n"/>
            </a:pPr>
            <a:r>
              <a:rPr lang="zh-CN" altLang="en-US" sz="1600" dirty="0">
                <a:latin typeface="华文楷体" pitchFamily="2" charset="-122"/>
                <a:ea typeface="华文楷体" pitchFamily="2" charset="-122"/>
              </a:rPr>
              <a:t>全国</a:t>
            </a:r>
            <a:r>
              <a:rPr lang="en-US" altLang="zh-CN" sz="1600" dirty="0">
                <a:latin typeface="华文楷体" pitchFamily="2" charset="-122"/>
                <a:ea typeface="华文楷体" pitchFamily="2" charset="-122"/>
              </a:rPr>
              <a:t>70%</a:t>
            </a:r>
            <a:r>
              <a:rPr lang="zh-CN" altLang="en-US" sz="1600" dirty="0">
                <a:latin typeface="华文楷体" pitchFamily="2" charset="-122"/>
                <a:ea typeface="华文楷体" pitchFamily="2" charset="-122"/>
              </a:rPr>
              <a:t>的山羊绒原料在宁夏</a:t>
            </a:r>
            <a:r>
              <a:rPr lang="zh-CN" altLang="en-US" sz="1600" b="1" dirty="0">
                <a:latin typeface="华文楷体" pitchFamily="2" charset="-122"/>
                <a:ea typeface="华文楷体" pitchFamily="2" charset="-122"/>
              </a:rPr>
              <a:t>集散</a:t>
            </a: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65%</a:t>
            </a:r>
            <a:r>
              <a:rPr lang="zh-CN" altLang="en-US" sz="1600" dirty="0">
                <a:latin typeface="华文楷体" pitchFamily="2" charset="-122"/>
                <a:ea typeface="华文楷体" pitchFamily="2" charset="-122"/>
              </a:rPr>
              <a:t>的分梳山羊绒 在宁夏</a:t>
            </a:r>
            <a:r>
              <a:rPr lang="zh-CN" altLang="en-US" sz="1600" b="1" dirty="0">
                <a:latin typeface="华文楷体" pitchFamily="2" charset="-122"/>
                <a:ea typeface="华文楷体" pitchFamily="2" charset="-122"/>
              </a:rPr>
              <a:t>加工</a:t>
            </a:r>
            <a:r>
              <a:rPr lang="zh-CN" altLang="en-US" sz="1600" dirty="0" smtClean="0">
                <a:latin typeface="华文楷体" pitchFamily="2" charset="-122"/>
                <a:ea typeface="华文楷体" pitchFamily="2" charset="-122"/>
              </a:rPr>
              <a:t>，</a:t>
            </a:r>
            <a:r>
              <a:rPr lang="zh-CN" altLang="en-US" sz="1600" b="1" dirty="0" smtClean="0">
                <a:effectLst>
                  <a:outerShdw blurRad="38100" dist="38100" dir="2700000" algn="tl">
                    <a:srgbClr val="000000">
                      <a:alpha val="43137"/>
                    </a:srgbClr>
                  </a:outerShdw>
                </a:effectLst>
                <a:latin typeface="华文楷体" pitchFamily="2" charset="-122"/>
                <a:ea typeface="华文楷体" pitchFamily="2" charset="-122"/>
              </a:rPr>
              <a:t>羊绒</a:t>
            </a:r>
            <a:r>
              <a:rPr lang="zh-CN" altLang="en-US" sz="1600" b="1" dirty="0">
                <a:effectLst>
                  <a:outerShdw blurRad="38100" dist="38100" dir="2700000" algn="tl">
                    <a:srgbClr val="000000">
                      <a:alpha val="43137"/>
                    </a:srgbClr>
                  </a:outerShdw>
                </a:effectLst>
                <a:latin typeface="华文楷体" pitchFamily="2" charset="-122"/>
                <a:ea typeface="华文楷体" pitchFamily="2" charset="-122"/>
              </a:rPr>
              <a:t>产业发达</a:t>
            </a:r>
            <a:r>
              <a:rPr lang="zh-CN" altLang="en-US" sz="1600" dirty="0">
                <a:latin typeface="华文楷体" pitchFamily="2" charset="-122"/>
                <a:ea typeface="华文楷体" pitchFamily="2" charset="-122"/>
              </a:rPr>
              <a:t>，产业链配套成熟，产业人才</a:t>
            </a:r>
            <a:r>
              <a:rPr lang="zh-CN" altLang="en-US" sz="1600" dirty="0" smtClean="0">
                <a:latin typeface="华文楷体" pitchFamily="2" charset="-122"/>
                <a:ea typeface="华文楷体" pitchFamily="2" charset="-122"/>
              </a:rPr>
              <a:t>丰富；</a:t>
            </a:r>
            <a:endParaRPr lang="en-US" altLang="zh-CN" sz="1600" dirty="0" smtClean="0">
              <a:latin typeface="华文楷体" pitchFamily="2" charset="-122"/>
              <a:ea typeface="华文楷体" pitchFamily="2" charset="-122"/>
            </a:endParaRPr>
          </a:p>
          <a:p>
            <a:pPr marL="285750" indent="-285750">
              <a:lnSpc>
                <a:spcPct val="150000"/>
              </a:lnSpc>
              <a:buClr>
                <a:srgbClr val="C00000"/>
              </a:buClr>
              <a:buFont typeface="Wingdings" pitchFamily="2" charset="2"/>
              <a:buChar char="n"/>
            </a:pPr>
            <a:endParaRPr lang="en-US" altLang="zh-CN" sz="1600" dirty="0" smtClean="0">
              <a:latin typeface="华文楷体" pitchFamily="2" charset="-122"/>
              <a:ea typeface="华文楷体" pitchFamily="2" charset="-122"/>
            </a:endParaRPr>
          </a:p>
          <a:p>
            <a:pPr marL="285750" indent="-285750">
              <a:lnSpc>
                <a:spcPct val="150000"/>
              </a:lnSpc>
              <a:buClr>
                <a:srgbClr val="C00000"/>
              </a:buClr>
              <a:buFont typeface="Wingdings" pitchFamily="2" charset="2"/>
              <a:buChar char="n"/>
            </a:pPr>
            <a:r>
              <a:rPr lang="zh-CN" altLang="en-US" sz="1600" dirty="0" smtClean="0">
                <a:latin typeface="华文楷体" pitchFamily="2" charset="-122"/>
                <a:ea typeface="华文楷体" pitchFamily="2" charset="-122"/>
              </a:rPr>
              <a:t>羊绒是宁夏的支柱产业之一，得到地方政府支持；</a:t>
            </a:r>
            <a:endParaRPr lang="en-US" altLang="zh-CN" sz="1600" dirty="0" smtClean="0">
              <a:latin typeface="华文楷体" pitchFamily="2" charset="-122"/>
              <a:ea typeface="华文楷体" pitchFamily="2" charset="-122"/>
            </a:endParaRPr>
          </a:p>
        </p:txBody>
      </p:sp>
      <p:grpSp>
        <p:nvGrpSpPr>
          <p:cNvPr id="2" name="组合 6"/>
          <p:cNvGrpSpPr/>
          <p:nvPr/>
        </p:nvGrpSpPr>
        <p:grpSpPr>
          <a:xfrm>
            <a:off x="-12452" y="56023"/>
            <a:ext cx="5364088" cy="1060278"/>
            <a:chOff x="7938" y="1936749"/>
            <a:chExt cx="8258523" cy="1881410"/>
          </a:xfrm>
        </p:grpSpPr>
        <p:sp>
          <p:nvSpPr>
            <p:cNvPr id="8"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03</a:t>
              </a:r>
              <a:endParaRPr lang="zh-CN" altLang="en-US" sz="4400" i="1" dirty="0">
                <a:latin typeface="Baskerville Old Face" pitchFamily="18" charset="0"/>
                <a:ea typeface="微软雅黑" pitchFamily="34" charset="-122"/>
              </a:endParaRPr>
            </a:p>
          </p:txBody>
        </p:sp>
        <p:cxnSp>
          <p:nvCxnSpPr>
            <p:cNvPr id="9" name="直接连接符 8"/>
            <p:cNvCxnSpPr/>
            <p:nvPr>
              <p:custDataLst>
                <p:tags r:id="rId2"/>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任意多边形 10"/>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2" name="直接连接符 11"/>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经营与治理</a:t>
              </a:r>
              <a:endParaRPr lang="zh-CN" altLang="en-US" sz="2400" dirty="0"/>
            </a:p>
          </p:txBody>
        </p:sp>
        <p:sp>
          <p:nvSpPr>
            <p:cNvPr id="14" name="文本占位符 6"/>
            <p:cNvSpPr txBox="1"/>
            <p:nvPr>
              <p:custDataLst>
                <p:tags r:id="rId6"/>
              </p:custDataLst>
            </p:nvPr>
          </p:nvSpPr>
          <p:spPr>
            <a:xfrm>
              <a:off x="3150033" y="3132357"/>
              <a:ext cx="4451249"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区域优势</a:t>
              </a:r>
              <a:endParaRPr lang="en-US" altLang="zh-CN" sz="1500" dirty="0">
                <a:solidFill>
                  <a:schemeClr val="tx1">
                    <a:lumMod val="65000"/>
                    <a:lumOff val="35000"/>
                  </a:schemeClr>
                </a:solidFill>
              </a:endParaRPr>
            </a:p>
          </p:txBody>
        </p:sp>
      </p:grpSp>
      <p:pic>
        <p:nvPicPr>
          <p:cNvPr id="15" name="Picture 39"/>
          <p:cNvPicPr>
            <a:picLocks noChangeAspect="1" noChangeArrowheads="1"/>
          </p:cNvPicPr>
          <p:nvPr/>
        </p:nvPicPr>
        <p:blipFill>
          <a:blip r:embed="rId9" cstate="print"/>
          <a:srcRect/>
          <a:stretch>
            <a:fillRect/>
          </a:stretch>
        </p:blipFill>
        <p:spPr bwMode="auto">
          <a:xfrm>
            <a:off x="3635896" y="1340768"/>
            <a:ext cx="5508104" cy="479559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7"/>
          <p:cNvGrpSpPr/>
          <p:nvPr/>
        </p:nvGrpSpPr>
        <p:grpSpPr>
          <a:xfrm>
            <a:off x="199637" y="3933056"/>
            <a:ext cx="8744726" cy="2470125"/>
            <a:chOff x="46981" y="98263"/>
            <a:chExt cx="8755693" cy="2178609"/>
          </a:xfrm>
        </p:grpSpPr>
        <p:grpSp>
          <p:nvGrpSpPr>
            <p:cNvPr id="3" name="组合 83"/>
            <p:cNvGrpSpPr/>
            <p:nvPr/>
          </p:nvGrpSpPr>
          <p:grpSpPr>
            <a:xfrm>
              <a:off x="7718885" y="876226"/>
              <a:ext cx="1083789" cy="982551"/>
              <a:chOff x="7956376" y="1992361"/>
              <a:chExt cx="1083789" cy="982551"/>
            </a:xfrm>
          </p:grpSpPr>
          <p:grpSp>
            <p:nvGrpSpPr>
              <p:cNvPr id="4" name="组合 140"/>
              <p:cNvGrpSpPr/>
              <p:nvPr/>
            </p:nvGrpSpPr>
            <p:grpSpPr>
              <a:xfrm>
                <a:off x="7956376" y="1992361"/>
                <a:ext cx="1083789" cy="982551"/>
                <a:chOff x="885825" y="2860676"/>
                <a:chExt cx="1800225" cy="1890713"/>
              </a:xfrm>
            </p:grpSpPr>
            <p:sp>
              <p:nvSpPr>
                <p:cNvPr id="143" name="MH_Other_1"/>
                <p:cNvSpPr/>
                <p:nvPr>
                  <p:custDataLst>
                    <p:tags r:id="rId38"/>
                  </p:custDataLst>
                </p:nvPr>
              </p:nvSpPr>
              <p:spPr>
                <a:xfrm>
                  <a:off x="885825" y="2862264"/>
                  <a:ext cx="1800225" cy="1889125"/>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44" name="MH_SubTitle_1"/>
                <p:cNvSpPr/>
                <p:nvPr>
                  <p:custDataLst>
                    <p:tags r:id="rId39"/>
                  </p:custDataLst>
                </p:nvPr>
              </p:nvSpPr>
              <p:spPr>
                <a:xfrm>
                  <a:off x="890586" y="2860676"/>
                  <a:ext cx="1573213" cy="1890713"/>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142" name="TextBox 141"/>
              <p:cNvSpPr txBox="1"/>
              <p:nvPr/>
            </p:nvSpPr>
            <p:spPr>
              <a:xfrm>
                <a:off x="7996027" y="2037332"/>
                <a:ext cx="873549" cy="719948"/>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客户</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b="1" dirty="0" smtClean="0">
                  <a:solidFill>
                    <a:schemeClr val="bg1"/>
                  </a:solidFill>
                  <a:latin typeface="微软雅黑" pitchFamily="34" charset="-122"/>
                  <a:ea typeface="微软雅黑" pitchFamily="34" charset="-122"/>
                </a:endParaRPr>
              </a:p>
              <a:p>
                <a:pPr algn="ctr"/>
                <a:r>
                  <a:rPr lang="zh-CN" altLang="en-US" sz="1200" dirty="0" smtClean="0">
                    <a:solidFill>
                      <a:schemeClr val="bg1"/>
                    </a:solidFill>
                    <a:latin typeface="微软雅黑" pitchFamily="34" charset="-122"/>
                    <a:ea typeface="微软雅黑" pitchFamily="34" charset="-122"/>
                  </a:rPr>
                  <a:t>中间商、</a:t>
                </a:r>
                <a:endParaRPr lang="en-US" altLang="zh-CN" sz="1200" dirty="0" smtClean="0">
                  <a:solidFill>
                    <a:schemeClr val="bg1"/>
                  </a:solidFill>
                  <a:latin typeface="微软雅黑" pitchFamily="34" charset="-122"/>
                  <a:ea typeface="微软雅黑" pitchFamily="34" charset="-122"/>
                </a:endParaRPr>
              </a:p>
              <a:p>
                <a:pPr algn="ctr"/>
                <a:r>
                  <a:rPr lang="zh-CN" altLang="en-US" sz="1200" dirty="0" smtClean="0">
                    <a:solidFill>
                      <a:schemeClr val="bg1"/>
                    </a:solidFill>
                    <a:latin typeface="微软雅黑" pitchFamily="34" charset="-122"/>
                    <a:ea typeface="微软雅黑" pitchFamily="34" charset="-122"/>
                  </a:rPr>
                  <a:t>终端客户</a:t>
                </a:r>
                <a:endParaRPr lang="zh-CN" altLang="en-US" sz="1200" dirty="0">
                  <a:solidFill>
                    <a:schemeClr val="bg1"/>
                  </a:solidFill>
                  <a:latin typeface="微软雅黑" pitchFamily="34" charset="-122"/>
                  <a:ea typeface="微软雅黑" pitchFamily="34" charset="-122"/>
                </a:endParaRPr>
              </a:p>
            </p:txBody>
          </p:sp>
        </p:grpSp>
        <p:grpSp>
          <p:nvGrpSpPr>
            <p:cNvPr id="5" name="组合 84"/>
            <p:cNvGrpSpPr/>
            <p:nvPr/>
          </p:nvGrpSpPr>
          <p:grpSpPr>
            <a:xfrm>
              <a:off x="46981" y="98263"/>
              <a:ext cx="1248173" cy="1767815"/>
              <a:chOff x="-19767" y="130175"/>
              <a:chExt cx="1248173" cy="1767815"/>
            </a:xfrm>
          </p:grpSpPr>
          <p:grpSp>
            <p:nvGrpSpPr>
              <p:cNvPr id="6" name="组合 131"/>
              <p:cNvGrpSpPr/>
              <p:nvPr/>
            </p:nvGrpSpPr>
            <p:grpSpPr>
              <a:xfrm>
                <a:off x="-19767" y="925069"/>
                <a:ext cx="1248173" cy="972921"/>
                <a:chOff x="1903373" y="1684168"/>
                <a:chExt cx="1383317" cy="991957"/>
              </a:xfrm>
            </p:grpSpPr>
            <p:grpSp>
              <p:nvGrpSpPr>
                <p:cNvPr id="7" name="组合 133"/>
                <p:cNvGrpSpPr/>
                <p:nvPr/>
              </p:nvGrpSpPr>
              <p:grpSpPr>
                <a:xfrm>
                  <a:off x="1903373" y="1684168"/>
                  <a:ext cx="1383317" cy="972775"/>
                  <a:chOff x="885825" y="2918033"/>
                  <a:chExt cx="2127251" cy="1871902"/>
                </a:xfrm>
              </p:grpSpPr>
              <p:sp>
                <p:nvSpPr>
                  <p:cNvPr id="136" name="MH_Other_1"/>
                  <p:cNvSpPr/>
                  <p:nvPr>
                    <p:custDataLst>
                      <p:tags r:id="rId33"/>
                    </p:custDataLst>
                  </p:nvPr>
                </p:nvSpPr>
                <p:spPr>
                  <a:xfrm>
                    <a:off x="885825" y="2918033"/>
                    <a:ext cx="1800225" cy="1871900"/>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37" name="MH_SubTitle_1"/>
                  <p:cNvSpPr/>
                  <p:nvPr>
                    <p:custDataLst>
                      <p:tags r:id="rId34"/>
                    </p:custDataLst>
                  </p:nvPr>
                </p:nvSpPr>
                <p:spPr>
                  <a:xfrm>
                    <a:off x="890587" y="2924902"/>
                    <a:ext cx="1573213" cy="1865033"/>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C0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138" name="MH_Other_6"/>
                  <p:cNvSpPr/>
                  <p:nvPr>
                    <p:custDataLst>
                      <p:tags r:id="rId35"/>
                    </p:custDataLst>
                  </p:nvPr>
                </p:nvSpPr>
                <p:spPr>
                  <a:xfrm>
                    <a:off x="2419351" y="3505200"/>
                    <a:ext cx="593725" cy="59213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39" name="MH_Other_7"/>
                  <p:cNvSpPr/>
                  <p:nvPr>
                    <p:custDataLst>
                      <p:tags r:id="rId36"/>
                    </p:custDataLst>
                  </p:nvPr>
                </p:nvSpPr>
                <p:spPr>
                  <a:xfrm>
                    <a:off x="2463800" y="3552825"/>
                    <a:ext cx="495300" cy="495300"/>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40" name="MH_Other_8"/>
                  <p:cNvSpPr/>
                  <p:nvPr>
                    <p:custDataLst>
                      <p:tags r:id="rId37"/>
                    </p:custDataLst>
                  </p:nvPr>
                </p:nvSpPr>
                <p:spPr>
                  <a:xfrm>
                    <a:off x="2647950" y="3670301"/>
                    <a:ext cx="180975" cy="258763"/>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sp>
              <p:nvSpPr>
                <p:cNvPr id="135" name="TextBox 134"/>
                <p:cNvSpPr txBox="1"/>
                <p:nvPr/>
              </p:nvSpPr>
              <p:spPr>
                <a:xfrm>
                  <a:off x="1985938" y="1722018"/>
                  <a:ext cx="864096" cy="954107"/>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原材料</a:t>
                  </a:r>
                  <a:endParaRPr lang="en-US" altLang="zh-CN" sz="1400" b="1" dirty="0" smtClean="0">
                    <a:solidFill>
                      <a:schemeClr val="bg1"/>
                    </a:solidFill>
                    <a:latin typeface="微软雅黑" pitchFamily="34" charset="-122"/>
                    <a:ea typeface="微软雅黑" pitchFamily="34" charset="-122"/>
                  </a:endParaRPr>
                </a:p>
                <a:p>
                  <a:pPr algn="ctr"/>
                  <a:r>
                    <a:rPr lang="zh-CN" altLang="en-US" sz="1400" b="1" dirty="0" smtClean="0">
                      <a:solidFill>
                        <a:schemeClr val="bg1"/>
                      </a:solidFill>
                      <a:latin typeface="微软雅黑" pitchFamily="34" charset="-122"/>
                      <a:ea typeface="微软雅黑" pitchFamily="34" charset="-122"/>
                    </a:rPr>
                    <a:t>供应商</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b="1"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山羊绒</a:t>
                  </a:r>
                  <a:endParaRPr lang="zh-CN" altLang="en-US" sz="1400" dirty="0">
                    <a:solidFill>
                      <a:schemeClr val="bg1"/>
                    </a:solidFill>
                    <a:latin typeface="微软雅黑" pitchFamily="34" charset="-122"/>
                    <a:ea typeface="微软雅黑" pitchFamily="34" charset="-122"/>
                  </a:endParaRPr>
                </a:p>
              </p:txBody>
            </p:sp>
          </p:grpSp>
          <p:sp>
            <p:nvSpPr>
              <p:cNvPr id="133" name="TextBox 132"/>
              <p:cNvSpPr txBox="1"/>
              <p:nvPr/>
            </p:nvSpPr>
            <p:spPr>
              <a:xfrm>
                <a:off x="-16973" y="130175"/>
                <a:ext cx="949988" cy="359974"/>
              </a:xfrm>
              <a:prstGeom prst="rect">
                <a:avLst/>
              </a:prstGeom>
              <a:solidFill>
                <a:schemeClr val="bg1">
                  <a:lumMod val="85000"/>
                </a:schemeClr>
              </a:solidFill>
              <a:ln>
                <a:solidFill>
                  <a:schemeClr val="bg1"/>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2400" b="1" dirty="0">
                    <a:solidFill>
                      <a:srgbClr val="7030A0"/>
                    </a:solidFill>
                    <a:effectLst>
                      <a:outerShdw blurRad="38100" dist="38100" dir="2700000" algn="tl">
                        <a:srgbClr val="000000">
                          <a:alpha val="43137"/>
                        </a:srgbClr>
                      </a:outerShdw>
                    </a:effectLst>
                    <a:latin typeface="华文楷体" pitchFamily="2" charset="-122"/>
                    <a:ea typeface="华文楷体" pitchFamily="2" charset="-122"/>
                  </a:rPr>
                  <a:t>上游</a:t>
                </a:r>
                <a:endParaRPr lang="zh-CN" altLang="en-US" b="1" dirty="0">
                  <a:solidFill>
                    <a:srgbClr val="7030A0"/>
                  </a:solidFill>
                  <a:effectLst>
                    <a:outerShdw blurRad="38100" dist="38100" dir="2700000" algn="tl">
                      <a:srgbClr val="000000">
                        <a:alpha val="43137"/>
                      </a:srgbClr>
                    </a:outerShdw>
                  </a:effectLst>
                  <a:latin typeface="华文楷体" pitchFamily="2" charset="-122"/>
                  <a:ea typeface="华文楷体" pitchFamily="2" charset="-122"/>
                </a:endParaRPr>
              </a:p>
            </p:txBody>
          </p:sp>
        </p:grpSp>
        <p:sp>
          <p:nvSpPr>
            <p:cNvPr id="86" name="TextBox 85"/>
            <p:cNvSpPr txBox="1"/>
            <p:nvPr/>
          </p:nvSpPr>
          <p:spPr>
            <a:xfrm>
              <a:off x="7785786" y="98263"/>
              <a:ext cx="949988" cy="359974"/>
            </a:xfrm>
            <a:prstGeom prst="rect">
              <a:avLst/>
            </a:prstGeom>
            <a:solidFill>
              <a:schemeClr val="bg1">
                <a:lumMod val="85000"/>
              </a:schemeClr>
            </a:solidFill>
            <a:ln>
              <a:solidFill>
                <a:schemeClr val="bg1"/>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2400" b="1" dirty="0">
                  <a:solidFill>
                    <a:srgbClr val="7030A0"/>
                  </a:solidFill>
                  <a:effectLst>
                    <a:outerShdw blurRad="38100" dist="38100" dir="2700000" algn="tl">
                      <a:srgbClr val="000000">
                        <a:alpha val="43137"/>
                      </a:srgbClr>
                    </a:outerShdw>
                  </a:effectLst>
                  <a:latin typeface="华文楷体" pitchFamily="2" charset="-122"/>
                  <a:ea typeface="华文楷体" pitchFamily="2" charset="-122"/>
                </a:rPr>
                <a:t>下游</a:t>
              </a:r>
            </a:p>
          </p:txBody>
        </p:sp>
        <p:grpSp>
          <p:nvGrpSpPr>
            <p:cNvPr id="8" name="组合 86"/>
            <p:cNvGrpSpPr/>
            <p:nvPr/>
          </p:nvGrpSpPr>
          <p:grpSpPr>
            <a:xfrm>
              <a:off x="1196141" y="98263"/>
              <a:ext cx="6475852" cy="2178609"/>
              <a:chOff x="1067260" y="98263"/>
              <a:chExt cx="6475852" cy="2178609"/>
            </a:xfrm>
          </p:grpSpPr>
          <p:grpSp>
            <p:nvGrpSpPr>
              <p:cNvPr id="9" name="组合 87"/>
              <p:cNvGrpSpPr/>
              <p:nvPr/>
            </p:nvGrpSpPr>
            <p:grpSpPr>
              <a:xfrm>
                <a:off x="1374692" y="883527"/>
                <a:ext cx="6016207" cy="1009459"/>
                <a:chOff x="1730749" y="1976249"/>
                <a:chExt cx="6016207" cy="1009459"/>
              </a:xfrm>
            </p:grpSpPr>
            <p:sp>
              <p:nvSpPr>
                <p:cNvPr id="94" name="MH_Other_1"/>
                <p:cNvSpPr/>
                <p:nvPr>
                  <p:custDataLst>
                    <p:tags r:id="rId8"/>
                  </p:custDataLst>
                </p:nvPr>
              </p:nvSpPr>
              <p:spPr>
                <a:xfrm>
                  <a:off x="5326971" y="1976249"/>
                  <a:ext cx="1083789" cy="975251"/>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95" name="MH_SubTitle_1"/>
                <p:cNvSpPr/>
                <p:nvPr>
                  <p:custDataLst>
                    <p:tags r:id="rId9"/>
                  </p:custDataLst>
                </p:nvPr>
              </p:nvSpPr>
              <p:spPr>
                <a:xfrm>
                  <a:off x="5329837" y="1976250"/>
                  <a:ext cx="947121" cy="975250"/>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FF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96" name="TextBox 95"/>
                <p:cNvSpPr txBox="1"/>
                <p:nvPr/>
              </p:nvSpPr>
              <p:spPr>
                <a:xfrm>
                  <a:off x="5403409" y="2010078"/>
                  <a:ext cx="799976" cy="841506"/>
                </a:xfrm>
                <a:prstGeom prst="rect">
                  <a:avLst/>
                </a:prstGeom>
                <a:noFill/>
              </p:spPr>
              <p:txBody>
                <a:bodyPr wrap="square" rtlCol="0">
                  <a:spAutoFit/>
                </a:bodyPr>
                <a:lstStyle/>
                <a:p>
                  <a:pPr algn="ctr"/>
                  <a:r>
                    <a:rPr lang="zh-CN" altLang="en-US" sz="1400" b="1" dirty="0" smtClean="0">
                      <a:solidFill>
                        <a:schemeClr val="bg1"/>
                      </a:solidFill>
                    </a:rPr>
                    <a:t>加工</a:t>
                  </a:r>
                  <a:endParaRPr lang="en-US" altLang="zh-CN" sz="1400" b="1" dirty="0" smtClean="0">
                    <a:solidFill>
                      <a:schemeClr val="bg1"/>
                    </a:solidFill>
                  </a:endParaRPr>
                </a:p>
                <a:p>
                  <a:pPr algn="ctr"/>
                  <a:endParaRPr lang="en-US" altLang="zh-CN" sz="1400" dirty="0" smtClean="0">
                    <a:solidFill>
                      <a:schemeClr val="bg1"/>
                    </a:solidFill>
                  </a:endParaRPr>
                </a:p>
                <a:p>
                  <a:pPr algn="ctr"/>
                  <a:r>
                    <a:rPr lang="zh-CN" altLang="en-US" sz="1400" dirty="0" smtClean="0">
                      <a:solidFill>
                        <a:schemeClr val="bg1"/>
                      </a:solidFill>
                    </a:rPr>
                    <a:t>面料</a:t>
                  </a:r>
                  <a:endParaRPr lang="en-US" altLang="zh-CN" sz="1400" dirty="0" smtClean="0">
                    <a:solidFill>
                      <a:schemeClr val="bg1"/>
                    </a:solidFill>
                  </a:endParaRPr>
                </a:p>
                <a:p>
                  <a:pPr algn="ctr"/>
                  <a:r>
                    <a:rPr lang="zh-CN" altLang="en-US" sz="1400" dirty="0" smtClean="0">
                      <a:solidFill>
                        <a:schemeClr val="bg1"/>
                      </a:solidFill>
                    </a:rPr>
                    <a:t>成品</a:t>
                  </a:r>
                  <a:endParaRPr lang="zh-CN" altLang="en-US" sz="1400" dirty="0">
                    <a:solidFill>
                      <a:schemeClr val="bg1"/>
                    </a:solidFill>
                  </a:endParaRPr>
                </a:p>
              </p:txBody>
            </p:sp>
            <p:sp>
              <p:nvSpPr>
                <p:cNvPr id="97" name="MH_Other_1"/>
                <p:cNvSpPr/>
                <p:nvPr>
                  <p:custDataLst>
                    <p:tags r:id="rId10"/>
                  </p:custDataLst>
                </p:nvPr>
              </p:nvSpPr>
              <p:spPr>
                <a:xfrm>
                  <a:off x="6466288" y="1976249"/>
                  <a:ext cx="1083789" cy="975251"/>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98" name="MH_SubTitle_1"/>
                <p:cNvSpPr/>
                <p:nvPr>
                  <p:custDataLst>
                    <p:tags r:id="rId11"/>
                  </p:custDataLst>
                </p:nvPr>
              </p:nvSpPr>
              <p:spPr>
                <a:xfrm>
                  <a:off x="6469154" y="1976250"/>
                  <a:ext cx="947121" cy="987935"/>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FF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99" name="TextBox 98"/>
                <p:cNvSpPr txBox="1"/>
                <p:nvPr/>
              </p:nvSpPr>
              <p:spPr>
                <a:xfrm>
                  <a:off x="6542727" y="2010078"/>
                  <a:ext cx="799976" cy="841506"/>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加工</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羊绒</a:t>
                  </a:r>
                  <a:endParaRPr lang="en-US" altLang="zh-CN" sz="1400"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制品</a:t>
                  </a:r>
                  <a:endParaRPr lang="zh-CN" altLang="en-US" sz="1400" dirty="0">
                    <a:solidFill>
                      <a:schemeClr val="bg1"/>
                    </a:solidFill>
                    <a:latin typeface="微软雅黑" pitchFamily="34" charset="-122"/>
                    <a:ea typeface="微软雅黑" pitchFamily="34" charset="-122"/>
                  </a:endParaRPr>
                </a:p>
              </p:txBody>
            </p:sp>
            <p:grpSp>
              <p:nvGrpSpPr>
                <p:cNvPr id="10" name="组合 99"/>
                <p:cNvGrpSpPr/>
                <p:nvPr/>
              </p:nvGrpSpPr>
              <p:grpSpPr>
                <a:xfrm>
                  <a:off x="4130697" y="1976249"/>
                  <a:ext cx="1280668" cy="982551"/>
                  <a:chOff x="4258741" y="1808957"/>
                  <a:chExt cx="1280668" cy="982551"/>
                </a:xfrm>
              </p:grpSpPr>
              <p:sp>
                <p:nvSpPr>
                  <p:cNvPr id="125" name="MH_Other_1"/>
                  <p:cNvSpPr/>
                  <p:nvPr>
                    <p:custDataLst>
                      <p:tags r:id="rId28"/>
                    </p:custDataLst>
                  </p:nvPr>
                </p:nvSpPr>
                <p:spPr>
                  <a:xfrm>
                    <a:off x="4258741" y="1809782"/>
                    <a:ext cx="1083789" cy="9744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26" name="MH_SubTitle_1"/>
                  <p:cNvSpPr/>
                  <p:nvPr>
                    <p:custDataLst>
                      <p:tags r:id="rId29"/>
                    </p:custDataLst>
                  </p:nvPr>
                </p:nvSpPr>
                <p:spPr>
                  <a:xfrm>
                    <a:off x="4261607" y="1808957"/>
                    <a:ext cx="947121" cy="982551"/>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FF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127" name="TextBox 126"/>
                  <p:cNvSpPr txBox="1"/>
                  <p:nvPr/>
                </p:nvSpPr>
                <p:spPr>
                  <a:xfrm>
                    <a:off x="4335180" y="1876614"/>
                    <a:ext cx="799976" cy="738664"/>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加工</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绒纱</a:t>
                    </a:r>
                    <a:endParaRPr lang="zh-CN" altLang="en-US" sz="1400" dirty="0">
                      <a:solidFill>
                        <a:schemeClr val="bg1"/>
                      </a:solidFill>
                      <a:latin typeface="微软雅黑" pitchFamily="34" charset="-122"/>
                      <a:ea typeface="微软雅黑" pitchFamily="34" charset="-122"/>
                    </a:endParaRPr>
                  </a:p>
                </p:txBody>
              </p:sp>
              <p:grpSp>
                <p:nvGrpSpPr>
                  <p:cNvPr id="12" name="组合 127"/>
                  <p:cNvGrpSpPr/>
                  <p:nvPr/>
                </p:nvGrpSpPr>
                <p:grpSpPr>
                  <a:xfrm>
                    <a:off x="5181969" y="2143897"/>
                    <a:ext cx="357440" cy="307718"/>
                    <a:chOff x="5241309" y="2147708"/>
                    <a:chExt cx="357440" cy="307718"/>
                  </a:xfrm>
                </p:grpSpPr>
                <p:sp>
                  <p:nvSpPr>
                    <p:cNvPr id="129" name="MH_Other_6"/>
                    <p:cNvSpPr/>
                    <p:nvPr>
                      <p:custDataLst>
                        <p:tags r:id="rId30"/>
                      </p:custDataLst>
                    </p:nvPr>
                  </p:nvSpPr>
                  <p:spPr>
                    <a:xfrm>
                      <a:off x="5241309" y="2147708"/>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30" name="MH_Other_7"/>
                    <p:cNvSpPr/>
                    <p:nvPr>
                      <p:custDataLst>
                        <p:tags r:id="rId31"/>
                      </p:custDataLst>
                    </p:nvPr>
                  </p:nvSpPr>
                  <p:spPr>
                    <a:xfrm>
                      <a:off x="5268070" y="2172460"/>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31" name="MH_Other_8"/>
                    <p:cNvSpPr/>
                    <p:nvPr>
                      <p:custDataLst>
                        <p:tags r:id="rId32"/>
                      </p:custDataLst>
                    </p:nvPr>
                  </p:nvSpPr>
                  <p:spPr>
                    <a:xfrm>
                      <a:off x="5378937" y="2233510"/>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grpSp>
              <p:nvGrpSpPr>
                <p:cNvPr id="13" name="组合 100"/>
                <p:cNvGrpSpPr/>
                <p:nvPr/>
              </p:nvGrpSpPr>
              <p:grpSpPr>
                <a:xfrm>
                  <a:off x="6250199" y="2333272"/>
                  <a:ext cx="357440" cy="307718"/>
                  <a:chOff x="6378243" y="2141441"/>
                  <a:chExt cx="357440" cy="307718"/>
                </a:xfrm>
              </p:grpSpPr>
              <p:sp>
                <p:nvSpPr>
                  <p:cNvPr id="122" name="MH_Other_6"/>
                  <p:cNvSpPr/>
                  <p:nvPr>
                    <p:custDataLst>
                      <p:tags r:id="rId25"/>
                    </p:custDataLst>
                  </p:nvPr>
                </p:nvSpPr>
                <p:spPr>
                  <a:xfrm>
                    <a:off x="6378243" y="2141441"/>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23" name="MH_Other_7"/>
                  <p:cNvSpPr/>
                  <p:nvPr>
                    <p:custDataLst>
                      <p:tags r:id="rId26"/>
                    </p:custDataLst>
                  </p:nvPr>
                </p:nvSpPr>
                <p:spPr>
                  <a:xfrm>
                    <a:off x="6405004" y="2166193"/>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24" name="MH_Other_8"/>
                  <p:cNvSpPr/>
                  <p:nvPr>
                    <p:custDataLst>
                      <p:tags r:id="rId27"/>
                    </p:custDataLst>
                  </p:nvPr>
                </p:nvSpPr>
                <p:spPr>
                  <a:xfrm>
                    <a:off x="6515871" y="222724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14" name="组合 101"/>
                <p:cNvGrpSpPr/>
                <p:nvPr/>
              </p:nvGrpSpPr>
              <p:grpSpPr>
                <a:xfrm>
                  <a:off x="7389516" y="2333272"/>
                  <a:ext cx="357440" cy="307718"/>
                  <a:chOff x="5241309" y="2147708"/>
                  <a:chExt cx="357440" cy="307718"/>
                </a:xfrm>
              </p:grpSpPr>
              <p:sp>
                <p:nvSpPr>
                  <p:cNvPr id="119" name="MH_Other_6"/>
                  <p:cNvSpPr/>
                  <p:nvPr>
                    <p:custDataLst>
                      <p:tags r:id="rId22"/>
                    </p:custDataLst>
                  </p:nvPr>
                </p:nvSpPr>
                <p:spPr>
                  <a:xfrm>
                    <a:off x="5241309" y="2147708"/>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20" name="MH_Other_7"/>
                  <p:cNvSpPr/>
                  <p:nvPr>
                    <p:custDataLst>
                      <p:tags r:id="rId23"/>
                    </p:custDataLst>
                  </p:nvPr>
                </p:nvSpPr>
                <p:spPr>
                  <a:xfrm>
                    <a:off x="5268070" y="2172460"/>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21" name="MH_Other_8"/>
                  <p:cNvSpPr/>
                  <p:nvPr>
                    <p:custDataLst>
                      <p:tags r:id="rId24"/>
                    </p:custDataLst>
                  </p:nvPr>
                </p:nvSpPr>
                <p:spPr>
                  <a:xfrm>
                    <a:off x="5378937" y="2233510"/>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15" name="组合 102"/>
                <p:cNvGrpSpPr/>
                <p:nvPr/>
              </p:nvGrpSpPr>
              <p:grpSpPr>
                <a:xfrm>
                  <a:off x="1730749" y="1988556"/>
                  <a:ext cx="2479253" cy="997152"/>
                  <a:chOff x="1458452" y="2016563"/>
                  <a:chExt cx="2479253" cy="997152"/>
                </a:xfrm>
              </p:grpSpPr>
              <p:grpSp>
                <p:nvGrpSpPr>
                  <p:cNvPr id="16" name="组合 103"/>
                  <p:cNvGrpSpPr/>
                  <p:nvPr/>
                </p:nvGrpSpPr>
                <p:grpSpPr>
                  <a:xfrm>
                    <a:off x="1458452" y="2031165"/>
                    <a:ext cx="1083789" cy="982550"/>
                    <a:chOff x="1918424" y="1811944"/>
                    <a:chExt cx="1083789" cy="982550"/>
                  </a:xfrm>
                </p:grpSpPr>
                <p:sp>
                  <p:nvSpPr>
                    <p:cNvPr id="117" name="MH_Other_1"/>
                    <p:cNvSpPr/>
                    <p:nvPr>
                      <p:custDataLst>
                        <p:tags r:id="rId20"/>
                      </p:custDataLst>
                    </p:nvPr>
                  </p:nvSpPr>
                  <p:spPr>
                    <a:xfrm>
                      <a:off x="1918424" y="1812768"/>
                      <a:ext cx="1083789"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18" name="MH_SubTitle_1"/>
                    <p:cNvSpPr/>
                    <p:nvPr>
                      <p:custDataLst>
                        <p:tags r:id="rId21"/>
                      </p:custDataLst>
                    </p:nvPr>
                  </p:nvSpPr>
                  <p:spPr>
                    <a:xfrm>
                      <a:off x="1921290" y="1811944"/>
                      <a:ext cx="947121" cy="961028"/>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FF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grpSp>
              <p:sp>
                <p:nvSpPr>
                  <p:cNvPr id="105" name="TextBox 104"/>
                  <p:cNvSpPr txBox="1"/>
                  <p:nvPr/>
                </p:nvSpPr>
                <p:spPr>
                  <a:xfrm>
                    <a:off x="1534890" y="2045798"/>
                    <a:ext cx="799976" cy="954107"/>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加工</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dirty="0" smtClean="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无毛</a:t>
                    </a:r>
                    <a:r>
                      <a:rPr lang="zh-CN" altLang="en-US" sz="1400" dirty="0" smtClean="0">
                        <a:solidFill>
                          <a:schemeClr val="bg1"/>
                        </a:solidFill>
                        <a:latin typeface="微软雅黑" pitchFamily="34" charset="-122"/>
                        <a:ea typeface="微软雅黑" pitchFamily="34" charset="-122"/>
                      </a:rPr>
                      <a:t>绒</a:t>
                    </a:r>
                    <a:endParaRPr lang="en-US" altLang="zh-CN" sz="1400" dirty="0" smtClean="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水洗绒</a:t>
                    </a:r>
                  </a:p>
                </p:txBody>
              </p:sp>
              <p:sp>
                <p:nvSpPr>
                  <p:cNvPr id="106" name="MH_Other_1"/>
                  <p:cNvSpPr/>
                  <p:nvPr>
                    <p:custDataLst>
                      <p:tags r:id="rId12"/>
                    </p:custDataLst>
                  </p:nvPr>
                </p:nvSpPr>
                <p:spPr>
                  <a:xfrm>
                    <a:off x="2657037" y="2017387"/>
                    <a:ext cx="1083789" cy="981726"/>
                  </a:xfrm>
                  <a:prstGeom prst="roundRect">
                    <a:avLst>
                      <a:gd name="adj" fmla="val 8986"/>
                    </a:avLst>
                  </a:prstGeom>
                  <a:solidFill>
                    <a:schemeClr val="bg1">
                      <a:lumMod val="85000"/>
                    </a:schemeClr>
                  </a:solidFill>
                  <a:ln w="25400" cap="flat" cmpd="sng" algn="ctr">
                    <a:noFill/>
                    <a:prstDash val="solid"/>
                  </a:ln>
                  <a:effectLst/>
                </p:spPr>
                <p:txBody>
                  <a:bodyPr lIns="91438" tIns="45719" rIns="91438" bIns="4571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07" name="MH_SubTitle_1"/>
                  <p:cNvSpPr/>
                  <p:nvPr>
                    <p:custDataLst>
                      <p:tags r:id="rId13"/>
                    </p:custDataLst>
                  </p:nvPr>
                </p:nvSpPr>
                <p:spPr>
                  <a:xfrm>
                    <a:off x="2659903" y="2016563"/>
                    <a:ext cx="947121" cy="962944"/>
                  </a:xfrm>
                  <a:custGeom>
                    <a:avLst/>
                    <a:gdLst/>
                    <a:ahLst/>
                    <a:cxnLst/>
                    <a:rect l="l" t="t" r="r" b="b"/>
                    <a:pathLst>
                      <a:path w="2202752" h="3024335">
                        <a:moveTo>
                          <a:pt x="239621" y="0"/>
                        </a:moveTo>
                        <a:lnTo>
                          <a:pt x="2202752" y="0"/>
                        </a:lnTo>
                        <a:lnTo>
                          <a:pt x="2202752" y="3024335"/>
                        </a:lnTo>
                        <a:lnTo>
                          <a:pt x="239621" y="3024335"/>
                        </a:lnTo>
                        <a:cubicBezTo>
                          <a:pt x="107282" y="3024335"/>
                          <a:pt x="0" y="2917053"/>
                          <a:pt x="0" y="2784714"/>
                        </a:cubicBezTo>
                        <a:lnTo>
                          <a:pt x="0" y="239621"/>
                        </a:lnTo>
                        <a:cubicBezTo>
                          <a:pt x="0" y="107282"/>
                          <a:pt x="107282" y="0"/>
                          <a:pt x="239621" y="0"/>
                        </a:cubicBezTo>
                        <a:close/>
                      </a:path>
                    </a:pathLst>
                  </a:custGeom>
                  <a:solidFill>
                    <a:srgbClr val="FF0000"/>
                  </a:solidFill>
                  <a:ln w="25400" cap="flat" cmpd="sng" algn="ctr">
                    <a:noFill/>
                    <a:prstDash val="solid"/>
                  </a:ln>
                  <a:effectLst/>
                </p:spPr>
                <p:txBody>
                  <a:bodyPr lIns="143997" tIns="503989" rIns="143997" bIns="0" anchor="ctr">
                    <a:normAutofit/>
                  </a:bodyPr>
                  <a:lstStyle/>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a:p>
                    <a:pPr algn="ctr">
                      <a:lnSpc>
                        <a:spcPct val="130000"/>
                      </a:lnSpc>
                      <a:defRPr/>
                    </a:pPr>
                    <a:endParaRPr lang="en-US" altLang="zh-CN" sz="1400" kern="0" dirty="0" smtClean="0">
                      <a:solidFill>
                        <a:srgbClr val="FFFFFF"/>
                      </a:solidFill>
                      <a:ea typeface="微软雅黑" pitchFamily="34" charset="-122"/>
                    </a:endParaRPr>
                  </a:p>
                  <a:p>
                    <a:pPr algn="ctr">
                      <a:lnSpc>
                        <a:spcPct val="130000"/>
                      </a:lnSpc>
                      <a:defRPr/>
                    </a:pPr>
                    <a:endParaRPr lang="en-US" altLang="zh-CN" sz="1400" kern="0" dirty="0">
                      <a:solidFill>
                        <a:srgbClr val="FFFFFF"/>
                      </a:solidFill>
                      <a:ea typeface="微软雅黑" pitchFamily="34" charset="-122"/>
                    </a:endParaRPr>
                  </a:p>
                </p:txBody>
              </p:sp>
              <p:sp>
                <p:nvSpPr>
                  <p:cNvPr id="108" name="TextBox 107"/>
                  <p:cNvSpPr txBox="1"/>
                  <p:nvPr/>
                </p:nvSpPr>
                <p:spPr>
                  <a:xfrm>
                    <a:off x="2733475" y="2084219"/>
                    <a:ext cx="799976" cy="738664"/>
                  </a:xfrm>
                  <a:prstGeom prst="rect">
                    <a:avLst/>
                  </a:prstGeom>
                  <a:noFill/>
                </p:spPr>
                <p:txBody>
                  <a:bodyPr wrap="square" rtlCol="0">
                    <a:spAutoFit/>
                  </a:bodyPr>
                  <a:lstStyle/>
                  <a:p>
                    <a:pPr algn="ctr"/>
                    <a:r>
                      <a:rPr lang="zh-CN" altLang="en-US" sz="1400" b="1" dirty="0" smtClean="0">
                        <a:solidFill>
                          <a:schemeClr val="bg1"/>
                        </a:solidFill>
                        <a:latin typeface="微软雅黑" pitchFamily="34" charset="-122"/>
                        <a:ea typeface="微软雅黑" pitchFamily="34" charset="-122"/>
                      </a:rPr>
                      <a:t>加工</a:t>
                    </a:r>
                    <a:endParaRPr lang="en-US" altLang="zh-CN" sz="1400" b="1" dirty="0" smtClean="0">
                      <a:solidFill>
                        <a:schemeClr val="bg1"/>
                      </a:solidFill>
                      <a:latin typeface="微软雅黑" pitchFamily="34" charset="-122"/>
                      <a:ea typeface="微软雅黑" pitchFamily="34" charset="-122"/>
                    </a:endParaRPr>
                  </a:p>
                  <a:p>
                    <a:pPr algn="ctr"/>
                    <a:endParaRPr lang="en-US" altLang="zh-CN" sz="1400" dirty="0" smtClean="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绒条</a:t>
                    </a:r>
                  </a:p>
                </p:txBody>
              </p:sp>
              <p:grpSp>
                <p:nvGrpSpPr>
                  <p:cNvPr id="17" name="组合 108"/>
                  <p:cNvGrpSpPr/>
                  <p:nvPr/>
                </p:nvGrpSpPr>
                <p:grpSpPr>
                  <a:xfrm>
                    <a:off x="2404618" y="2354803"/>
                    <a:ext cx="357440" cy="307718"/>
                    <a:chOff x="2841652" y="2146884"/>
                    <a:chExt cx="357440" cy="307718"/>
                  </a:xfrm>
                </p:grpSpPr>
                <p:sp>
                  <p:nvSpPr>
                    <p:cNvPr id="114" name="MH_Other_6"/>
                    <p:cNvSpPr/>
                    <p:nvPr>
                      <p:custDataLst>
                        <p:tags r:id="rId17"/>
                      </p:custDataLst>
                    </p:nvPr>
                  </p:nvSpPr>
                  <p:spPr>
                    <a:xfrm>
                      <a:off x="2841652" y="21468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15" name="MH_Other_7"/>
                    <p:cNvSpPr/>
                    <p:nvPr>
                      <p:custDataLst>
                        <p:tags r:id="rId18"/>
                      </p:custDataLst>
                    </p:nvPr>
                  </p:nvSpPr>
                  <p:spPr>
                    <a:xfrm>
                      <a:off x="2868412" y="21716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16" name="MH_Other_8"/>
                    <p:cNvSpPr/>
                    <p:nvPr>
                      <p:custDataLst>
                        <p:tags r:id="rId19"/>
                      </p:custDataLst>
                    </p:nvPr>
                  </p:nvSpPr>
                  <p:spPr>
                    <a:xfrm>
                      <a:off x="2979275" y="22326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nvGrpSpPr>
                  <p:cNvPr id="18" name="组合 109"/>
                  <p:cNvGrpSpPr/>
                  <p:nvPr/>
                </p:nvGrpSpPr>
                <p:grpSpPr>
                  <a:xfrm>
                    <a:off x="3580265" y="2351503"/>
                    <a:ext cx="357440" cy="307718"/>
                    <a:chOff x="4017299" y="2143584"/>
                    <a:chExt cx="357440" cy="307718"/>
                  </a:xfrm>
                </p:grpSpPr>
                <p:sp>
                  <p:nvSpPr>
                    <p:cNvPr id="111" name="MH_Other_6"/>
                    <p:cNvSpPr/>
                    <p:nvPr>
                      <p:custDataLst>
                        <p:tags r:id="rId14"/>
                      </p:custDataLst>
                    </p:nvPr>
                  </p:nvSpPr>
                  <p:spPr>
                    <a:xfrm>
                      <a:off x="4017299" y="2143584"/>
                      <a:ext cx="357440" cy="30771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p>
                  </p:txBody>
                </p:sp>
                <p:sp>
                  <p:nvSpPr>
                    <p:cNvPr id="112" name="MH_Other_7"/>
                    <p:cNvSpPr/>
                    <p:nvPr>
                      <p:custDataLst>
                        <p:tags r:id="rId15"/>
                      </p:custDataLst>
                    </p:nvPr>
                  </p:nvSpPr>
                  <p:spPr>
                    <a:xfrm>
                      <a:off x="4044059" y="2168334"/>
                      <a:ext cx="298185" cy="257394"/>
                    </a:xfrm>
                    <a:prstGeom prst="ellipse">
                      <a:avLst/>
                    </a:prstGeom>
                    <a:solidFill>
                      <a:srgbClr val="FFFFFF"/>
                    </a:solidFill>
                    <a:ln w="12700" cap="flat" cmpd="sng" algn="ctr">
                      <a:solidFill>
                        <a:srgbClr val="D6EDBD"/>
                      </a:solidFill>
                      <a:prstDash val="solid"/>
                    </a:ln>
                    <a:effectLst/>
                  </p:spPr>
                  <p:txBody>
                    <a:bodyPr lIns="68578" tIns="34289" rIns="68578" bIns="34289" anchor="ctr"/>
                    <a:lstStyle/>
                    <a:p>
                      <a:pPr algn="ctr">
                        <a:defRPr/>
                      </a:pPr>
                      <a:endParaRPr lang="zh-CN" altLang="en-US" sz="1300" kern="0" dirty="0">
                        <a:solidFill>
                          <a:sysClr val="window" lastClr="FFFFFF"/>
                        </a:solidFill>
                        <a:latin typeface="Calibri"/>
                        <a:ea typeface="微软雅黑" pitchFamily="34" charset="-122"/>
                      </a:endParaRPr>
                    </a:p>
                  </p:txBody>
                </p:sp>
                <p:sp>
                  <p:nvSpPr>
                    <p:cNvPr id="113" name="MH_Other_8"/>
                    <p:cNvSpPr/>
                    <p:nvPr>
                      <p:custDataLst>
                        <p:tags r:id="rId16"/>
                      </p:custDataLst>
                    </p:nvPr>
                  </p:nvSpPr>
                  <p:spPr>
                    <a:xfrm>
                      <a:off x="4154922" y="2229383"/>
                      <a:ext cx="108952" cy="134472"/>
                    </a:xfrm>
                    <a:prstGeom prst="chevron">
                      <a:avLst>
                        <a:gd name="adj" fmla="val 68854"/>
                      </a:avLst>
                    </a:prstGeom>
                    <a:solidFill>
                      <a:srgbClr val="CCE9AD"/>
                    </a:solidFill>
                    <a:ln w="25400" cap="flat" cmpd="sng" algn="ctr">
                      <a:noFill/>
                      <a:prstDash val="solid"/>
                    </a:ln>
                    <a:effectLst/>
                  </p:spPr>
                  <p:txBody>
                    <a:bodyPr lIns="68578" tIns="34289" rIns="68578" bIns="34289" anchor="ctr"/>
                    <a:lstStyle/>
                    <a:p>
                      <a:pPr algn="ctr">
                        <a:defRPr/>
                      </a:pPr>
                      <a:endParaRPr lang="zh-CN" altLang="en-US" sz="1300" kern="0" dirty="0">
                        <a:solidFill>
                          <a:sysClr val="windowText" lastClr="000000"/>
                        </a:solidFill>
                        <a:latin typeface="Calibri"/>
                        <a:ea typeface="微软雅黑" pitchFamily="34" charset="-122"/>
                      </a:endParaRPr>
                    </a:p>
                  </p:txBody>
                </p:sp>
              </p:grpSp>
            </p:grpSp>
          </p:grpSp>
          <p:sp>
            <p:nvSpPr>
              <p:cNvPr id="89" name="TextBox 88"/>
              <p:cNvSpPr txBox="1"/>
              <p:nvPr/>
            </p:nvSpPr>
            <p:spPr>
              <a:xfrm>
                <a:off x="1067260" y="98263"/>
                <a:ext cx="6475851" cy="359974"/>
              </a:xfrm>
              <a:prstGeom prst="rect">
                <a:avLst/>
              </a:prstGeom>
              <a:solidFill>
                <a:schemeClr val="bg1">
                  <a:lumMod val="85000"/>
                </a:schemeClr>
              </a:solidFill>
              <a:ln>
                <a:solidFill>
                  <a:schemeClr val="bg1"/>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2400" b="1" dirty="0">
                    <a:solidFill>
                      <a:srgbClr val="7030A0"/>
                    </a:solidFill>
                    <a:effectLst>
                      <a:outerShdw blurRad="38100" dist="38100" dir="2700000" algn="tl">
                        <a:srgbClr val="000000">
                          <a:alpha val="43137"/>
                        </a:srgbClr>
                      </a:outerShdw>
                    </a:effectLst>
                    <a:latin typeface="华文楷体" pitchFamily="2" charset="-122"/>
                    <a:ea typeface="华文楷体" pitchFamily="2" charset="-122"/>
                  </a:rPr>
                  <a:t>中</a:t>
                </a:r>
                <a:r>
                  <a:rPr lang="zh-CN" altLang="en-US" sz="2400" b="1" dirty="0" smtClean="0">
                    <a:solidFill>
                      <a:srgbClr val="7030A0"/>
                    </a:solidFill>
                    <a:effectLst>
                      <a:outerShdw blurRad="38100" dist="38100" dir="2700000" algn="tl">
                        <a:srgbClr val="000000">
                          <a:alpha val="43137"/>
                        </a:srgbClr>
                      </a:outerShdw>
                    </a:effectLst>
                    <a:latin typeface="华文楷体" pitchFamily="2" charset="-122"/>
                    <a:ea typeface="华文楷体" pitchFamily="2" charset="-122"/>
                  </a:rPr>
                  <a:t>游</a:t>
                </a:r>
                <a:endParaRPr lang="zh-CN" altLang="en-US" b="1" dirty="0">
                  <a:solidFill>
                    <a:srgbClr val="7030A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90" name="圆角矩形 89"/>
              <p:cNvSpPr/>
              <p:nvPr/>
            </p:nvSpPr>
            <p:spPr bwMode="auto">
              <a:xfrm>
                <a:off x="1067261" y="548680"/>
                <a:ext cx="6475851" cy="1728192"/>
              </a:xfrm>
              <a:prstGeom prst="roundRect">
                <a:avLst>
                  <a:gd name="adj" fmla="val 6731"/>
                </a:avLst>
              </a:prstGeom>
              <a:noFill/>
              <a:ln w="9525" cap="flat" cmpd="sng" algn="ctr">
                <a:solidFill>
                  <a:schemeClr val="tx1">
                    <a:lumMod val="95000"/>
                    <a:lumOff val="5000"/>
                  </a:schemeClr>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endParaRPr kumimoji="0" lang="zh-CN" altLang="en-US" sz="1900" b="1" i="0" u="none" strike="noStrike" cap="none" normalizeH="0" baseline="0" dirty="0" smtClean="0">
                  <a:ln>
                    <a:noFill/>
                  </a:ln>
                  <a:solidFill>
                    <a:srgbClr val="FFFF00"/>
                  </a:solidFill>
                  <a:effectLst/>
                  <a:latin typeface="Arial" charset="0"/>
                  <a:ea typeface="宋体" pitchFamily="2" charset="-122"/>
                </a:endParaRPr>
              </a:p>
            </p:txBody>
          </p:sp>
        </p:grpSp>
      </p:grpSp>
      <p:grpSp>
        <p:nvGrpSpPr>
          <p:cNvPr id="19" name="组合 4"/>
          <p:cNvGrpSpPr/>
          <p:nvPr/>
        </p:nvGrpSpPr>
        <p:grpSpPr>
          <a:xfrm>
            <a:off x="199637" y="6346462"/>
            <a:ext cx="2656222" cy="307777"/>
            <a:chOff x="6340022" y="4468005"/>
            <a:chExt cx="2656222" cy="307777"/>
          </a:xfrm>
        </p:grpSpPr>
        <p:sp>
          <p:nvSpPr>
            <p:cNvPr id="81" name="圆角矩形 80"/>
            <p:cNvSpPr/>
            <p:nvPr/>
          </p:nvSpPr>
          <p:spPr bwMode="auto">
            <a:xfrm flipH="1">
              <a:off x="8361552" y="4588407"/>
              <a:ext cx="634692" cy="104728"/>
            </a:xfrm>
            <a:prstGeom prst="round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527050" rtl="0" eaLnBrk="1" fontAlgn="base" latinLnBrk="0" hangingPunct="1">
                <a:spcBef>
                  <a:spcPct val="0"/>
                </a:spcBef>
                <a:spcAft>
                  <a:spcPct val="0"/>
                </a:spcAft>
                <a:buClrTx/>
                <a:buSzTx/>
                <a:buFontTx/>
                <a:buNone/>
              </a:pPr>
              <a:endParaRPr kumimoji="0" lang="zh-CN" altLang="en-US" sz="1900" b="0" i="0" u="none" strike="noStrike" cap="none" normalizeH="0" baseline="0" smtClean="0">
                <a:ln>
                  <a:noFill/>
                </a:ln>
                <a:solidFill>
                  <a:schemeClr val="tx1"/>
                </a:solidFill>
                <a:effectLst/>
                <a:latin typeface="Arial" charset="0"/>
                <a:ea typeface="宋体" pitchFamily="2" charset="-122"/>
              </a:endParaRPr>
            </a:p>
          </p:txBody>
        </p:sp>
        <p:sp>
          <p:nvSpPr>
            <p:cNvPr id="152" name="TextBox 151"/>
            <p:cNvSpPr txBox="1"/>
            <p:nvPr/>
          </p:nvSpPr>
          <p:spPr>
            <a:xfrm>
              <a:off x="6340022" y="4468005"/>
              <a:ext cx="2071699" cy="307777"/>
            </a:xfrm>
            <a:prstGeom prst="rect">
              <a:avLst/>
            </a:prstGeom>
            <a:noFill/>
          </p:spPr>
          <p:txBody>
            <a:bodyPr wrap="square" rtlCol="0">
              <a:spAutoFit/>
            </a:bodyPr>
            <a:lstStyle/>
            <a:p>
              <a:r>
                <a:rPr lang="zh-CN" altLang="en-US" sz="1400" dirty="0" smtClean="0">
                  <a:latin typeface="华文楷体" pitchFamily="2" charset="-122"/>
                  <a:ea typeface="华文楷体" pitchFamily="2" charset="-122"/>
                </a:rPr>
                <a:t>德泓国际羊绒产业链：</a:t>
              </a:r>
              <a:endParaRPr lang="en-US" altLang="zh-CN" sz="1400" dirty="0" smtClean="0">
                <a:latin typeface="华文楷体" pitchFamily="2" charset="-122"/>
                <a:ea typeface="华文楷体" pitchFamily="2" charset="-122"/>
              </a:endParaRPr>
            </a:p>
          </p:txBody>
        </p:sp>
      </p:grpSp>
      <p:sp>
        <p:nvSpPr>
          <p:cNvPr id="147" name="MH_Desc_1"/>
          <p:cNvSpPr>
            <a:spLocks noChangeArrowheads="1"/>
          </p:cNvSpPr>
          <p:nvPr>
            <p:custDataLst>
              <p:tags r:id="rId1"/>
            </p:custDataLst>
          </p:nvPr>
        </p:nvSpPr>
        <p:spPr bwMode="auto">
          <a:xfrm>
            <a:off x="274042" y="1046958"/>
            <a:ext cx="3564605" cy="2721269"/>
          </a:xfrm>
          <a:prstGeom prst="roundRect">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rmAutofit/>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457200" lvl="1" indent="-457200" algn="just">
              <a:lnSpc>
                <a:spcPct val="120000"/>
              </a:lnSpc>
              <a:spcBef>
                <a:spcPts val="600"/>
              </a:spcBef>
              <a:spcAft>
                <a:spcPts val="600"/>
              </a:spcAft>
              <a:buClr>
                <a:srgbClr val="C00000"/>
              </a:buClr>
              <a:buFont typeface="Wingdings" pitchFamily="2" charset="2"/>
              <a:buChar char="n"/>
              <a:defRPr/>
            </a:pPr>
            <a:r>
              <a:rPr lang="zh-CN" altLang="en-US" sz="1600" dirty="0">
                <a:effectLst>
                  <a:outerShdw blurRad="38100" dist="38100" dir="2700000" algn="tl">
                    <a:srgbClr val="000000">
                      <a:alpha val="43137"/>
                    </a:srgbClr>
                  </a:outerShdw>
                </a:effectLst>
                <a:latin typeface="华文楷体" pitchFamily="2" charset="-122"/>
                <a:ea typeface="华文楷体" pitchFamily="2" charset="-122"/>
              </a:rPr>
              <a:t>德泓国际</a:t>
            </a: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树立差异化发展战略，填补了国内羊绒全产业链的空白；</a:t>
            </a:r>
            <a:endParaRPr lang="en-US" altLang="zh-CN" sz="1600" dirty="0" smtClean="0">
              <a:effectLst>
                <a:outerShdw blurRad="38100" dist="38100" dir="2700000" algn="tl">
                  <a:srgbClr val="000000">
                    <a:alpha val="43137"/>
                  </a:srgbClr>
                </a:outerShdw>
              </a:effectLst>
              <a:latin typeface="华文楷体" pitchFamily="2" charset="-122"/>
              <a:ea typeface="华文楷体" pitchFamily="2" charset="-122"/>
            </a:endParaRPr>
          </a:p>
          <a:p>
            <a:pPr marL="457200" lvl="1" indent="-457200" algn="just">
              <a:lnSpc>
                <a:spcPct val="120000"/>
              </a:lnSpc>
              <a:spcBef>
                <a:spcPts val="600"/>
              </a:spcBef>
              <a:spcAft>
                <a:spcPts val="600"/>
              </a:spcAft>
              <a:buClr>
                <a:srgbClr val="C00000"/>
              </a:buClr>
              <a:buFont typeface="Wingdings" pitchFamily="2" charset="2"/>
              <a:buChar char="n"/>
              <a:defRPr/>
            </a:pP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德泓国际提前</a:t>
            </a:r>
            <a:r>
              <a:rPr lang="en-US" altLang="zh-CN" sz="1600" dirty="0" smtClean="0">
                <a:effectLst>
                  <a:outerShdw blurRad="38100" dist="38100" dir="2700000" algn="tl">
                    <a:srgbClr val="000000">
                      <a:alpha val="43137"/>
                    </a:srgbClr>
                  </a:outerShdw>
                </a:effectLst>
                <a:latin typeface="华文楷体" pitchFamily="2" charset="-122"/>
                <a:ea typeface="华文楷体" pitchFamily="2" charset="-122"/>
              </a:rPr>
              <a:t>3~5</a:t>
            </a:r>
            <a:r>
              <a:rPr lang="zh-CN" altLang="en-US" sz="1600" dirty="0">
                <a:effectLst>
                  <a:outerShdw blurRad="38100" dist="38100" dir="2700000" algn="tl">
                    <a:srgbClr val="000000">
                      <a:alpha val="43137"/>
                    </a:srgbClr>
                  </a:outerShdw>
                </a:effectLst>
                <a:latin typeface="华文楷体" pitchFamily="2" charset="-122"/>
                <a:ea typeface="华文楷体" pitchFamily="2" charset="-122"/>
              </a:rPr>
              <a:t>年完成</a:t>
            </a: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羊绒全产业链布局，公司的羊绒产品</a:t>
            </a:r>
            <a:r>
              <a:rPr lang="zh-CN" altLang="en-US" sz="1600" dirty="0">
                <a:effectLst>
                  <a:outerShdw blurRad="38100" dist="38100" dir="2700000" algn="tl">
                    <a:srgbClr val="000000">
                      <a:alpha val="43137"/>
                    </a:srgbClr>
                  </a:outerShdw>
                </a:effectLst>
                <a:latin typeface="华文楷体" pitchFamily="2" charset="-122"/>
                <a:ea typeface="华文楷体" pitchFamily="2" charset="-122"/>
              </a:rPr>
              <a:t>品类较竞争对手更</a:t>
            </a: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完整；</a:t>
            </a:r>
            <a:endParaRPr lang="en-US" altLang="zh-CN" sz="1600" dirty="0" smtClean="0">
              <a:effectLst>
                <a:outerShdw blurRad="38100" dist="38100" dir="2700000" algn="tl">
                  <a:srgbClr val="000000">
                    <a:alpha val="43137"/>
                  </a:srgbClr>
                </a:outerShdw>
              </a:effectLst>
              <a:latin typeface="华文楷体" pitchFamily="2" charset="-122"/>
              <a:ea typeface="华文楷体" pitchFamily="2" charset="-122"/>
            </a:endParaRPr>
          </a:p>
          <a:p>
            <a:pPr marL="457200" lvl="1" indent="-457200" algn="just">
              <a:lnSpc>
                <a:spcPct val="120000"/>
              </a:lnSpc>
              <a:spcBef>
                <a:spcPts val="600"/>
              </a:spcBef>
              <a:spcAft>
                <a:spcPts val="600"/>
              </a:spcAft>
              <a:buClr>
                <a:srgbClr val="C00000"/>
              </a:buClr>
              <a:buFont typeface="Wingdings" pitchFamily="2" charset="2"/>
              <a:buChar char="n"/>
              <a:defRPr/>
            </a:pP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国内</a:t>
            </a:r>
            <a:r>
              <a:rPr lang="zh-CN" altLang="en-US" sz="1600" dirty="0">
                <a:effectLst>
                  <a:outerShdw blurRad="38100" dist="38100" dir="2700000" algn="tl">
                    <a:srgbClr val="000000">
                      <a:alpha val="43137"/>
                    </a:srgbClr>
                  </a:outerShdw>
                </a:effectLst>
                <a:latin typeface="华文楷体" pitchFamily="2" charset="-122"/>
                <a:ea typeface="华文楷体" pitchFamily="2" charset="-122"/>
              </a:rPr>
              <a:t>最大的</a:t>
            </a: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精纺羊绒</a:t>
            </a:r>
            <a:r>
              <a:rPr lang="zh-CN" altLang="en-US" sz="1600" dirty="0">
                <a:effectLst>
                  <a:outerShdw blurRad="38100" dist="38100" dir="2700000" algn="tl">
                    <a:srgbClr val="000000">
                      <a:alpha val="43137"/>
                    </a:srgbClr>
                  </a:outerShdw>
                </a:effectLst>
                <a:latin typeface="华文楷体" pitchFamily="2" charset="-122"/>
                <a:ea typeface="华文楷体" pitchFamily="2" charset="-122"/>
              </a:rPr>
              <a:t>纱锭产</a:t>
            </a:r>
            <a:r>
              <a:rPr lang="zh-CN" altLang="en-US" sz="1600" dirty="0" smtClean="0">
                <a:effectLst>
                  <a:outerShdw blurRad="38100" dist="38100" dir="2700000" algn="tl">
                    <a:srgbClr val="000000">
                      <a:alpha val="43137"/>
                    </a:srgbClr>
                  </a:outerShdw>
                </a:effectLst>
                <a:latin typeface="华文楷体" pitchFamily="2" charset="-122"/>
                <a:ea typeface="华文楷体" pitchFamily="2" charset="-122"/>
              </a:rPr>
              <a:t>能。</a:t>
            </a:r>
            <a:endParaRPr lang="zh-CN" altLang="en-US" sz="1600" dirty="0">
              <a:effectLst>
                <a:outerShdw blurRad="38100" dist="38100" dir="2700000" algn="tl">
                  <a:srgbClr val="000000">
                    <a:alpha val="43137"/>
                  </a:srgbClr>
                </a:outerShdw>
              </a:effectLst>
              <a:latin typeface="华文楷体" pitchFamily="2" charset="-122"/>
              <a:ea typeface="华文楷体" pitchFamily="2" charset="-122"/>
            </a:endParaRPr>
          </a:p>
        </p:txBody>
      </p:sp>
      <p:graphicFrame>
        <p:nvGraphicFramePr>
          <p:cNvPr id="11" name="表格 10"/>
          <p:cNvGraphicFramePr>
            <a:graphicFrameLocks noGrp="1"/>
          </p:cNvGraphicFramePr>
          <p:nvPr/>
        </p:nvGraphicFramePr>
        <p:xfrm>
          <a:off x="4019827" y="1210658"/>
          <a:ext cx="5001335" cy="2520000"/>
        </p:xfrm>
        <a:graphic>
          <a:graphicData uri="http://schemas.openxmlformats.org/drawingml/2006/table">
            <a:tbl>
              <a:tblPr firstRow="1" bandRow="1">
                <a:tableStyleId>{5C22544A-7EE6-4342-B048-85BDC9FD1C3A}</a:tableStyleId>
              </a:tblPr>
              <a:tblGrid>
                <a:gridCol w="1138457"/>
                <a:gridCol w="2005330"/>
                <a:gridCol w="1857548"/>
              </a:tblGrid>
              <a:tr h="368485">
                <a:tc>
                  <a:txBody>
                    <a:bodyPr/>
                    <a:lstStyle/>
                    <a:p>
                      <a:pPr algn="ctr"/>
                      <a:r>
                        <a:rPr lang="zh-CN" altLang="en-US" sz="1400" b="0" dirty="0" smtClean="0">
                          <a:latin typeface="华文楷体" pitchFamily="2" charset="-122"/>
                          <a:ea typeface="华文楷体" pitchFamily="2" charset="-122"/>
                        </a:rPr>
                        <a:t>德泓国际</a:t>
                      </a:r>
                      <a:endParaRPr lang="zh-CN" altLang="en-US" sz="1400" b="0" dirty="0">
                        <a:latin typeface="华文楷体" pitchFamily="2" charset="-122"/>
                        <a:ea typeface="华文楷体" pitchFamily="2" charset="-122"/>
                      </a:endParaRPr>
                    </a:p>
                  </a:txBody>
                  <a:tcPr anchor="ctr">
                    <a:solidFill>
                      <a:srgbClr val="E01616"/>
                    </a:solidFill>
                  </a:tcPr>
                </a:tc>
                <a:tc>
                  <a:txBody>
                    <a:bodyPr/>
                    <a:lstStyle/>
                    <a:p>
                      <a:pPr algn="ctr"/>
                      <a:r>
                        <a:rPr lang="zh-CN" altLang="en-US" sz="1400" b="0" dirty="0" smtClean="0">
                          <a:latin typeface="华文楷体" pitchFamily="2" charset="-122"/>
                          <a:ea typeface="华文楷体" pitchFamily="2" charset="-122"/>
                        </a:rPr>
                        <a:t>主板公司</a:t>
                      </a:r>
                      <a:r>
                        <a:rPr lang="en-US" altLang="zh-CN" sz="1400" b="0" dirty="0" smtClean="0">
                          <a:latin typeface="华文楷体" pitchFamily="2" charset="-122"/>
                          <a:ea typeface="华文楷体" pitchFamily="2" charset="-122"/>
                        </a:rPr>
                        <a:t>A</a:t>
                      </a:r>
                      <a:endParaRPr lang="zh-CN" altLang="en-US" sz="1400" b="0" dirty="0">
                        <a:latin typeface="华文楷体" pitchFamily="2" charset="-122"/>
                        <a:ea typeface="华文楷体" pitchFamily="2" charset="-122"/>
                      </a:endParaRPr>
                    </a:p>
                  </a:txBody>
                  <a:tcPr anchor="ctr">
                    <a:solidFill>
                      <a:srgbClr val="E01616"/>
                    </a:solidFill>
                  </a:tcPr>
                </a:tc>
                <a:tc>
                  <a:txBody>
                    <a:bodyPr/>
                    <a:lstStyle/>
                    <a:p>
                      <a:pPr algn="ctr"/>
                      <a:r>
                        <a:rPr lang="zh-CN" altLang="en-US" sz="1400" b="0" dirty="0" smtClean="0">
                          <a:latin typeface="华文楷体" pitchFamily="2" charset="-122"/>
                          <a:ea typeface="华文楷体" pitchFamily="2" charset="-122"/>
                        </a:rPr>
                        <a:t>主板公司</a:t>
                      </a:r>
                      <a:r>
                        <a:rPr lang="en-US" altLang="zh-CN" sz="1400" b="0" dirty="0" smtClean="0">
                          <a:latin typeface="华文楷体" pitchFamily="2" charset="-122"/>
                          <a:ea typeface="华文楷体" pitchFamily="2" charset="-122"/>
                        </a:rPr>
                        <a:t>B</a:t>
                      </a:r>
                      <a:endParaRPr lang="zh-CN" altLang="en-US" sz="1400" b="0" dirty="0">
                        <a:latin typeface="华文楷体" pitchFamily="2" charset="-122"/>
                        <a:ea typeface="华文楷体" pitchFamily="2" charset="-122"/>
                      </a:endParaRPr>
                    </a:p>
                  </a:txBody>
                  <a:tcPr anchor="ctr">
                    <a:solidFill>
                      <a:srgbClr val="E01616"/>
                    </a:solidFill>
                  </a:tcPr>
                </a:tc>
              </a:tr>
              <a:tr h="523030">
                <a:tc>
                  <a:txBody>
                    <a:bodyPr/>
                    <a:lstStyle/>
                    <a:p>
                      <a:pPr marL="0" marR="0" indent="0" algn="l" defTabSz="913765" rtl="0" eaLnBrk="1" latinLnBrk="0" hangingPunct="1">
                        <a:spcBef>
                          <a:spcPts val="0"/>
                        </a:spcBef>
                        <a:spcAft>
                          <a:spcPts val="0"/>
                        </a:spcAft>
                        <a:buClrTx/>
                        <a:buSzTx/>
                        <a:buFontTx/>
                        <a:buNone/>
                        <a:defRPr/>
                      </a:pPr>
                      <a:r>
                        <a:rPr lang="zh-CN" altLang="en-US" sz="1400" dirty="0" smtClean="0">
                          <a:latin typeface="华文楷体" pitchFamily="2" charset="-122"/>
                          <a:ea typeface="华文楷体" pitchFamily="2" charset="-122"/>
                        </a:rPr>
                        <a:t>无毛绒</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r>
                        <a:rPr lang="zh-CN" altLang="en-US" sz="1400" dirty="0" smtClean="0">
                          <a:latin typeface="华文楷体" pitchFamily="2" charset="-122"/>
                          <a:ea typeface="华文楷体" pitchFamily="2" charset="-122"/>
                        </a:rPr>
                        <a:t>水洗绒、无毛绒、绒条</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r>
                        <a:rPr lang="zh-CN" altLang="en-US" sz="1400" dirty="0" smtClean="0">
                          <a:latin typeface="华文楷体" pitchFamily="2" charset="-122"/>
                          <a:ea typeface="华文楷体" pitchFamily="2" charset="-122"/>
                        </a:rPr>
                        <a:t>无毛绒</a:t>
                      </a:r>
                      <a:endParaRPr lang="zh-CN" altLang="en-US" sz="1400" dirty="0">
                        <a:latin typeface="华文楷体" pitchFamily="2" charset="-122"/>
                        <a:ea typeface="华文楷体" pitchFamily="2" charset="-122"/>
                      </a:endParaRPr>
                    </a:p>
                  </a:txBody>
                  <a:tcPr anchor="ctr">
                    <a:solidFill>
                      <a:schemeClr val="bg1">
                        <a:lumMod val="95000"/>
                      </a:schemeClr>
                    </a:solidFill>
                  </a:tcPr>
                </a:tc>
              </a:tr>
              <a:tr h="368485">
                <a:tc>
                  <a:txBody>
                    <a:bodyPr/>
                    <a:lstStyle/>
                    <a:p>
                      <a:r>
                        <a:rPr lang="zh-CN" altLang="en-US" sz="1400" dirty="0" smtClean="0">
                          <a:latin typeface="华文楷体" pitchFamily="2" charset="-122"/>
                          <a:ea typeface="华文楷体" pitchFamily="2" charset="-122"/>
                        </a:rPr>
                        <a:t>羊绒纱线</a:t>
                      </a:r>
                      <a:endParaRPr lang="zh-CN" altLang="en-US" sz="1400" dirty="0">
                        <a:latin typeface="华文楷体" pitchFamily="2" charset="-122"/>
                        <a:ea typeface="华文楷体" pitchFamily="2" charset="-122"/>
                      </a:endParaRPr>
                    </a:p>
                  </a:txBody>
                  <a:tcPr anchor="ctr">
                    <a:solidFill>
                      <a:schemeClr val="bg1">
                        <a:lumMod val="75000"/>
                      </a:schemeClr>
                    </a:solidFill>
                  </a:tcPr>
                </a:tc>
                <a:tc>
                  <a:txBody>
                    <a:bodyPr/>
                    <a:lstStyle/>
                    <a:p>
                      <a:r>
                        <a:rPr lang="zh-CN" altLang="en-US" sz="1400" dirty="0" smtClean="0">
                          <a:latin typeface="华文楷体" pitchFamily="2" charset="-122"/>
                          <a:ea typeface="华文楷体" pitchFamily="2" charset="-122"/>
                        </a:rPr>
                        <a:t>羊绒纱线</a:t>
                      </a:r>
                      <a:endParaRPr lang="zh-CN" altLang="en-US" sz="1400" dirty="0">
                        <a:latin typeface="华文楷体" pitchFamily="2" charset="-122"/>
                        <a:ea typeface="华文楷体" pitchFamily="2" charset="-122"/>
                      </a:endParaRPr>
                    </a:p>
                  </a:txBody>
                  <a:tcPr anchor="ctr">
                    <a:solidFill>
                      <a:schemeClr val="bg1">
                        <a:lumMod val="75000"/>
                      </a:schemeClr>
                    </a:solidFill>
                  </a:tcPr>
                </a:tc>
                <a:tc>
                  <a:txBody>
                    <a:bodyPr/>
                    <a:lstStyle/>
                    <a:p>
                      <a:pPr marL="0" marR="0" indent="0" algn="l" defTabSz="913765" rtl="0" eaLnBrk="1" latinLnBrk="0" hangingPunct="1">
                        <a:spcBef>
                          <a:spcPts val="0"/>
                        </a:spcBef>
                        <a:spcAft>
                          <a:spcPts val="0"/>
                        </a:spcAft>
                        <a:buClrTx/>
                        <a:buSzTx/>
                        <a:buFontTx/>
                        <a:buNone/>
                        <a:defRPr/>
                      </a:pPr>
                      <a:r>
                        <a:rPr lang="zh-CN" altLang="en-US" sz="1400" dirty="0" smtClean="0">
                          <a:latin typeface="华文楷体" pitchFamily="2" charset="-122"/>
                          <a:ea typeface="华文楷体" pitchFamily="2" charset="-122"/>
                        </a:rPr>
                        <a:t>羊绒纱</a:t>
                      </a:r>
                      <a:endParaRPr lang="zh-CN" altLang="en-US" sz="1400" dirty="0">
                        <a:latin typeface="华文楷体" pitchFamily="2" charset="-122"/>
                        <a:ea typeface="华文楷体" pitchFamily="2" charset="-122"/>
                      </a:endParaRPr>
                    </a:p>
                  </a:txBody>
                  <a:tcPr anchor="ctr">
                    <a:solidFill>
                      <a:schemeClr val="bg1">
                        <a:lumMod val="75000"/>
                      </a:schemeClr>
                    </a:solidFill>
                  </a:tcPr>
                </a:tc>
              </a:tr>
              <a:tr h="368485">
                <a:tc>
                  <a:txBody>
                    <a:bodyPr/>
                    <a:lstStyle/>
                    <a:p>
                      <a:pPr marL="0" marR="0" indent="0" algn="l" defTabSz="913765" rtl="0" eaLnBrk="1" latinLnBrk="0" hangingPunct="1">
                        <a:spcBef>
                          <a:spcPts val="0"/>
                        </a:spcBef>
                        <a:spcAft>
                          <a:spcPts val="0"/>
                        </a:spcAft>
                        <a:buClrTx/>
                        <a:buSzTx/>
                        <a:buFontTx/>
                        <a:buNone/>
                        <a:defRPr/>
                      </a:pPr>
                      <a:r>
                        <a:rPr lang="zh-CN" altLang="en-US" sz="1400" dirty="0" smtClean="0">
                          <a:latin typeface="华文楷体" pitchFamily="2" charset="-122"/>
                          <a:ea typeface="华文楷体" pitchFamily="2" charset="-122"/>
                        </a:rPr>
                        <a:t>羊绒面料、</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r>
                        <a:rPr lang="en-US" altLang="zh-CN" sz="1400" dirty="0" smtClean="0">
                          <a:latin typeface="华文楷体" pitchFamily="2" charset="-122"/>
                          <a:ea typeface="华文楷体" pitchFamily="2" charset="-122"/>
                        </a:rPr>
                        <a:t>—</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pPr marL="0" marR="0" indent="0" algn="l" defTabSz="913765" rtl="0" eaLnBrk="1" latinLnBrk="0" hangingPunct="1">
                        <a:spcBef>
                          <a:spcPts val="0"/>
                        </a:spcBef>
                        <a:spcAft>
                          <a:spcPts val="0"/>
                        </a:spcAft>
                        <a:buClrTx/>
                        <a:buSzTx/>
                        <a:buFontTx/>
                        <a:buNone/>
                        <a:defRPr/>
                      </a:pPr>
                      <a:r>
                        <a:rPr lang="en-US" altLang="zh-CN" sz="1400" dirty="0" smtClean="0">
                          <a:latin typeface="华文楷体" pitchFamily="2" charset="-122"/>
                          <a:ea typeface="华文楷体" pitchFamily="2" charset="-122"/>
                        </a:rPr>
                        <a:t>—</a:t>
                      </a:r>
                      <a:endParaRPr lang="zh-CN" altLang="en-US" sz="1400" dirty="0">
                        <a:latin typeface="华文楷体" pitchFamily="2" charset="-122"/>
                        <a:ea typeface="华文楷体" pitchFamily="2" charset="-122"/>
                      </a:endParaRPr>
                    </a:p>
                  </a:txBody>
                  <a:tcPr anchor="ctr">
                    <a:solidFill>
                      <a:schemeClr val="bg1">
                        <a:lumMod val="95000"/>
                      </a:schemeClr>
                    </a:solidFill>
                  </a:tcPr>
                </a:tc>
              </a:tr>
              <a:tr h="368485">
                <a:tc>
                  <a:txBody>
                    <a:bodyPr/>
                    <a:lstStyle/>
                    <a:p>
                      <a:pPr marL="0" marR="0" indent="0" algn="l" defTabSz="913765" rtl="0" eaLnBrk="1" latinLnBrk="0" hangingPunct="1">
                        <a:spcBef>
                          <a:spcPts val="0"/>
                        </a:spcBef>
                        <a:spcAft>
                          <a:spcPts val="0"/>
                        </a:spcAft>
                        <a:buClrTx/>
                        <a:buSzTx/>
                        <a:buFontTx/>
                        <a:buNone/>
                        <a:defRPr/>
                      </a:pPr>
                      <a:r>
                        <a:rPr lang="zh-CN" altLang="en-US" sz="1400" dirty="0" smtClean="0">
                          <a:latin typeface="华文楷体" pitchFamily="2" charset="-122"/>
                          <a:ea typeface="华文楷体" pitchFamily="2" charset="-122"/>
                        </a:rPr>
                        <a:t>披肩、围巾</a:t>
                      </a:r>
                      <a:endParaRPr lang="zh-CN" altLang="en-US" sz="1400" dirty="0">
                        <a:latin typeface="华文楷体" pitchFamily="2" charset="-122"/>
                        <a:ea typeface="华文楷体" pitchFamily="2" charset="-122"/>
                      </a:endParaRPr>
                    </a:p>
                  </a:txBody>
                  <a:tcPr anchor="ctr">
                    <a:solidFill>
                      <a:schemeClr val="bg1">
                        <a:lumMod val="75000"/>
                      </a:schemeClr>
                    </a:solidFill>
                  </a:tcPr>
                </a:tc>
                <a:tc>
                  <a:txBody>
                    <a:bodyPr/>
                    <a:lstStyle/>
                    <a:p>
                      <a:pPr marL="0" marR="0" indent="0" algn="l" defTabSz="913765" rtl="0" eaLnBrk="1" latinLnBrk="0" hangingPunct="1">
                        <a:spcBef>
                          <a:spcPts val="0"/>
                        </a:spcBef>
                        <a:spcAft>
                          <a:spcPts val="0"/>
                        </a:spcAft>
                        <a:buClrTx/>
                        <a:buSzTx/>
                        <a:buFontTx/>
                        <a:buNone/>
                        <a:defRPr/>
                      </a:pPr>
                      <a:r>
                        <a:rPr lang="en-US" altLang="zh-CN" sz="1400" dirty="0" smtClean="0">
                          <a:latin typeface="华文楷体" pitchFamily="2" charset="-122"/>
                          <a:ea typeface="华文楷体" pitchFamily="2" charset="-122"/>
                        </a:rPr>
                        <a:t>—</a:t>
                      </a:r>
                      <a:endParaRPr lang="zh-CN" altLang="en-US" sz="1400" dirty="0">
                        <a:latin typeface="华文楷体" pitchFamily="2" charset="-122"/>
                        <a:ea typeface="华文楷体" pitchFamily="2" charset="-122"/>
                      </a:endParaRPr>
                    </a:p>
                  </a:txBody>
                  <a:tcPr anchor="ctr">
                    <a:solidFill>
                      <a:schemeClr val="bg1">
                        <a:lumMod val="75000"/>
                      </a:schemeClr>
                    </a:solidFill>
                  </a:tcPr>
                </a:tc>
                <a:tc>
                  <a:txBody>
                    <a:bodyPr/>
                    <a:lstStyle/>
                    <a:p>
                      <a:pPr marL="0" marR="0" indent="0" algn="l" defTabSz="913765" rtl="0" eaLnBrk="1" latinLnBrk="0" hangingPunct="1">
                        <a:spcBef>
                          <a:spcPts val="0"/>
                        </a:spcBef>
                        <a:spcAft>
                          <a:spcPts val="0"/>
                        </a:spcAft>
                        <a:buClrTx/>
                        <a:buSzTx/>
                        <a:buFontTx/>
                        <a:buNone/>
                        <a:defRPr/>
                      </a:pPr>
                      <a:r>
                        <a:rPr lang="en-US" altLang="zh-CN" sz="1400" dirty="0" smtClean="0">
                          <a:latin typeface="华文楷体" pitchFamily="2" charset="-122"/>
                          <a:ea typeface="华文楷体" pitchFamily="2" charset="-122"/>
                        </a:rPr>
                        <a:t>—</a:t>
                      </a:r>
                      <a:endParaRPr lang="zh-CN" altLang="en-US" sz="1400" dirty="0">
                        <a:latin typeface="华文楷体" pitchFamily="2" charset="-122"/>
                        <a:ea typeface="华文楷体" pitchFamily="2" charset="-122"/>
                      </a:endParaRPr>
                    </a:p>
                  </a:txBody>
                  <a:tcPr anchor="ctr">
                    <a:solidFill>
                      <a:schemeClr val="bg1">
                        <a:lumMod val="75000"/>
                      </a:schemeClr>
                    </a:solidFill>
                  </a:tcPr>
                </a:tc>
              </a:tr>
              <a:tr h="523030">
                <a:tc>
                  <a:txBody>
                    <a:bodyPr/>
                    <a:lstStyle/>
                    <a:p>
                      <a:r>
                        <a:rPr lang="zh-CN" altLang="en-US" sz="1400" dirty="0" smtClean="0">
                          <a:latin typeface="华文楷体" pitchFamily="2" charset="-122"/>
                          <a:ea typeface="华文楷体" pitchFamily="2" charset="-122"/>
                        </a:rPr>
                        <a:t>羊绒制品</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r>
                        <a:rPr lang="zh-CN" altLang="en-US" sz="1400" dirty="0" smtClean="0">
                          <a:latin typeface="华文楷体" pitchFamily="2" charset="-122"/>
                          <a:ea typeface="华文楷体" pitchFamily="2" charset="-122"/>
                        </a:rPr>
                        <a:t>羊绒制品</a:t>
                      </a:r>
                      <a:endParaRPr lang="zh-CN" altLang="en-US" sz="1400" dirty="0">
                        <a:latin typeface="华文楷体" pitchFamily="2" charset="-122"/>
                        <a:ea typeface="华文楷体" pitchFamily="2" charset="-122"/>
                      </a:endParaRPr>
                    </a:p>
                  </a:txBody>
                  <a:tcPr anchor="ctr">
                    <a:solidFill>
                      <a:schemeClr val="bg1">
                        <a:lumMod val="95000"/>
                      </a:schemeClr>
                    </a:solidFill>
                  </a:tcPr>
                </a:tc>
                <a:tc>
                  <a:txBody>
                    <a:bodyPr/>
                    <a:lstStyle/>
                    <a:p>
                      <a:r>
                        <a:rPr lang="zh-CN" altLang="en-US" sz="1400" dirty="0" smtClean="0">
                          <a:latin typeface="华文楷体" pitchFamily="2" charset="-122"/>
                          <a:ea typeface="华文楷体" pitchFamily="2" charset="-122"/>
                        </a:rPr>
                        <a:t>羊绒衫等羊绒制品</a:t>
                      </a:r>
                      <a:endParaRPr lang="zh-CN" altLang="en-US" sz="1400" dirty="0">
                        <a:latin typeface="华文楷体" pitchFamily="2" charset="-122"/>
                        <a:ea typeface="华文楷体" pitchFamily="2" charset="-122"/>
                      </a:endParaRPr>
                    </a:p>
                  </a:txBody>
                  <a:tcPr anchor="ctr">
                    <a:solidFill>
                      <a:schemeClr val="bg1">
                        <a:lumMod val="95000"/>
                      </a:schemeClr>
                    </a:solidFill>
                  </a:tcPr>
                </a:tc>
              </a:tr>
            </a:tbl>
          </a:graphicData>
        </a:graphic>
      </p:graphicFrame>
      <p:grpSp>
        <p:nvGrpSpPr>
          <p:cNvPr id="20" name="组合 81"/>
          <p:cNvGrpSpPr/>
          <p:nvPr/>
        </p:nvGrpSpPr>
        <p:grpSpPr>
          <a:xfrm>
            <a:off x="0" y="107141"/>
            <a:ext cx="5436096" cy="1049385"/>
            <a:chOff x="7938" y="1936749"/>
            <a:chExt cx="8369386" cy="1862081"/>
          </a:xfrm>
        </p:grpSpPr>
        <p:sp>
          <p:nvSpPr>
            <p:cNvPr id="83" name="文本占位符 7"/>
            <p:cNvSpPr/>
            <p:nvPr>
              <p:custDataLst>
                <p:tags r:id="rId2"/>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04</a:t>
              </a:r>
              <a:endParaRPr lang="zh-CN" altLang="en-US" sz="4400" i="1" dirty="0">
                <a:latin typeface="Baskerville Old Face" pitchFamily="18" charset="0"/>
                <a:ea typeface="微软雅黑" pitchFamily="34" charset="-122"/>
              </a:endParaRPr>
            </a:p>
          </p:txBody>
        </p:sp>
        <p:cxnSp>
          <p:nvCxnSpPr>
            <p:cNvPr id="91" name="直接连接符 90"/>
            <p:cNvCxnSpPr/>
            <p:nvPr>
              <p:custDataLst>
                <p:tags r:id="rId3"/>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任意多边形 91"/>
            <p:cNvSpPr/>
            <p:nvPr>
              <p:custDataLst>
                <p:tags r:id="rId4"/>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93" name="直接连接符 92"/>
            <p:cNvCxnSpPr/>
            <p:nvPr>
              <p:custDataLst>
                <p:tags r:id="rId5"/>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5" name="标题 5"/>
            <p:cNvSpPr txBox="1"/>
            <p:nvPr>
              <p:custDataLst>
                <p:tags r:id="rId6"/>
              </p:custDataLst>
            </p:nvPr>
          </p:nvSpPr>
          <p:spPr>
            <a:xfrm>
              <a:off x="3150031" y="2325786"/>
              <a:ext cx="5227293"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公司发展战略</a:t>
              </a:r>
              <a:endParaRPr lang="zh-CN" altLang="en-US" sz="2400" dirty="0"/>
            </a:p>
          </p:txBody>
        </p:sp>
        <p:sp>
          <p:nvSpPr>
            <p:cNvPr id="146" name="文本占位符 6"/>
            <p:cNvSpPr txBox="1"/>
            <p:nvPr>
              <p:custDataLst>
                <p:tags r:id="rId7"/>
              </p:custDataLst>
            </p:nvPr>
          </p:nvSpPr>
          <p:spPr>
            <a:xfrm>
              <a:off x="3150031" y="3113028"/>
              <a:ext cx="4113407"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lgn="just">
                <a:defRPr/>
              </a:pPr>
              <a:r>
                <a:rPr lang="zh-CN" altLang="en-US" sz="1500" dirty="0" smtClean="0">
                  <a:solidFill>
                    <a:schemeClr val="tx1">
                      <a:lumMod val="65000"/>
                      <a:lumOff val="35000"/>
                    </a:schemeClr>
                  </a:solidFill>
                </a:rPr>
                <a:t>差异化发展战略</a:t>
              </a:r>
              <a:endParaRPr lang="en-US" altLang="zh-CN" sz="1500" dirty="0">
                <a:solidFill>
                  <a:schemeClr val="tx1">
                    <a:lumMod val="65000"/>
                    <a:lumOff val="35000"/>
                  </a:schemeClr>
                </a:solidFill>
              </a:endParaRPr>
            </a:p>
          </p:txBody>
        </p:sp>
      </p:grpSp>
    </p:spTree>
    <p:extLst>
      <p:ext uri="{BB962C8B-B14F-4D97-AF65-F5344CB8AC3E}">
        <p14:creationId xmlns:p14="http://schemas.microsoft.com/office/powerpoint/2010/main" val="976535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0" y="107141"/>
            <a:ext cx="5364088" cy="1060278"/>
            <a:chOff x="7938" y="1936749"/>
            <a:chExt cx="8258523" cy="1881410"/>
          </a:xfrm>
        </p:grpSpPr>
        <p:sp>
          <p:nvSpPr>
            <p:cNvPr id="7" name="文本占位符 7"/>
            <p:cNvSpPr/>
            <p:nvPr>
              <p:custDataLst>
                <p:tags r:id="rId5"/>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04</a:t>
              </a:r>
              <a:endParaRPr lang="zh-CN" altLang="en-US" sz="4400" i="1" dirty="0">
                <a:latin typeface="Baskerville Old Face" pitchFamily="18" charset="0"/>
                <a:ea typeface="微软雅黑" pitchFamily="34" charset="-122"/>
              </a:endParaRPr>
            </a:p>
          </p:txBody>
        </p:sp>
        <p:cxnSp>
          <p:nvCxnSpPr>
            <p:cNvPr id="8" name="直接连接符 7"/>
            <p:cNvCxnSpPr/>
            <p:nvPr>
              <p:custDataLst>
                <p:tags r:id="rId6"/>
              </p:custDataLst>
            </p:nvPr>
          </p:nvCxnSpPr>
          <p:spPr>
            <a:xfrm flipV="1">
              <a:off x="3150031" y="3049586"/>
              <a:ext cx="4118661" cy="270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11" name="直接连接符 10"/>
            <p:cNvCxnSpPr/>
            <p:nvPr>
              <p:custDataLst>
                <p:tags r:id="rId8"/>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标题 5"/>
            <p:cNvSpPr txBox="1"/>
            <p:nvPr>
              <p:custDataLst>
                <p:tags r:id="rId9"/>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公司发展战略</a:t>
              </a:r>
              <a:endParaRPr lang="zh-CN" altLang="en-US" sz="2400" dirty="0"/>
            </a:p>
          </p:txBody>
        </p:sp>
        <p:sp>
          <p:nvSpPr>
            <p:cNvPr id="13" name="文本占位符 6"/>
            <p:cNvSpPr txBox="1"/>
            <p:nvPr>
              <p:custDataLst>
                <p:tags r:id="rId10"/>
              </p:custDataLst>
            </p:nvPr>
          </p:nvSpPr>
          <p:spPr>
            <a:xfrm>
              <a:off x="3150033" y="3132357"/>
              <a:ext cx="4451249" cy="685802"/>
            </a:xfrm>
            <a:prstGeom prst="rect">
              <a:avLst/>
            </a:prstGeom>
            <a:noFill/>
          </p:spPr>
          <p:txBody>
            <a:bodyPr>
              <a:no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lgn="just">
                <a:defRPr/>
              </a:pPr>
              <a:r>
                <a:rPr lang="zh-CN" altLang="en-US" sz="1500" dirty="0" smtClean="0">
                  <a:solidFill>
                    <a:schemeClr val="tx1">
                      <a:lumMod val="65000"/>
                      <a:lumOff val="35000"/>
                    </a:schemeClr>
                  </a:solidFill>
                </a:rPr>
                <a:t>未来规划</a:t>
              </a:r>
              <a:endParaRPr lang="en-US" altLang="zh-CN" sz="1500" dirty="0">
                <a:solidFill>
                  <a:schemeClr val="tx1">
                    <a:lumMod val="65000"/>
                    <a:lumOff val="35000"/>
                  </a:schemeClr>
                </a:solidFill>
              </a:endParaRPr>
            </a:p>
          </p:txBody>
        </p:sp>
      </p:grpSp>
      <p:grpSp>
        <p:nvGrpSpPr>
          <p:cNvPr id="3" name="组合 15"/>
          <p:cNvGrpSpPr/>
          <p:nvPr/>
        </p:nvGrpSpPr>
        <p:grpSpPr>
          <a:xfrm>
            <a:off x="323529" y="1268759"/>
            <a:ext cx="8352106" cy="4326848"/>
            <a:chOff x="467543" y="1811487"/>
            <a:chExt cx="7930205" cy="4983510"/>
          </a:xfrm>
        </p:grpSpPr>
        <p:sp>
          <p:nvSpPr>
            <p:cNvPr id="17" name="MH_Text_1"/>
            <p:cNvSpPr>
              <a:spLocks noChangeArrowheads="1"/>
            </p:cNvSpPr>
            <p:nvPr>
              <p:custDataLst>
                <p:tags r:id="rId1"/>
              </p:custDataLst>
            </p:nvPr>
          </p:nvSpPr>
          <p:spPr bwMode="auto">
            <a:xfrm>
              <a:off x="4330499" y="2143233"/>
              <a:ext cx="4067249" cy="171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marL="0" indent="0" algn="ctr">
                <a:spcBef>
                  <a:spcPct val="0"/>
                </a:spcBef>
                <a:spcAft>
                  <a:spcPts val="600"/>
                </a:spcAft>
                <a:buNone/>
                <a:defRPr/>
              </a:pPr>
              <a:r>
                <a:rPr lang="zh-CN" altLang="en-US" sz="1600" b="1" dirty="0" smtClean="0">
                  <a:latin typeface="华文楷体" pitchFamily="2" charset="-122"/>
                  <a:ea typeface="华文楷体" pitchFamily="2" charset="-122"/>
                </a:rPr>
                <a:t>上游拓展</a:t>
              </a:r>
              <a:endParaRPr lang="en-US" altLang="zh-CN" sz="1600" b="1" dirty="0" smtClean="0">
                <a:latin typeface="华文楷体" pitchFamily="2" charset="-122"/>
                <a:ea typeface="华文楷体" pitchFamily="2" charset="-122"/>
              </a:endParaRPr>
            </a:p>
            <a:p>
              <a:pPr algn="just">
                <a:spcBef>
                  <a:spcPct val="0"/>
                </a:spcBef>
                <a:spcAft>
                  <a:spcPts val="600"/>
                </a:spcAft>
                <a:buClr>
                  <a:srgbClr val="C00000"/>
                </a:buClr>
                <a:buFont typeface="Wingdings" pitchFamily="2" charset="2"/>
                <a:buChar char="Ø"/>
                <a:defRPr/>
              </a:pPr>
              <a:r>
                <a:rPr lang="zh-CN" altLang="en-US" sz="1600" dirty="0" smtClean="0">
                  <a:latin typeface="华文楷体" pitchFamily="2" charset="-122"/>
                  <a:ea typeface="华文楷体" pitchFamily="2" charset="-122"/>
                </a:rPr>
                <a:t>公司将择机在国内羊绒主要产区布局，进一步贴近原料产品，更好把控原料</a:t>
              </a:r>
              <a:r>
                <a:rPr lang="zh-CN" altLang="en-US" sz="1600" dirty="0" smtClean="0">
                  <a:latin typeface="华文楷体" pitchFamily="2" charset="-122"/>
                  <a:ea typeface="华文楷体" pitchFamily="2" charset="-122"/>
                </a:rPr>
                <a:t>质量。</a:t>
              </a:r>
              <a:endParaRPr lang="en-US" altLang="zh-CN" sz="1600" dirty="0" smtClean="0">
                <a:latin typeface="华文楷体" pitchFamily="2" charset="-122"/>
                <a:ea typeface="华文楷体" pitchFamily="2" charset="-122"/>
              </a:endParaRPr>
            </a:p>
          </p:txBody>
        </p:sp>
        <p:sp>
          <p:nvSpPr>
            <p:cNvPr id="18" name="MH_Text_2"/>
            <p:cNvSpPr>
              <a:spLocks noChangeArrowheads="1"/>
            </p:cNvSpPr>
            <p:nvPr>
              <p:custDataLst>
                <p:tags r:id="rId2"/>
              </p:custDataLst>
            </p:nvPr>
          </p:nvSpPr>
          <p:spPr bwMode="auto">
            <a:xfrm>
              <a:off x="467543" y="4464050"/>
              <a:ext cx="3672409" cy="233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lvl="1" algn="ctr">
                <a:lnSpc>
                  <a:spcPct val="150000"/>
                </a:lnSpc>
                <a:spcAft>
                  <a:spcPts val="600"/>
                </a:spcAft>
                <a:defRPr/>
              </a:pPr>
              <a:r>
                <a:rPr lang="zh-CN" altLang="en-US" sz="1700" b="1" dirty="0" smtClean="0">
                  <a:latin typeface="华文楷体" pitchFamily="2" charset="-122"/>
                  <a:ea typeface="华文楷体" pitchFamily="2" charset="-122"/>
                </a:rPr>
                <a:t>下游延伸</a:t>
              </a:r>
              <a:endParaRPr lang="en-US" altLang="zh-CN" sz="1700" b="1" dirty="0" smtClean="0">
                <a:latin typeface="华文楷体" pitchFamily="2" charset="-122"/>
                <a:ea typeface="华文楷体" pitchFamily="2" charset="-122"/>
              </a:endParaRPr>
            </a:p>
            <a:p>
              <a:pPr marL="285750" lvl="1" indent="-285750" algn="just">
                <a:spcAft>
                  <a:spcPts val="600"/>
                </a:spcAft>
                <a:buClr>
                  <a:srgbClr val="C00000"/>
                </a:buClr>
                <a:buFont typeface="Wingdings" pitchFamily="2" charset="2"/>
                <a:buChar char="Ø"/>
                <a:defRPr/>
              </a:pPr>
              <a:r>
                <a:rPr lang="en-US" altLang="zh-CN" sz="1700" dirty="0" smtClean="0">
                  <a:latin typeface="华文楷体" pitchFamily="2" charset="-122"/>
                  <a:ea typeface="华文楷体" pitchFamily="2" charset="-122"/>
                </a:rPr>
                <a:t>2015</a:t>
              </a:r>
              <a:r>
                <a:rPr lang="zh-CN" altLang="en-US" sz="1700" dirty="0">
                  <a:latin typeface="华文楷体" pitchFamily="2" charset="-122"/>
                  <a:ea typeface="华文楷体" pitchFamily="2" charset="-122"/>
                </a:rPr>
                <a:t>年起，公司逐步拓展</a:t>
              </a:r>
              <a:r>
                <a:rPr lang="zh-CN" altLang="en-US" sz="1700" b="1" dirty="0">
                  <a:effectLst>
                    <a:outerShdw blurRad="38100" dist="38100" dir="2700000" algn="tl">
                      <a:srgbClr val="000000">
                        <a:alpha val="43137"/>
                      </a:srgbClr>
                    </a:outerShdw>
                  </a:effectLst>
                  <a:latin typeface="华文楷体" pitchFamily="2" charset="-122"/>
                  <a:ea typeface="华文楷体" pitchFamily="2" charset="-122"/>
                </a:rPr>
                <a:t>私人服装定制</a:t>
              </a:r>
              <a:r>
                <a:rPr lang="zh-CN" altLang="en-US" sz="1700" b="1" dirty="0" smtClean="0">
                  <a:effectLst>
                    <a:outerShdw blurRad="38100" dist="38100" dir="2700000" algn="tl">
                      <a:srgbClr val="000000">
                        <a:alpha val="43137"/>
                      </a:srgbClr>
                    </a:outerShdw>
                  </a:effectLst>
                  <a:latin typeface="华文楷体" pitchFamily="2" charset="-122"/>
                  <a:ea typeface="华文楷体" pitchFamily="2" charset="-122"/>
                </a:rPr>
                <a:t>业务</a:t>
              </a:r>
              <a:r>
                <a:rPr lang="zh-CN" altLang="en-US" sz="1700" dirty="0" smtClean="0">
                  <a:effectLst>
                    <a:outerShdw blurRad="38100" dist="38100" dir="2700000" algn="tl">
                      <a:srgbClr val="000000">
                        <a:alpha val="43137"/>
                      </a:srgbClr>
                    </a:outerShdw>
                  </a:effectLst>
                  <a:latin typeface="华文楷体" pitchFamily="2" charset="-122"/>
                  <a:ea typeface="华文楷体" pitchFamily="2" charset="-122"/>
                </a:rPr>
                <a:t>，</a:t>
              </a:r>
              <a:r>
                <a:rPr lang="zh-CN" altLang="en-US" sz="1700" dirty="0" smtClean="0">
                  <a:latin typeface="华文楷体" pitchFamily="2" charset="-122"/>
                  <a:ea typeface="华文楷体" pitchFamily="2" charset="-122"/>
                </a:rPr>
                <a:t>利用互联网</a:t>
              </a:r>
              <a:r>
                <a:rPr lang="en-US" altLang="zh-CN" sz="1700" dirty="0" smtClean="0">
                  <a:latin typeface="华文楷体" pitchFamily="2" charset="-122"/>
                  <a:ea typeface="华文楷体" pitchFamily="2" charset="-122"/>
                </a:rPr>
                <a:t>+</a:t>
              </a:r>
              <a:r>
                <a:rPr lang="zh-CN" altLang="en-US" sz="1700" dirty="0" smtClean="0">
                  <a:latin typeface="华文楷体" pitchFamily="2" charset="-122"/>
                  <a:ea typeface="华文楷体" pitchFamily="2" charset="-122"/>
                </a:rPr>
                <a:t>、</a:t>
              </a:r>
              <a:r>
                <a:rPr lang="en-US" altLang="zh-CN" sz="1700" dirty="0" smtClean="0">
                  <a:latin typeface="华文楷体" pitchFamily="2" charset="-122"/>
                  <a:ea typeface="华文楷体" pitchFamily="2" charset="-122"/>
                </a:rPr>
                <a:t>O2O</a:t>
              </a:r>
              <a:r>
                <a:rPr lang="zh-CN" altLang="en-US" sz="1700" dirty="0" smtClean="0">
                  <a:latin typeface="华文楷体" pitchFamily="2" charset="-122"/>
                  <a:ea typeface="华文楷体" pitchFamily="2" charset="-122"/>
                </a:rPr>
                <a:t>模式</a:t>
              </a:r>
              <a:r>
                <a:rPr lang="zh-CN" altLang="en-US" sz="1700" b="1" dirty="0" smtClean="0">
                  <a:effectLst>
                    <a:outerShdw blurRad="38100" dist="38100" dir="2700000" algn="tl">
                      <a:srgbClr val="000000">
                        <a:alpha val="43137"/>
                      </a:srgbClr>
                    </a:outerShdw>
                  </a:effectLst>
                  <a:latin typeface="华文楷体" pitchFamily="2" charset="-122"/>
                  <a:ea typeface="华文楷体" pitchFamily="2" charset="-122"/>
                </a:rPr>
                <a:t>发展自有品牌服饰</a:t>
              </a:r>
              <a:r>
                <a:rPr lang="zh-CN" altLang="en-US" sz="1700" dirty="0" smtClean="0">
                  <a:effectLst>
                    <a:outerShdw blurRad="38100" dist="38100" dir="2700000" algn="tl">
                      <a:srgbClr val="000000">
                        <a:alpha val="43137"/>
                      </a:srgbClr>
                    </a:outerShdw>
                  </a:effectLst>
                  <a:latin typeface="华文楷体" pitchFamily="2" charset="-122"/>
                  <a:ea typeface="华文楷体" pitchFamily="2" charset="-122"/>
                </a:rPr>
                <a:t>；</a:t>
              </a:r>
              <a:endParaRPr lang="en-US" altLang="zh-CN" sz="1700" dirty="0">
                <a:latin typeface="华文楷体" pitchFamily="2" charset="-122"/>
                <a:ea typeface="华文楷体" pitchFamily="2" charset="-122"/>
              </a:endParaRPr>
            </a:p>
            <a:p>
              <a:pPr marL="285750" lvl="1" indent="-285750" algn="just">
                <a:spcAft>
                  <a:spcPts val="600"/>
                </a:spcAft>
                <a:buClr>
                  <a:srgbClr val="C00000"/>
                </a:buClr>
                <a:buFont typeface="Wingdings" pitchFamily="2" charset="2"/>
                <a:buChar char="Ø"/>
                <a:defRPr/>
              </a:pPr>
              <a:r>
                <a:rPr lang="zh-CN" altLang="en-US" sz="1700" dirty="0">
                  <a:latin typeface="华文楷体" pitchFamily="2" charset="-122"/>
                  <a:ea typeface="华文楷体" pitchFamily="2" charset="-122"/>
                </a:rPr>
                <a:t>目前，公司已与长三角地区下游</a:t>
              </a:r>
              <a:r>
                <a:rPr lang="zh-CN" altLang="en-US" sz="1700" b="1" dirty="0">
                  <a:effectLst>
                    <a:outerShdw blurRad="38100" dist="38100" dir="2700000" algn="tl">
                      <a:srgbClr val="000000">
                        <a:alpha val="43137"/>
                      </a:srgbClr>
                    </a:outerShdw>
                  </a:effectLst>
                  <a:latin typeface="华文楷体" pitchFamily="2" charset="-122"/>
                  <a:ea typeface="华文楷体" pitchFamily="2" charset="-122"/>
                </a:rPr>
                <a:t>优质设计公司及成衣制造商开展实质性接触</a:t>
              </a:r>
              <a:r>
                <a:rPr lang="zh-CN" altLang="en-US" sz="1700" dirty="0">
                  <a:latin typeface="华文楷体" pitchFamily="2" charset="-122"/>
                  <a:ea typeface="华文楷体" pitchFamily="2" charset="-122"/>
                </a:rPr>
                <a:t>，以收购设计公司、成衣制造商为契机</a:t>
              </a:r>
              <a:r>
                <a:rPr lang="zh-CN" altLang="en-US" sz="1700" dirty="0" smtClean="0">
                  <a:latin typeface="华文楷体" pitchFamily="2" charset="-122"/>
                  <a:ea typeface="华文楷体" pitchFamily="2" charset="-122"/>
                </a:rPr>
                <a:t>，全面向</a:t>
              </a:r>
              <a:r>
                <a:rPr lang="zh-CN" altLang="en-US" sz="1700" dirty="0">
                  <a:latin typeface="华文楷体" pitchFamily="2" charset="-122"/>
                  <a:ea typeface="华文楷体" pitchFamily="2" charset="-122"/>
                </a:rPr>
                <a:t>下游</a:t>
              </a:r>
              <a:r>
                <a:rPr lang="zh-CN" altLang="en-US" sz="1700" dirty="0" smtClean="0">
                  <a:latin typeface="华文楷体" pitchFamily="2" charset="-122"/>
                  <a:ea typeface="华文楷体" pitchFamily="2" charset="-122"/>
                </a:rPr>
                <a:t>延伸。</a:t>
              </a:r>
              <a:endParaRPr lang="en-US" altLang="zh-CN" sz="1700" dirty="0">
                <a:latin typeface="华文楷体" pitchFamily="2" charset="-122"/>
                <a:ea typeface="华文楷体" pitchFamily="2" charset="-122"/>
              </a:endParaRPr>
            </a:p>
          </p:txBody>
        </p:sp>
        <p:sp>
          <p:nvSpPr>
            <p:cNvPr id="19" name="MH_Picture_1"/>
            <p:cNvSpPr/>
            <p:nvPr>
              <p:custDataLst>
                <p:tags r:id="rId3"/>
              </p:custDataLst>
            </p:nvPr>
          </p:nvSpPr>
          <p:spPr bwMode="auto">
            <a:xfrm>
              <a:off x="473949" y="1811487"/>
              <a:ext cx="3552006" cy="2591468"/>
            </a:xfrm>
            <a:custGeom>
              <a:avLst/>
              <a:gdLst>
                <a:gd name="T0" fmla="*/ 299250 w 3040062"/>
                <a:gd name="T1" fmla="*/ 0 h 1795463"/>
                <a:gd name="T2" fmla="*/ 3040062 w 3040062"/>
                <a:gd name="T3" fmla="*/ 0 h 1795463"/>
                <a:gd name="T4" fmla="*/ 3040062 w 3040062"/>
                <a:gd name="T5" fmla="*/ 1496213 h 1795463"/>
                <a:gd name="T6" fmla="*/ 2740812 w 3040062"/>
                <a:gd name="T7" fmla="*/ 1795463 h 1795463"/>
                <a:gd name="T8" fmla="*/ 0 w 3040062"/>
                <a:gd name="T9" fmla="*/ 1795463 h 1795463"/>
                <a:gd name="T10" fmla="*/ 0 w 3040062"/>
                <a:gd name="T11" fmla="*/ 299250 h 1795463"/>
                <a:gd name="T12" fmla="*/ 299250 w 3040062"/>
                <a:gd name="T13" fmla="*/ 0 h 17954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0062" h="1795463">
                  <a:moveTo>
                    <a:pt x="299250" y="0"/>
                  </a:moveTo>
                  <a:lnTo>
                    <a:pt x="3040062" y="0"/>
                  </a:lnTo>
                  <a:lnTo>
                    <a:pt x="3040062" y="1496213"/>
                  </a:lnTo>
                  <a:cubicBezTo>
                    <a:pt x="3040062" y="1661484"/>
                    <a:pt x="2906083" y="1795463"/>
                    <a:pt x="2740812" y="1795463"/>
                  </a:cubicBezTo>
                  <a:lnTo>
                    <a:pt x="0" y="1795463"/>
                  </a:lnTo>
                  <a:lnTo>
                    <a:pt x="0" y="299250"/>
                  </a:lnTo>
                  <a:cubicBezTo>
                    <a:pt x="0" y="133979"/>
                    <a:pt x="133979" y="0"/>
                    <a:pt x="299250" y="0"/>
                  </a:cubicBezTo>
                  <a:close/>
                </a:path>
              </a:pathLst>
            </a:custGeom>
            <a:blipFill dpi="0" rotWithShape="1">
              <a:blip r:embed="rId13" cstate="print"/>
              <a:srcRect/>
              <a:stretch>
                <a:fillRect/>
              </a:stretch>
            </a:blipFill>
            <a:ln w="38100" cap="flat" cmpd="sng">
              <a:solidFill>
                <a:schemeClr val="bg1">
                  <a:lumMod val="75000"/>
                </a:schemeClr>
              </a:solidFill>
              <a:miter lim="800000"/>
            </a:ln>
            <a:effectLst>
              <a:outerShdw sx="102000" sy="102000" algn="ctr" rotWithShape="0">
                <a:srgbClr val="000000">
                  <a:alpha val="12000"/>
                </a:srgbClr>
              </a:outerShdw>
            </a:effectLst>
          </p:spPr>
          <p:txBody>
            <a:bodyPr anchor="ctr"/>
            <a:lstStyle/>
            <a:p>
              <a:endParaRPr lang="zh-CN" altLang="en-US"/>
            </a:p>
          </p:txBody>
        </p:sp>
        <p:sp>
          <p:nvSpPr>
            <p:cNvPr id="20" name="MH_Picture_2"/>
            <p:cNvSpPr/>
            <p:nvPr>
              <p:custDataLst>
                <p:tags r:id="rId4"/>
              </p:custDataLst>
            </p:nvPr>
          </p:nvSpPr>
          <p:spPr bwMode="auto">
            <a:xfrm>
              <a:off x="4440411" y="4464050"/>
              <a:ext cx="3828777" cy="2330947"/>
            </a:xfrm>
            <a:custGeom>
              <a:avLst/>
              <a:gdLst>
                <a:gd name="T0" fmla="*/ 299514 w 3121025"/>
                <a:gd name="T1" fmla="*/ 0 h 1797050"/>
                <a:gd name="T2" fmla="*/ 3121025 w 3121025"/>
                <a:gd name="T3" fmla="*/ 0 h 1797050"/>
                <a:gd name="T4" fmla="*/ 3121025 w 3121025"/>
                <a:gd name="T5" fmla="*/ 1497536 h 1797050"/>
                <a:gd name="T6" fmla="*/ 2821511 w 3121025"/>
                <a:gd name="T7" fmla="*/ 1797050 h 1797050"/>
                <a:gd name="T8" fmla="*/ 0 w 3121025"/>
                <a:gd name="T9" fmla="*/ 1797050 h 1797050"/>
                <a:gd name="T10" fmla="*/ 0 w 3121025"/>
                <a:gd name="T11" fmla="*/ 299514 h 1797050"/>
                <a:gd name="T12" fmla="*/ 299514 w 3121025"/>
                <a:gd name="T13" fmla="*/ 0 h 1797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1025" h="1797050">
                  <a:moveTo>
                    <a:pt x="299514" y="0"/>
                  </a:moveTo>
                  <a:lnTo>
                    <a:pt x="3121025" y="0"/>
                  </a:lnTo>
                  <a:lnTo>
                    <a:pt x="3121025" y="1497536"/>
                  </a:lnTo>
                  <a:cubicBezTo>
                    <a:pt x="3121025" y="1662953"/>
                    <a:pt x="2986928" y="1797050"/>
                    <a:pt x="2821511" y="1797050"/>
                  </a:cubicBezTo>
                  <a:lnTo>
                    <a:pt x="0" y="1797050"/>
                  </a:lnTo>
                  <a:lnTo>
                    <a:pt x="0" y="299514"/>
                  </a:lnTo>
                  <a:cubicBezTo>
                    <a:pt x="0" y="134097"/>
                    <a:pt x="134097" y="0"/>
                    <a:pt x="299514" y="0"/>
                  </a:cubicBezTo>
                  <a:close/>
                </a:path>
              </a:pathLst>
            </a:custGeom>
            <a:blipFill dpi="0" rotWithShape="1">
              <a:blip r:embed="rId14" cstate="print"/>
              <a:srcRect/>
              <a:stretch>
                <a:fillRect/>
              </a:stretch>
            </a:blipFill>
            <a:ln w="38100" cap="flat" cmpd="sng">
              <a:solidFill>
                <a:srgbClr val="FAFAFA"/>
              </a:solidFill>
              <a:miter lim="800000"/>
            </a:ln>
            <a:effectLst>
              <a:outerShdw sx="102000" sy="102000" algn="ctr" rotWithShape="0">
                <a:srgbClr val="000000">
                  <a:alpha val="12000"/>
                </a:srgbClr>
              </a:outerShdw>
            </a:effectLst>
          </p:spPr>
          <p:txBody>
            <a:bodyPr anchor="ctr"/>
            <a:lstStyle/>
            <a:p>
              <a:endParaRPr lang="zh-CN" altLang="en-US" dirty="0"/>
            </a:p>
          </p:txBody>
        </p:sp>
      </p:grpSp>
      <p:sp>
        <p:nvSpPr>
          <p:cNvPr id="24" name="TextBox 23"/>
          <p:cNvSpPr txBox="1"/>
          <p:nvPr/>
        </p:nvSpPr>
        <p:spPr>
          <a:xfrm>
            <a:off x="1911078" y="5949280"/>
            <a:ext cx="5321844" cy="468270"/>
          </a:xfrm>
          <a:prstGeom prst="rect">
            <a:avLst/>
          </a:prstGeom>
          <a:noFill/>
        </p:spPr>
        <p:txBody>
          <a:bodyPr wrap="square" rtlCol="0">
            <a:spAutoFit/>
          </a:bodyPr>
          <a:lstStyle/>
          <a:p>
            <a:pPr marL="0" algn="ctr">
              <a:lnSpc>
                <a:spcPct val="150000"/>
              </a:lnSpc>
              <a:buClr>
                <a:srgbClr val="C00000"/>
              </a:buClr>
            </a:pPr>
            <a:r>
              <a:rPr lang="zh-CN" altLang="en-US" b="1" dirty="0">
                <a:effectLst>
                  <a:outerShdw blurRad="38100" dist="38100" dir="2700000" algn="tl">
                    <a:srgbClr val="000000">
                      <a:alpha val="43137"/>
                    </a:srgbClr>
                  </a:outerShdw>
                </a:effectLst>
                <a:latin typeface="华文楷体" pitchFamily="2" charset="-122"/>
                <a:ea typeface="华文楷体" pitchFamily="2" charset="-122"/>
              </a:rPr>
              <a:t>通过上下游延伸，公司未来业绩将进一步</a:t>
            </a:r>
            <a:r>
              <a:rPr lang="zh-CN" altLang="en-US" b="1" dirty="0" smtClean="0">
                <a:effectLst>
                  <a:outerShdw blurRad="38100" dist="38100" dir="2700000" algn="tl">
                    <a:srgbClr val="000000">
                      <a:alpha val="43137"/>
                    </a:srgbClr>
                  </a:outerShdw>
                </a:effectLst>
                <a:latin typeface="华文楷体" pitchFamily="2" charset="-122"/>
                <a:ea typeface="华文楷体" pitchFamily="2" charset="-122"/>
              </a:rPr>
              <a:t>增长</a:t>
            </a:r>
            <a:endParaRPr lang="zh-CN" altLang="en-US" dirty="0"/>
          </a:p>
        </p:txBody>
      </p:sp>
      <p:sp>
        <p:nvSpPr>
          <p:cNvPr id="25" name="右大括号 24"/>
          <p:cNvSpPr/>
          <p:nvPr/>
        </p:nvSpPr>
        <p:spPr bwMode="auto">
          <a:xfrm rot="5400000">
            <a:off x="4395164" y="2315951"/>
            <a:ext cx="353672" cy="7201017"/>
          </a:xfrm>
          <a:prstGeom prst="rightBrace">
            <a:avLst/>
          </a:prstGeom>
          <a:solidFill>
            <a:schemeClr val="accent2">
              <a:lumMod val="20000"/>
              <a:lumOff val="80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527050" rtl="0" eaLnBrk="1" fontAlgn="base" latinLnBrk="0" hangingPunct="1">
              <a:spcBef>
                <a:spcPct val="0"/>
              </a:spcBef>
              <a:spcAft>
                <a:spcPct val="0"/>
              </a:spcAft>
              <a:buClrTx/>
              <a:buSzTx/>
              <a:buFontTx/>
              <a:buNone/>
            </a:pPr>
            <a:endParaRPr kumimoji="0" lang="zh-CN" altLang="en-US" sz="1900" b="0" i="0" u="none" strike="noStrike" cap="none" normalizeH="0" baseline="0" dirty="0" smtClean="0">
              <a:ln>
                <a:noFill/>
              </a:ln>
              <a:solidFill>
                <a:schemeClr val="tx1"/>
              </a:solidFill>
              <a:effectLst/>
              <a:latin typeface="Arial" charset="0"/>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04" y="2786058"/>
            <a:ext cx="614366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a:t>
            </a:r>
            <a:endParaRPr lang="zh-CN" alt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24744"/>
            <a:ext cx="9144000" cy="2932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31"/>
          <p:cNvSpPr txBox="1"/>
          <p:nvPr/>
        </p:nvSpPr>
        <p:spPr>
          <a:xfrm>
            <a:off x="597029" y="980728"/>
            <a:ext cx="7842121" cy="1138773"/>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pPr marL="8255">
              <a:lnSpc>
                <a:spcPct val="150000"/>
              </a:lnSpc>
              <a:spcBef>
                <a:spcPts val="600"/>
              </a:spcBef>
            </a:pPr>
            <a:r>
              <a:rPr lang="zh-CN" altLang="zh-CN" sz="2400" b="1" dirty="0">
                <a:solidFill>
                  <a:srgbClr val="C00000"/>
                </a:solidFill>
                <a:effectLst/>
                <a:latin typeface="华文楷体" pitchFamily="2" charset="-122"/>
                <a:ea typeface="华文楷体" pitchFamily="2" charset="-122"/>
              </a:rPr>
              <a:t>德</a:t>
            </a:r>
            <a:r>
              <a:rPr lang="zh-CN" altLang="zh-CN" sz="2400" b="1" dirty="0">
                <a:solidFill>
                  <a:srgbClr val="02060A"/>
                </a:solidFill>
                <a:effectLst/>
                <a:latin typeface="华文楷体" pitchFamily="2" charset="-122"/>
                <a:ea typeface="华文楷体" pitchFamily="2" charset="-122"/>
              </a:rPr>
              <a:t>厚存立身之本，</a:t>
            </a:r>
            <a:r>
              <a:rPr lang="zh-CN" altLang="zh-CN" sz="2400" b="1" dirty="0">
                <a:solidFill>
                  <a:srgbClr val="C00000"/>
                </a:solidFill>
                <a:effectLst/>
                <a:latin typeface="华文楷体" pitchFamily="2" charset="-122"/>
                <a:ea typeface="华文楷体" pitchFamily="2" charset="-122"/>
              </a:rPr>
              <a:t>泓</a:t>
            </a:r>
            <a:r>
              <a:rPr lang="zh-CN" altLang="zh-CN" sz="2400" b="1" dirty="0">
                <a:solidFill>
                  <a:srgbClr val="02060A"/>
                </a:solidFill>
                <a:effectLst/>
                <a:latin typeface="华文楷体" pitchFamily="2" charset="-122"/>
                <a:ea typeface="华文楷体" pitchFamily="2" charset="-122"/>
              </a:rPr>
              <a:t>深储万物之</a:t>
            </a:r>
            <a:r>
              <a:rPr lang="zh-CN" altLang="zh-CN" sz="2400" b="1" dirty="0" smtClean="0">
                <a:solidFill>
                  <a:srgbClr val="02060A"/>
                </a:solidFill>
                <a:effectLst/>
                <a:latin typeface="华文楷体" pitchFamily="2" charset="-122"/>
                <a:ea typeface="华文楷体" pitchFamily="2" charset="-122"/>
              </a:rPr>
              <a:t>源</a:t>
            </a:r>
            <a:endParaRPr lang="en-US" altLang="zh-CN" sz="2400" b="1" dirty="0" smtClean="0">
              <a:solidFill>
                <a:srgbClr val="02060A"/>
              </a:solidFill>
              <a:effectLst/>
              <a:latin typeface="华文楷体" pitchFamily="2" charset="-122"/>
              <a:ea typeface="华文楷体" pitchFamily="2" charset="-122"/>
            </a:endParaRPr>
          </a:p>
          <a:p>
            <a:pPr marL="8255">
              <a:lnSpc>
                <a:spcPct val="150000"/>
              </a:lnSpc>
              <a:spcBef>
                <a:spcPts val="600"/>
              </a:spcBef>
            </a:pPr>
            <a:r>
              <a:rPr lang="zh-CN" altLang="zh-CN" sz="1800" b="1" dirty="0" smtClean="0">
                <a:solidFill>
                  <a:srgbClr val="02060A"/>
                </a:solidFill>
                <a:effectLst/>
                <a:latin typeface="华文楷体" pitchFamily="2" charset="-122"/>
                <a:ea typeface="华文楷体" pitchFamily="2" charset="-122"/>
              </a:rPr>
              <a:t>德泓，让羊绒不</a:t>
            </a:r>
            <a:r>
              <a:rPr lang="zh-CN" altLang="en-US" sz="1800" b="1" dirty="0" smtClean="0">
                <a:solidFill>
                  <a:srgbClr val="02060A"/>
                </a:solidFill>
                <a:effectLst/>
                <a:latin typeface="华文楷体" pitchFamily="2" charset="-122"/>
                <a:ea typeface="华文楷体" pitchFamily="2" charset="-122"/>
              </a:rPr>
              <a:t>再</a:t>
            </a:r>
            <a:r>
              <a:rPr lang="zh-CN" altLang="zh-CN" sz="1800" b="1" dirty="0" smtClean="0">
                <a:solidFill>
                  <a:srgbClr val="02060A"/>
                </a:solidFill>
                <a:effectLst/>
                <a:latin typeface="华文楷体" pitchFamily="2" charset="-122"/>
                <a:ea typeface="华文楷体" pitchFamily="2" charset="-122"/>
              </a:rPr>
              <a:t>仅仅属于冬天</a:t>
            </a:r>
            <a:endParaRPr lang="en-US" altLang="zh-CN" sz="1800" b="1" dirty="0" smtClean="0">
              <a:solidFill>
                <a:srgbClr val="02060A"/>
              </a:solidFill>
              <a:effectLst/>
              <a:latin typeface="华文楷体" pitchFamily="2" charset="-122"/>
              <a:ea typeface="华文楷体" pitchFamily="2" charset="-122"/>
            </a:endParaRPr>
          </a:p>
        </p:txBody>
      </p:sp>
      <p:sp>
        <p:nvSpPr>
          <p:cNvPr id="8" name="矩形 7"/>
          <p:cNvSpPr/>
          <p:nvPr/>
        </p:nvSpPr>
        <p:spPr>
          <a:xfrm>
            <a:off x="179512" y="4228053"/>
            <a:ext cx="8784976" cy="2185214"/>
          </a:xfrm>
          <a:prstGeom prst="rect">
            <a:avLst/>
          </a:prstGeom>
        </p:spPr>
        <p:txBody>
          <a:bodyPr wrap="square">
            <a:spAutoFit/>
          </a:bodyPr>
          <a:lstStyle/>
          <a:p>
            <a:pPr marL="179705" indent="-171450" algn="just">
              <a:lnSpc>
                <a:spcPct val="150000"/>
              </a:lnSpc>
              <a:spcBef>
                <a:spcPts val="600"/>
              </a:spcBef>
              <a:buFont typeface="Arial" pitchFamily="34" charset="0"/>
              <a:buChar char="•"/>
            </a:pPr>
            <a:r>
              <a:rPr lang="zh-CN" altLang="en-US" sz="1400" dirty="0">
                <a:solidFill>
                  <a:srgbClr val="02060A"/>
                </a:solidFill>
                <a:latin typeface="华文楷体" pitchFamily="2" charset="-122"/>
                <a:ea typeface="华文楷体" pitchFamily="2" charset="-122"/>
              </a:rPr>
              <a:t>德泓国际绒业股份有限公司（简称：德泓国际，股票代码：</a:t>
            </a:r>
            <a:r>
              <a:rPr lang="en-US" altLang="zh-CN" sz="1400" dirty="0">
                <a:solidFill>
                  <a:srgbClr val="02060A"/>
                </a:solidFill>
                <a:latin typeface="华文楷体" pitchFamily="2" charset="-122"/>
                <a:ea typeface="华文楷体" pitchFamily="2" charset="-122"/>
              </a:rPr>
              <a:t>834086</a:t>
            </a:r>
            <a:r>
              <a:rPr lang="zh-CN" altLang="en-US" sz="1400" dirty="0">
                <a:solidFill>
                  <a:srgbClr val="02060A"/>
                </a:solidFill>
                <a:latin typeface="华文楷体" pitchFamily="2" charset="-122"/>
                <a:ea typeface="华文楷体" pitchFamily="2" charset="-122"/>
              </a:rPr>
              <a:t>），注册于</a:t>
            </a:r>
            <a:r>
              <a:rPr lang="en-US" altLang="zh-CN" sz="1400" dirty="0">
                <a:solidFill>
                  <a:srgbClr val="02060A"/>
                </a:solidFill>
                <a:latin typeface="华文楷体" pitchFamily="2" charset="-122"/>
                <a:ea typeface="华文楷体" pitchFamily="2" charset="-122"/>
              </a:rPr>
              <a:t>2005</a:t>
            </a:r>
            <a:r>
              <a:rPr lang="zh-CN" altLang="en-US" sz="1400" dirty="0">
                <a:solidFill>
                  <a:srgbClr val="02060A"/>
                </a:solidFill>
                <a:latin typeface="华文楷体" pitchFamily="2" charset="-122"/>
                <a:ea typeface="华文楷体" pitchFamily="2" charset="-122"/>
              </a:rPr>
              <a:t>年</a:t>
            </a:r>
            <a:r>
              <a:rPr lang="en-US" altLang="zh-CN" sz="1400" dirty="0">
                <a:solidFill>
                  <a:srgbClr val="02060A"/>
                </a:solidFill>
                <a:latin typeface="华文楷体" pitchFamily="2" charset="-122"/>
                <a:ea typeface="华文楷体" pitchFamily="2" charset="-122"/>
              </a:rPr>
              <a:t>8</a:t>
            </a:r>
            <a:r>
              <a:rPr lang="zh-CN" altLang="en-US" sz="1400" dirty="0">
                <a:solidFill>
                  <a:srgbClr val="02060A"/>
                </a:solidFill>
                <a:latin typeface="华文楷体" pitchFamily="2" charset="-122"/>
                <a:ea typeface="华文楷体" pitchFamily="2" charset="-122"/>
              </a:rPr>
              <a:t>月</a:t>
            </a:r>
            <a:r>
              <a:rPr lang="en-US" altLang="zh-CN" sz="1400" dirty="0">
                <a:solidFill>
                  <a:srgbClr val="02060A"/>
                </a:solidFill>
                <a:latin typeface="华文楷体" pitchFamily="2" charset="-122"/>
                <a:ea typeface="华文楷体" pitchFamily="2" charset="-122"/>
              </a:rPr>
              <a:t>31</a:t>
            </a:r>
            <a:r>
              <a:rPr lang="zh-CN" altLang="en-US" sz="1400" dirty="0">
                <a:solidFill>
                  <a:srgbClr val="02060A"/>
                </a:solidFill>
                <a:latin typeface="华文楷体" pitchFamily="2" charset="-122"/>
                <a:ea typeface="华文楷体" pitchFamily="2" charset="-122"/>
              </a:rPr>
              <a:t>日，注册资本为</a:t>
            </a:r>
            <a:r>
              <a:rPr lang="en-US" altLang="zh-CN" sz="1400" dirty="0">
                <a:solidFill>
                  <a:srgbClr val="02060A"/>
                </a:solidFill>
                <a:latin typeface="华文楷体" pitchFamily="2" charset="-122"/>
                <a:ea typeface="华文楷体" pitchFamily="2" charset="-122"/>
                <a:cs typeface="Times New Roman" pitchFamily="18" charset="0"/>
              </a:rPr>
              <a:t>31,313.37 </a:t>
            </a:r>
            <a:r>
              <a:rPr lang="en-US" altLang="zh-CN" sz="1400" dirty="0" smtClean="0">
                <a:solidFill>
                  <a:srgbClr val="02060A"/>
                </a:solidFill>
                <a:latin typeface="华文楷体" pitchFamily="2" charset="-122"/>
                <a:ea typeface="华文楷体" pitchFamily="2" charset="-122"/>
                <a:cs typeface="Times New Roman" pitchFamily="18" charset="0"/>
              </a:rPr>
              <a:t>03</a:t>
            </a:r>
            <a:r>
              <a:rPr lang="zh-CN" altLang="en-US" sz="1400" dirty="0" smtClean="0">
                <a:solidFill>
                  <a:srgbClr val="02060A"/>
                </a:solidFill>
                <a:latin typeface="华文楷体" pitchFamily="2" charset="-122"/>
                <a:ea typeface="华文楷体" pitchFamily="2" charset="-122"/>
                <a:cs typeface="Times New Roman" pitchFamily="18" charset="0"/>
              </a:rPr>
              <a:t>万</a:t>
            </a:r>
            <a:r>
              <a:rPr lang="zh-CN" altLang="en-US" sz="1400" dirty="0">
                <a:solidFill>
                  <a:srgbClr val="02060A"/>
                </a:solidFill>
                <a:latin typeface="华文楷体" pitchFamily="2" charset="-122"/>
                <a:ea typeface="华文楷体" pitchFamily="2" charset="-122"/>
                <a:cs typeface="Times New Roman" pitchFamily="18" charset="0"/>
              </a:rPr>
              <a:t>元</a:t>
            </a:r>
            <a:r>
              <a:rPr lang="zh-CN" altLang="en-US" sz="1400" dirty="0" smtClean="0">
                <a:solidFill>
                  <a:srgbClr val="02060A"/>
                </a:solidFill>
                <a:latin typeface="华文楷体" pitchFamily="2" charset="-122"/>
                <a:ea typeface="华文楷体" pitchFamily="2" charset="-122"/>
                <a:cs typeface="Times New Roman" pitchFamily="18" charset="0"/>
              </a:rPr>
              <a:t>，</a:t>
            </a:r>
            <a:r>
              <a:rPr lang="zh-CN" altLang="en-US" sz="1400" dirty="0">
                <a:solidFill>
                  <a:srgbClr val="02060A"/>
                </a:solidFill>
                <a:latin typeface="华文楷体" pitchFamily="2" charset="-122"/>
                <a:ea typeface="华文楷体" pitchFamily="2" charset="-122"/>
              </a:rPr>
              <a:t>公司</a:t>
            </a:r>
            <a:r>
              <a:rPr lang="zh-CN" altLang="en-US" sz="1400" dirty="0">
                <a:latin typeface="华文楷体" pitchFamily="2" charset="-122"/>
                <a:ea typeface="华文楷体" pitchFamily="2" charset="-122"/>
              </a:rPr>
              <a:t>占地</a:t>
            </a:r>
            <a:r>
              <a:rPr lang="en-US" altLang="zh-CN" sz="1400" dirty="0">
                <a:latin typeface="华文楷体" pitchFamily="2" charset="-122"/>
                <a:ea typeface="华文楷体" pitchFamily="2" charset="-122"/>
              </a:rPr>
              <a:t>400</a:t>
            </a:r>
            <a:r>
              <a:rPr lang="zh-CN" altLang="en-US" sz="1400" dirty="0">
                <a:latin typeface="华文楷体" pitchFamily="2" charset="-122"/>
                <a:ea typeface="华文楷体" pitchFamily="2" charset="-122"/>
              </a:rPr>
              <a:t>余</a:t>
            </a:r>
            <a:r>
              <a:rPr lang="zh-CN" altLang="en-US" sz="1400" dirty="0" smtClean="0">
                <a:latin typeface="华文楷体" pitchFamily="2" charset="-122"/>
                <a:ea typeface="华文楷体" pitchFamily="2" charset="-122"/>
              </a:rPr>
              <a:t>亩</a:t>
            </a:r>
            <a:r>
              <a:rPr lang="zh-CN" altLang="en-US" sz="1400" dirty="0" smtClean="0">
                <a:solidFill>
                  <a:srgbClr val="02060A"/>
                </a:solidFill>
                <a:latin typeface="华文楷体" pitchFamily="2" charset="-122"/>
                <a:ea typeface="华文楷体" pitchFamily="2" charset="-122"/>
              </a:rPr>
              <a:t>；</a:t>
            </a:r>
            <a:endParaRPr lang="en-US" altLang="zh-CN" sz="1400" dirty="0" smtClean="0">
              <a:solidFill>
                <a:srgbClr val="02060A"/>
              </a:solidFill>
              <a:latin typeface="华文楷体" pitchFamily="2" charset="-122"/>
              <a:ea typeface="华文楷体" pitchFamily="2" charset="-122"/>
              <a:cs typeface="Times New Roman" pitchFamily="18" charset="0"/>
            </a:endParaRPr>
          </a:p>
          <a:p>
            <a:pPr marL="179705" indent="-171450">
              <a:lnSpc>
                <a:spcPct val="150000"/>
              </a:lnSpc>
              <a:spcBef>
                <a:spcPts val="600"/>
              </a:spcBef>
              <a:buFont typeface="Arial" pitchFamily="34" charset="0"/>
              <a:buChar char="•"/>
            </a:pPr>
            <a:r>
              <a:rPr lang="zh-CN" altLang="en-US" sz="1400" dirty="0" smtClean="0">
                <a:solidFill>
                  <a:srgbClr val="02060A"/>
                </a:solidFill>
                <a:latin typeface="华文楷体" pitchFamily="2" charset="-122"/>
                <a:ea typeface="华文楷体" pitchFamily="2" charset="-122"/>
                <a:cs typeface="Times New Roman" pitchFamily="18" charset="0"/>
              </a:rPr>
              <a:t>德泓国际是</a:t>
            </a:r>
            <a:r>
              <a:rPr lang="zh-CN" altLang="en-US" sz="1400" dirty="0">
                <a:solidFill>
                  <a:srgbClr val="02060A"/>
                </a:solidFill>
                <a:latin typeface="华文楷体" pitchFamily="2" charset="-122"/>
                <a:ea typeface="华文楷体" pitchFamily="2" charset="-122"/>
                <a:cs typeface="Times New Roman" pitchFamily="18" charset="0"/>
              </a:rPr>
              <a:t>一家</a:t>
            </a:r>
            <a:r>
              <a:rPr lang="zh-CN" altLang="en-US" sz="1400" dirty="0" smtClean="0">
                <a:solidFill>
                  <a:srgbClr val="02060A"/>
                </a:solidFill>
                <a:latin typeface="华文楷体" pitchFamily="2" charset="-122"/>
                <a:ea typeface="华文楷体" pitchFamily="2" charset="-122"/>
                <a:cs typeface="Times New Roman" pitchFamily="18" charset="0"/>
              </a:rPr>
              <a:t>“</a:t>
            </a:r>
            <a:r>
              <a:rPr lang="zh-CN" altLang="en-US" sz="1400" dirty="0" smtClean="0">
                <a:solidFill>
                  <a:srgbClr val="02060A"/>
                </a:solidFill>
                <a:latin typeface="华文楷体" pitchFamily="2" charset="-122"/>
                <a:ea typeface="华文楷体" pitchFamily="2" charset="-122"/>
              </a:rPr>
              <a:t>高端化、科技化、</a:t>
            </a:r>
            <a:r>
              <a:rPr lang="zh-CN" altLang="en-US" sz="1400" dirty="0">
                <a:solidFill>
                  <a:srgbClr val="02060A"/>
                </a:solidFill>
                <a:latin typeface="华文楷体" pitchFamily="2" charset="-122"/>
                <a:ea typeface="华文楷体" pitchFamily="2" charset="-122"/>
              </a:rPr>
              <a:t>国际化</a:t>
            </a:r>
            <a:r>
              <a:rPr lang="zh-CN" altLang="en-US" sz="1400" dirty="0">
                <a:solidFill>
                  <a:srgbClr val="02060A"/>
                </a:solidFill>
                <a:latin typeface="华文楷体" pitchFamily="2" charset="-122"/>
                <a:ea typeface="华文楷体" pitchFamily="2" charset="-122"/>
                <a:cs typeface="Times New Roman" pitchFamily="18" charset="0"/>
              </a:rPr>
              <a:t>、时尚化”的羊绒产业集团，致力于羊绒原料、采购、加工、羊绒纺纱面料精纺等产品的研发、生产和销售；拥有山羊绒分梳</a:t>
            </a:r>
            <a:r>
              <a:rPr lang="zh-CN" altLang="en-US" sz="1400" dirty="0" smtClean="0">
                <a:solidFill>
                  <a:srgbClr val="02060A"/>
                </a:solidFill>
                <a:latin typeface="华文楷体" pitchFamily="2" charset="-122"/>
                <a:ea typeface="华文楷体" pitchFamily="2" charset="-122"/>
                <a:cs typeface="Times New Roman" pitchFamily="18" charset="0"/>
              </a:rPr>
              <a:t>、染色</a:t>
            </a:r>
            <a:r>
              <a:rPr lang="zh-CN" altLang="en-US" sz="1400" dirty="0">
                <a:solidFill>
                  <a:srgbClr val="02060A"/>
                </a:solidFill>
                <a:latin typeface="华文楷体" pitchFamily="2" charset="-122"/>
                <a:ea typeface="华文楷体" pitchFamily="2" charset="-122"/>
                <a:cs typeface="Times New Roman" pitchFamily="18" charset="0"/>
              </a:rPr>
              <a:t>、纺纱、织造和后整理全流程生产线</a:t>
            </a:r>
            <a:r>
              <a:rPr lang="zh-CN" altLang="en-US" sz="1400" dirty="0" smtClean="0">
                <a:solidFill>
                  <a:srgbClr val="02060A"/>
                </a:solidFill>
                <a:latin typeface="华文楷体" pitchFamily="2" charset="-122"/>
                <a:ea typeface="华文楷体" pitchFamily="2" charset="-122"/>
                <a:cs typeface="Times New Roman" pitchFamily="18" charset="0"/>
              </a:rPr>
              <a:t>。</a:t>
            </a:r>
            <a:endParaRPr lang="en-US" altLang="zh-CN" sz="1400" dirty="0" smtClean="0">
              <a:solidFill>
                <a:srgbClr val="02060A"/>
              </a:solidFill>
              <a:latin typeface="华文楷体" pitchFamily="2" charset="-122"/>
              <a:ea typeface="华文楷体" pitchFamily="2" charset="-122"/>
              <a:cs typeface="Times New Roman" pitchFamily="18" charset="0"/>
            </a:endParaRPr>
          </a:p>
          <a:p>
            <a:pPr marL="179705" indent="-171450">
              <a:lnSpc>
                <a:spcPct val="150000"/>
              </a:lnSpc>
              <a:spcBef>
                <a:spcPts val="600"/>
              </a:spcBef>
              <a:buFont typeface="Arial" pitchFamily="34" charset="0"/>
              <a:buChar char="•"/>
            </a:pPr>
            <a:r>
              <a:rPr lang="zh-CN" altLang="en-US" sz="1400" dirty="0" smtClean="0">
                <a:solidFill>
                  <a:srgbClr val="02060A"/>
                </a:solidFill>
                <a:latin typeface="华文楷体" pitchFamily="2" charset="-122"/>
                <a:ea typeface="华文楷体" pitchFamily="2" charset="-122"/>
              </a:rPr>
              <a:t>主要</a:t>
            </a:r>
            <a:r>
              <a:rPr lang="zh-CN" altLang="en-US" sz="1400" dirty="0">
                <a:solidFill>
                  <a:srgbClr val="02060A"/>
                </a:solidFill>
                <a:latin typeface="华文楷体" pitchFamily="2" charset="-122"/>
                <a:ea typeface="华文楷体" pitchFamily="2" charset="-122"/>
              </a:rPr>
              <a:t>业务：</a:t>
            </a:r>
            <a:r>
              <a:rPr lang="zh-CN" altLang="en-US" sz="1400" dirty="0" smtClean="0">
                <a:solidFill>
                  <a:srgbClr val="02060A"/>
                </a:solidFill>
                <a:latin typeface="华文楷体" pitchFamily="2" charset="-122"/>
                <a:ea typeface="华文楷体" pitchFamily="2" charset="-122"/>
              </a:rPr>
              <a:t>以优质山羊绒为原料，从事精梳羊绒条、羊绒纱线、羊绒面料</a:t>
            </a:r>
            <a:r>
              <a:rPr lang="zh-CN" altLang="en-US" sz="1400" dirty="0">
                <a:solidFill>
                  <a:srgbClr val="02060A"/>
                </a:solidFill>
                <a:latin typeface="华文楷体" pitchFamily="2" charset="-122"/>
                <a:ea typeface="华文楷体" pitchFamily="2" charset="-122"/>
              </a:rPr>
              <a:t>及羊绒制品的研发、设计、生产与</a:t>
            </a:r>
            <a:r>
              <a:rPr lang="zh-CN" altLang="en-US" sz="1400" dirty="0" smtClean="0">
                <a:solidFill>
                  <a:srgbClr val="02060A"/>
                </a:solidFill>
                <a:latin typeface="华文楷体" pitchFamily="2" charset="-122"/>
                <a:ea typeface="华文楷体" pitchFamily="2" charset="-122"/>
              </a:rPr>
              <a:t>销售；</a:t>
            </a:r>
            <a:endParaRPr lang="en-US" altLang="zh-CN" sz="1400" dirty="0">
              <a:solidFill>
                <a:srgbClr val="02060A"/>
              </a:solidFill>
              <a:latin typeface="华文楷体" pitchFamily="2" charset="-122"/>
              <a:ea typeface="华文楷体" pitchFamily="2" charset="-122"/>
            </a:endParaRPr>
          </a:p>
        </p:txBody>
      </p:sp>
      <p:grpSp>
        <p:nvGrpSpPr>
          <p:cNvPr id="2" name="组合 14"/>
          <p:cNvGrpSpPr/>
          <p:nvPr/>
        </p:nvGrpSpPr>
        <p:grpSpPr>
          <a:xfrm>
            <a:off x="0" y="107141"/>
            <a:ext cx="5364088" cy="1049385"/>
            <a:chOff x="7938" y="1936749"/>
            <a:chExt cx="8258523" cy="1862081"/>
          </a:xfrm>
        </p:grpSpPr>
        <p:sp>
          <p:nvSpPr>
            <p:cNvPr id="16"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17" name="直接连接符 16"/>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0" name="直接连接符 19"/>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公司概况</a:t>
              </a:r>
              <a:endParaRPr lang="zh-CN" altLang="en-US" sz="2400" dirty="0"/>
            </a:p>
          </p:txBody>
        </p:sp>
        <p:sp>
          <p:nvSpPr>
            <p:cNvPr id="22" name="文本占位符 6"/>
            <p:cNvSpPr txBox="1"/>
            <p:nvPr>
              <p:custDataLst>
                <p:tags r:id="rId6"/>
              </p:custDataLst>
            </p:nvPr>
          </p:nvSpPr>
          <p:spPr>
            <a:xfrm>
              <a:off x="3150031" y="3113029"/>
              <a:ext cx="4113407" cy="685801"/>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   公 </a:t>
              </a:r>
              <a:r>
                <a:rPr lang="zh-CN" altLang="en-US" dirty="0">
                  <a:solidFill>
                    <a:schemeClr val="tx1">
                      <a:lumMod val="65000"/>
                      <a:lumOff val="35000"/>
                    </a:schemeClr>
                  </a:solidFill>
                </a:rPr>
                <a:t>司</a:t>
              </a:r>
              <a:r>
                <a:rPr lang="zh-CN" altLang="en-US" dirty="0" smtClean="0">
                  <a:solidFill>
                    <a:schemeClr val="tx1">
                      <a:lumMod val="65000"/>
                      <a:lumOff val="35000"/>
                    </a:schemeClr>
                  </a:solidFill>
                </a:rPr>
                <a:t> 简 介</a:t>
              </a:r>
              <a:endParaRPr lang="en-US" altLang="zh-CN" dirty="0">
                <a:solidFill>
                  <a:schemeClr val="tx1">
                    <a:lumMod val="65000"/>
                    <a:lumOff val="35000"/>
                  </a:schemeClr>
                </a:solidFill>
              </a:endParaRPr>
            </a:p>
          </p:txBody>
        </p:sp>
      </p:grpSp>
      <p:pic>
        <p:nvPicPr>
          <p:cNvPr id="1027" name="Picture 3" descr="C:\Users\Administrator\Desktop\QQ截图20160511135036.jpg"/>
          <p:cNvPicPr>
            <a:picLocks noChangeAspect="1" noChangeArrowheads="1"/>
          </p:cNvPicPr>
          <p:nvPr/>
        </p:nvPicPr>
        <p:blipFill>
          <a:blip r:embed="rId10"/>
          <a:srcRect/>
          <a:stretch>
            <a:fillRect/>
          </a:stretch>
        </p:blipFill>
        <p:spPr bwMode="auto">
          <a:xfrm>
            <a:off x="3286116" y="3286124"/>
            <a:ext cx="2214578" cy="30475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5364088" cy="1049385"/>
            <a:chOff x="7938" y="1936749"/>
            <a:chExt cx="8258523" cy="1862081"/>
          </a:xfrm>
        </p:grpSpPr>
        <p:sp>
          <p:nvSpPr>
            <p:cNvPr id="3" name="文本占位符 7"/>
            <p:cNvSpPr/>
            <p:nvPr>
              <p:custDataLst>
                <p:tags r:id="rId30"/>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31"/>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任意多边形 4"/>
            <p:cNvSpPr/>
            <p:nvPr>
              <p:custDataLst>
                <p:tags r:id="rId32"/>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6" name="直接连接符 5"/>
            <p:cNvCxnSpPr/>
            <p:nvPr>
              <p:custDataLst>
                <p:tags r:id="rId33"/>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标题 5"/>
            <p:cNvSpPr txBox="1"/>
            <p:nvPr>
              <p:custDataLst>
                <p:tags r:id="rId34"/>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公司概况</a:t>
              </a:r>
              <a:endParaRPr lang="zh-CN" altLang="en-US" sz="2400" dirty="0"/>
            </a:p>
          </p:txBody>
        </p:sp>
        <p:sp>
          <p:nvSpPr>
            <p:cNvPr id="8" name="文本占位符 6"/>
            <p:cNvSpPr txBox="1"/>
            <p:nvPr>
              <p:custDataLst>
                <p:tags r:id="rId35"/>
              </p:custDataLst>
            </p:nvPr>
          </p:nvSpPr>
          <p:spPr>
            <a:xfrm>
              <a:off x="3150031" y="3113029"/>
              <a:ext cx="4113407" cy="685801"/>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   发 展 历 程</a:t>
              </a:r>
              <a:endParaRPr lang="en-US" altLang="zh-CN" dirty="0">
                <a:solidFill>
                  <a:schemeClr val="tx1">
                    <a:lumMod val="65000"/>
                    <a:lumOff val="35000"/>
                  </a:schemeClr>
                </a:solidFill>
              </a:endParaRPr>
            </a:p>
          </p:txBody>
        </p:sp>
      </p:grpSp>
      <p:pic>
        <p:nvPicPr>
          <p:cNvPr id="9" name="Picture 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 y="-88798"/>
            <a:ext cx="8588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547169" y="1193205"/>
            <a:ext cx="8156914" cy="5548163"/>
            <a:chOff x="1946275" y="2046288"/>
            <a:chExt cx="4948653" cy="5414536"/>
          </a:xfrm>
        </p:grpSpPr>
        <p:sp>
          <p:nvSpPr>
            <p:cNvPr id="11" name="MH_Other_1"/>
            <p:cNvSpPr>
              <a:spLocks noChangeShapeType="1"/>
            </p:cNvSpPr>
            <p:nvPr>
              <p:custDataLst>
                <p:tags r:id="rId1"/>
              </p:custDataLst>
            </p:nvPr>
          </p:nvSpPr>
          <p:spPr bwMode="auto">
            <a:xfrm flipH="1">
              <a:off x="2560638" y="2314573"/>
              <a:ext cx="4762" cy="5146251"/>
            </a:xfrm>
            <a:prstGeom prst="line">
              <a:avLst/>
            </a:prstGeom>
            <a:noFill/>
            <a:ln w="6350" cmpd="sng">
              <a:solidFill>
                <a:srgbClr val="C2C2C2"/>
              </a:solidFill>
              <a:prstDash val="dash"/>
              <a:round/>
            </a:ln>
          </p:spPr>
          <p:txBody>
            <a:bodyPr/>
            <a:lstStyle/>
            <a:p>
              <a:pPr eaLnBrk="1" hangingPunct="1">
                <a:spcBef>
                  <a:spcPts val="0"/>
                </a:spcBef>
                <a:spcAft>
                  <a:spcPts val="0"/>
                </a:spcAft>
                <a:defRPr/>
              </a:pPr>
              <a:endParaRPr lang="zh-CN" altLang="en-US" sz="1600">
                <a:latin typeface="+mn-lt"/>
                <a:ea typeface="+mn-ea"/>
              </a:endParaRPr>
            </a:p>
          </p:txBody>
        </p:sp>
        <p:sp>
          <p:nvSpPr>
            <p:cNvPr id="12" name="MH_Other_2"/>
            <p:cNvSpPr>
              <a:spLocks noChangeShapeType="1"/>
            </p:cNvSpPr>
            <p:nvPr>
              <p:custDataLst>
                <p:tags r:id="rId2"/>
              </p:custDataLst>
            </p:nvPr>
          </p:nvSpPr>
          <p:spPr bwMode="auto">
            <a:xfrm>
              <a:off x="2562225" y="2584450"/>
              <a:ext cx="4244975" cy="0"/>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13" name="MH_Other_3"/>
            <p:cNvSpPr>
              <a:spLocks noChangeShapeType="1"/>
            </p:cNvSpPr>
            <p:nvPr>
              <p:custDataLst>
                <p:tags r:id="rId3"/>
              </p:custDataLst>
            </p:nvPr>
          </p:nvSpPr>
          <p:spPr bwMode="auto">
            <a:xfrm>
              <a:off x="2562225" y="3436938"/>
              <a:ext cx="4244975" cy="0"/>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14" name="MH_Other_6"/>
            <p:cNvSpPr/>
            <p:nvPr>
              <p:custDataLst>
                <p:tags r:id="rId4"/>
              </p:custDataLst>
            </p:nvPr>
          </p:nvSpPr>
          <p:spPr bwMode="gray">
            <a:xfrm>
              <a:off x="2017713" y="2328863"/>
              <a:ext cx="1085850" cy="188912"/>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lstStyle/>
            <a:p>
              <a:pPr eaLnBrk="1" hangingPunct="1">
                <a:spcBef>
                  <a:spcPts val="0"/>
                </a:spcBef>
                <a:spcAft>
                  <a:spcPts val="0"/>
                </a:spcAft>
                <a:defRPr/>
              </a:pPr>
              <a:endParaRPr lang="zh-CN" altLang="en-US" sz="1600">
                <a:solidFill>
                  <a:schemeClr val="tx1"/>
                </a:solidFill>
              </a:endParaRPr>
            </a:p>
          </p:txBody>
        </p:sp>
        <p:sp>
          <p:nvSpPr>
            <p:cNvPr id="15" name="MH_Other_7"/>
            <p:cNvSpPr>
              <a:spLocks noChangeArrowheads="1"/>
            </p:cNvSpPr>
            <p:nvPr>
              <p:custDataLst>
                <p:tags r:id="rId5"/>
              </p:custDataLst>
            </p:nvPr>
          </p:nvSpPr>
          <p:spPr bwMode="gray">
            <a:xfrm>
              <a:off x="1946275" y="2046288"/>
              <a:ext cx="1230313" cy="392112"/>
            </a:xfrm>
            <a:prstGeom prst="roundRect">
              <a:avLst>
                <a:gd name="adj" fmla="val 8924"/>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2005</a:t>
              </a:r>
              <a:endParaRPr lang="en-US" altLang="zh-CN" sz="1600" dirty="0">
                <a:solidFill>
                  <a:srgbClr val="FFFFFF"/>
                </a:solidFill>
                <a:latin typeface="华文楷体" pitchFamily="2" charset="-122"/>
                <a:ea typeface="华文楷体" pitchFamily="2" charset="-122"/>
                <a:cs typeface="Arial" charset="0"/>
              </a:endParaRPr>
            </a:p>
          </p:txBody>
        </p:sp>
        <p:sp>
          <p:nvSpPr>
            <p:cNvPr id="16" name="MH_Other_8"/>
            <p:cNvSpPr/>
            <p:nvPr>
              <p:custDataLst>
                <p:tags r:id="rId6"/>
              </p:custDataLst>
            </p:nvPr>
          </p:nvSpPr>
          <p:spPr bwMode="gray">
            <a:xfrm>
              <a:off x="2017713" y="3144838"/>
              <a:ext cx="1085850" cy="188912"/>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lstStyle/>
            <a:p>
              <a:pPr eaLnBrk="1" hangingPunct="1">
                <a:spcBef>
                  <a:spcPts val="0"/>
                </a:spcBef>
                <a:spcAft>
                  <a:spcPts val="0"/>
                </a:spcAft>
                <a:defRPr/>
              </a:pPr>
              <a:endParaRPr lang="zh-CN" altLang="en-US" sz="1600">
                <a:solidFill>
                  <a:schemeClr val="tx1"/>
                </a:solidFill>
              </a:endParaRPr>
            </a:p>
          </p:txBody>
        </p:sp>
        <p:sp>
          <p:nvSpPr>
            <p:cNvPr id="17" name="MH_Other_9"/>
            <p:cNvSpPr>
              <a:spLocks noChangeArrowheads="1"/>
            </p:cNvSpPr>
            <p:nvPr>
              <p:custDataLst>
                <p:tags r:id="rId7"/>
              </p:custDataLst>
            </p:nvPr>
          </p:nvSpPr>
          <p:spPr bwMode="gray">
            <a:xfrm>
              <a:off x="1946275" y="2862263"/>
              <a:ext cx="1230313" cy="392112"/>
            </a:xfrm>
            <a:prstGeom prst="roundRect">
              <a:avLst>
                <a:gd name="adj" fmla="val 9785"/>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2008</a:t>
              </a:r>
              <a:endParaRPr lang="en-US" altLang="zh-CN" sz="1600" dirty="0">
                <a:solidFill>
                  <a:srgbClr val="FFFFFF"/>
                </a:solidFill>
                <a:latin typeface="华文楷体" pitchFamily="2" charset="-122"/>
                <a:ea typeface="华文楷体" pitchFamily="2" charset="-122"/>
                <a:cs typeface="Arial" charset="0"/>
              </a:endParaRPr>
            </a:p>
          </p:txBody>
        </p:sp>
        <p:sp>
          <p:nvSpPr>
            <p:cNvPr id="18" name="MH_Other_10"/>
            <p:cNvSpPr/>
            <p:nvPr>
              <p:custDataLst>
                <p:tags r:id="rId8"/>
              </p:custDataLst>
            </p:nvPr>
          </p:nvSpPr>
          <p:spPr bwMode="gray">
            <a:xfrm>
              <a:off x="2017713" y="3960813"/>
              <a:ext cx="1085850" cy="188912"/>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lstStyle/>
            <a:p>
              <a:pPr eaLnBrk="1" hangingPunct="1">
                <a:spcBef>
                  <a:spcPts val="0"/>
                </a:spcBef>
                <a:spcAft>
                  <a:spcPts val="0"/>
                </a:spcAft>
                <a:defRPr/>
              </a:pPr>
              <a:endParaRPr lang="zh-CN" altLang="en-US" sz="1600">
                <a:solidFill>
                  <a:schemeClr val="tx1"/>
                </a:solidFill>
              </a:endParaRPr>
            </a:p>
          </p:txBody>
        </p:sp>
        <p:sp>
          <p:nvSpPr>
            <p:cNvPr id="19" name="MH_Other_11"/>
            <p:cNvSpPr>
              <a:spLocks noChangeArrowheads="1"/>
            </p:cNvSpPr>
            <p:nvPr>
              <p:custDataLst>
                <p:tags r:id="rId9"/>
              </p:custDataLst>
            </p:nvPr>
          </p:nvSpPr>
          <p:spPr bwMode="gray">
            <a:xfrm>
              <a:off x="1946275" y="3678238"/>
              <a:ext cx="1230313" cy="392112"/>
            </a:xfrm>
            <a:prstGeom prst="roundRect">
              <a:avLst>
                <a:gd name="adj" fmla="val 8064"/>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2009</a:t>
              </a:r>
              <a:endParaRPr lang="en-US" altLang="zh-CN" sz="1600" dirty="0">
                <a:solidFill>
                  <a:srgbClr val="FFFFFF"/>
                </a:solidFill>
                <a:latin typeface="华文楷体" pitchFamily="2" charset="-122"/>
                <a:ea typeface="华文楷体" pitchFamily="2" charset="-122"/>
                <a:cs typeface="Arial" charset="0"/>
              </a:endParaRPr>
            </a:p>
          </p:txBody>
        </p:sp>
        <p:sp>
          <p:nvSpPr>
            <p:cNvPr id="20" name="MH_SubTitle_1"/>
            <p:cNvSpPr txBox="1">
              <a:spLocks noChangeArrowheads="1"/>
            </p:cNvSpPr>
            <p:nvPr>
              <p:custDataLst>
                <p:tags r:id="rId10"/>
              </p:custDataLst>
            </p:nvPr>
          </p:nvSpPr>
          <p:spPr bwMode="auto">
            <a:xfrm>
              <a:off x="3378200" y="2046288"/>
              <a:ext cx="349996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dirty="0" smtClean="0">
                  <a:latin typeface="华文楷体" pitchFamily="2" charset="-122"/>
                  <a:ea typeface="华文楷体" pitchFamily="2" charset="-122"/>
                </a:rPr>
                <a:t>2005</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8</a:t>
              </a:r>
              <a:r>
                <a:rPr lang="zh-CN" altLang="en-US" sz="1600" dirty="0">
                  <a:latin typeface="华文楷体" pitchFamily="2" charset="-122"/>
                  <a:ea typeface="华文楷体" pitchFamily="2" charset="-122"/>
                </a:rPr>
                <a:t>月：有限公司</a:t>
              </a:r>
              <a:r>
                <a:rPr lang="zh-CN" altLang="en-US" sz="1600" dirty="0" smtClean="0">
                  <a:latin typeface="华文楷体" pitchFamily="2" charset="-122"/>
                  <a:ea typeface="华文楷体" pitchFamily="2" charset="-122"/>
                </a:rPr>
                <a:t>成立；利用熟悉原绒采购的优势，迅速建立起原绒采购体系，占据原料贸易先机。</a:t>
              </a:r>
              <a:endParaRPr lang="en-US" altLang="zh-CN" sz="1600" dirty="0">
                <a:latin typeface="华文楷体" pitchFamily="2" charset="-122"/>
                <a:ea typeface="华文楷体" pitchFamily="2" charset="-122"/>
              </a:endParaRPr>
            </a:p>
          </p:txBody>
        </p:sp>
        <p:sp>
          <p:nvSpPr>
            <p:cNvPr id="21" name="MH_SubTitle_2"/>
            <p:cNvSpPr txBox="1">
              <a:spLocks noChangeArrowheads="1"/>
            </p:cNvSpPr>
            <p:nvPr>
              <p:custDataLst>
                <p:tags r:id="rId11"/>
              </p:custDataLst>
            </p:nvPr>
          </p:nvSpPr>
          <p:spPr bwMode="auto">
            <a:xfrm>
              <a:off x="3378200" y="2725823"/>
              <a:ext cx="351672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spc="-100" dirty="0" smtClean="0">
                  <a:latin typeface="华文楷体" pitchFamily="2" charset="-122"/>
                  <a:ea typeface="华文楷体" pitchFamily="2" charset="-122"/>
                </a:rPr>
                <a:t>2008</a:t>
              </a:r>
              <a:r>
                <a:rPr lang="zh-CN" altLang="en-US" sz="1600" spc="-100" dirty="0" smtClean="0">
                  <a:latin typeface="华文楷体" pitchFamily="2" charset="-122"/>
                  <a:ea typeface="华文楷体" pitchFamily="2" charset="-122"/>
                </a:rPr>
                <a:t>年</a:t>
              </a:r>
              <a:r>
                <a:rPr lang="en-US" altLang="zh-CN" sz="1600" spc="-100" dirty="0" smtClean="0">
                  <a:latin typeface="华文楷体" pitchFamily="2" charset="-122"/>
                  <a:ea typeface="华文楷体" pitchFamily="2" charset="-122"/>
                </a:rPr>
                <a:t>9</a:t>
              </a:r>
              <a:r>
                <a:rPr lang="zh-CN" altLang="en-US" sz="1600" spc="-100" dirty="0" smtClean="0">
                  <a:latin typeface="华文楷体" pitchFamily="2" charset="-122"/>
                  <a:ea typeface="华文楷体" pitchFamily="2" charset="-122"/>
                </a:rPr>
                <a:t>月：半</a:t>
              </a:r>
              <a:r>
                <a:rPr lang="zh-CN" altLang="en-US" sz="1600" spc="-100" dirty="0">
                  <a:latin typeface="华文楷体" pitchFamily="2" charset="-122"/>
                  <a:ea typeface="华文楷体" pitchFamily="2" charset="-122"/>
                </a:rPr>
                <a:t>精纺车间</a:t>
              </a:r>
              <a:r>
                <a:rPr lang="zh-CN" altLang="en-US" sz="1600" spc="-100" dirty="0" smtClean="0">
                  <a:latin typeface="华文楷体" pitchFamily="2" charset="-122"/>
                  <a:ea typeface="华文楷体" pitchFamily="2" charset="-122"/>
                </a:rPr>
                <a:t>建成投产；所生产半精纺纱线质量达到行业先进水平，产品供不应求；获银川市小巨人企业称号。当年企业通过了</a:t>
              </a:r>
              <a:r>
                <a:rPr lang="en-US" altLang="zh-CN" sz="1600" spc="-100" dirty="0" smtClean="0">
                  <a:latin typeface="华文楷体" pitchFamily="2" charset="-122"/>
                  <a:ea typeface="华文楷体" pitchFamily="2" charset="-122"/>
                </a:rPr>
                <a:t>ISO9001</a:t>
              </a:r>
              <a:r>
                <a:rPr lang="zh-CN" altLang="en-US" sz="1600" spc="-100" dirty="0" smtClean="0">
                  <a:latin typeface="华文楷体" pitchFamily="2" charset="-122"/>
                  <a:ea typeface="华文楷体" pitchFamily="2" charset="-122"/>
                </a:rPr>
                <a:t>、</a:t>
              </a:r>
              <a:r>
                <a:rPr lang="en-US" altLang="zh-CN" sz="1600" spc="-100" dirty="0" smtClean="0">
                  <a:latin typeface="华文楷体" pitchFamily="2" charset="-122"/>
                  <a:ea typeface="华文楷体" pitchFamily="2" charset="-122"/>
                </a:rPr>
                <a:t>ISO14001</a:t>
              </a:r>
              <a:r>
                <a:rPr lang="zh-CN" altLang="en-US" sz="1600" spc="-100" dirty="0" smtClean="0">
                  <a:latin typeface="华文楷体" pitchFamily="2" charset="-122"/>
                  <a:ea typeface="华文楷体" pitchFamily="2" charset="-122"/>
                </a:rPr>
                <a:t>、</a:t>
              </a:r>
              <a:r>
                <a:rPr lang="en-US" altLang="zh-CN" sz="1600" spc="-100" dirty="0" smtClean="0">
                  <a:latin typeface="华文楷体" pitchFamily="2" charset="-122"/>
                  <a:ea typeface="华文楷体" pitchFamily="2" charset="-122"/>
                </a:rPr>
                <a:t>OHSAS18001</a:t>
              </a:r>
              <a:r>
                <a:rPr lang="zh-CN" altLang="en-US" sz="1600" spc="-100" dirty="0" smtClean="0">
                  <a:latin typeface="华文楷体" pitchFamily="2" charset="-122"/>
                  <a:ea typeface="华文楷体" pitchFamily="2" charset="-122"/>
                </a:rPr>
                <a:t>国体系认证。</a:t>
              </a:r>
              <a:endParaRPr lang="zh-CN" altLang="en-US" sz="1600" spc="-100" dirty="0">
                <a:latin typeface="华文楷体" pitchFamily="2" charset="-122"/>
                <a:ea typeface="华文楷体" pitchFamily="2" charset="-122"/>
              </a:endParaRPr>
            </a:p>
          </p:txBody>
        </p:sp>
        <p:sp>
          <p:nvSpPr>
            <p:cNvPr id="22" name="MH_SubTitle_3"/>
            <p:cNvSpPr txBox="1">
              <a:spLocks noChangeArrowheads="1"/>
            </p:cNvSpPr>
            <p:nvPr>
              <p:custDataLst>
                <p:tags r:id="rId12"/>
              </p:custDataLst>
            </p:nvPr>
          </p:nvSpPr>
          <p:spPr bwMode="auto">
            <a:xfrm>
              <a:off x="3378200" y="3432420"/>
              <a:ext cx="3499967" cy="96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spc="-100" dirty="0" smtClean="0">
                  <a:latin typeface="华文楷体" pitchFamily="2" charset="-122"/>
                  <a:ea typeface="华文楷体" pitchFamily="2" charset="-122"/>
                </a:rPr>
                <a:t>2009</a:t>
              </a:r>
              <a:r>
                <a:rPr lang="zh-CN" altLang="en-US" sz="1600" spc="-100" dirty="0" smtClean="0">
                  <a:latin typeface="华文楷体" pitchFamily="2" charset="-122"/>
                  <a:ea typeface="华文楷体" pitchFamily="2" charset="-122"/>
                </a:rPr>
                <a:t>年</a:t>
              </a:r>
              <a:r>
                <a:rPr lang="en-US" altLang="zh-CN" sz="1600" spc="-100" dirty="0" smtClean="0">
                  <a:latin typeface="华文楷体" pitchFamily="2" charset="-122"/>
                  <a:ea typeface="华文楷体" pitchFamily="2" charset="-122"/>
                </a:rPr>
                <a:t>7</a:t>
              </a:r>
              <a:r>
                <a:rPr lang="zh-CN" altLang="en-US" sz="1600" spc="-100" dirty="0">
                  <a:latin typeface="华文楷体" pitchFamily="2" charset="-122"/>
                  <a:ea typeface="华文楷体" pitchFamily="2" charset="-122"/>
                </a:rPr>
                <a:t>月</a:t>
              </a:r>
              <a:r>
                <a:rPr lang="zh-CN" altLang="en-US" sz="1600" spc="-100" dirty="0" smtClean="0">
                  <a:latin typeface="华文楷体" pitchFamily="2" charset="-122"/>
                  <a:ea typeface="华文楷体" pitchFamily="2" charset="-122"/>
                </a:rPr>
                <a:t>：“高档</a:t>
              </a:r>
              <a:r>
                <a:rPr lang="zh-CN" altLang="en-US" sz="1600" spc="-100" dirty="0">
                  <a:latin typeface="华文楷体" pitchFamily="2" charset="-122"/>
                  <a:ea typeface="华文楷体" pitchFamily="2" charset="-122"/>
                </a:rPr>
                <a:t>羊绒</a:t>
              </a:r>
              <a:r>
                <a:rPr lang="zh-CN" altLang="en-US" sz="1600" spc="-100" dirty="0" smtClean="0">
                  <a:latin typeface="华文楷体" pitchFamily="2" charset="-122"/>
                  <a:ea typeface="华文楷体" pitchFamily="2" charset="-122"/>
                </a:rPr>
                <a:t>精纺纱线及</a:t>
              </a:r>
              <a:r>
                <a:rPr lang="zh-CN" altLang="en-US" sz="1600" spc="-100" dirty="0">
                  <a:latin typeface="华文楷体" pitchFamily="2" charset="-122"/>
                  <a:ea typeface="华文楷体" pitchFamily="2" charset="-122"/>
                </a:rPr>
                <a:t>高支羊绒精纺面料的开发和</a:t>
              </a:r>
              <a:r>
                <a:rPr lang="zh-CN" altLang="en-US" sz="1600" spc="-100" dirty="0" smtClean="0">
                  <a:latin typeface="华文楷体" pitchFamily="2" charset="-122"/>
                  <a:ea typeface="华文楷体" pitchFamily="2" charset="-122"/>
                </a:rPr>
                <a:t>生产项目”被国家发改委、工信部确定</a:t>
              </a:r>
              <a:r>
                <a:rPr lang="zh-CN" altLang="en-US" sz="1600" spc="-100" dirty="0">
                  <a:latin typeface="华文楷体" pitchFamily="2" charset="-122"/>
                  <a:ea typeface="华文楷体" pitchFamily="2" charset="-122"/>
                </a:rPr>
                <a:t>为重点产业振兴和技术改造</a:t>
              </a:r>
              <a:r>
                <a:rPr lang="zh-CN" altLang="en-US" sz="1600" spc="-100" dirty="0" smtClean="0">
                  <a:latin typeface="华文楷体" pitchFamily="2" charset="-122"/>
                  <a:ea typeface="华文楷体" pitchFamily="2" charset="-122"/>
                </a:rPr>
                <a:t>项目，成为填补国内空白的重点工程；获纺织服装企业竞争力</a:t>
              </a:r>
              <a:r>
                <a:rPr lang="en-US" altLang="zh-CN" sz="1600" spc="-100" dirty="0" smtClean="0">
                  <a:latin typeface="华文楷体" pitchFamily="2" charset="-122"/>
                  <a:ea typeface="华文楷体" pitchFamily="2" charset="-122"/>
                </a:rPr>
                <a:t>500</a:t>
              </a:r>
              <a:r>
                <a:rPr lang="zh-CN" altLang="en-US" sz="1600" spc="-100" dirty="0" smtClean="0">
                  <a:latin typeface="华文楷体" pitchFamily="2" charset="-122"/>
                  <a:ea typeface="华文楷体" pitchFamily="2" charset="-122"/>
                </a:rPr>
                <a:t>强称号。</a:t>
              </a:r>
              <a:endParaRPr lang="en-US" altLang="zh-CN" sz="1600" spc="-100" dirty="0">
                <a:latin typeface="华文楷体" pitchFamily="2" charset="-122"/>
                <a:ea typeface="华文楷体" pitchFamily="2" charset="-122"/>
              </a:endParaRPr>
            </a:p>
          </p:txBody>
        </p:sp>
        <p:grpSp>
          <p:nvGrpSpPr>
            <p:cNvPr id="23" name="组合 44"/>
            <p:cNvGrpSpPr/>
            <p:nvPr/>
          </p:nvGrpSpPr>
          <p:grpSpPr>
            <a:xfrm>
              <a:off x="1946275" y="4278912"/>
              <a:ext cx="4948653" cy="1458788"/>
              <a:chOff x="1946275" y="4278912"/>
              <a:chExt cx="4948653" cy="1458788"/>
            </a:xfrm>
          </p:grpSpPr>
          <p:sp>
            <p:nvSpPr>
              <p:cNvPr id="34" name="MH_Other_4"/>
              <p:cNvSpPr>
                <a:spLocks noChangeShapeType="1"/>
              </p:cNvSpPr>
              <p:nvPr>
                <p:custDataLst>
                  <p:tags r:id="rId22"/>
                </p:custDataLst>
              </p:nvPr>
            </p:nvSpPr>
            <p:spPr bwMode="auto">
              <a:xfrm flipV="1">
                <a:off x="2573572" y="4278912"/>
                <a:ext cx="4244975" cy="3175"/>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35" name="MH_Other_5"/>
              <p:cNvSpPr>
                <a:spLocks noChangeShapeType="1"/>
              </p:cNvSpPr>
              <p:nvPr>
                <p:custDataLst>
                  <p:tags r:id="rId23"/>
                </p:custDataLst>
              </p:nvPr>
            </p:nvSpPr>
            <p:spPr bwMode="auto">
              <a:xfrm flipV="1">
                <a:off x="2562225" y="5070475"/>
                <a:ext cx="4244975" cy="1588"/>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36" name="MH_Other_12"/>
              <p:cNvSpPr/>
              <p:nvPr>
                <p:custDataLst>
                  <p:tags r:id="rId24"/>
                </p:custDataLst>
              </p:nvPr>
            </p:nvSpPr>
            <p:spPr bwMode="gray">
              <a:xfrm>
                <a:off x="2017713" y="4776788"/>
                <a:ext cx="1085850" cy="188912"/>
              </a:xfrm>
              <a:custGeom>
                <a:avLst/>
                <a:gdLst>
                  <a:gd name="T0" fmla="*/ 3937 w 1120"/>
                  <a:gd name="T1" fmla="*/ 15 h 252"/>
                  <a:gd name="T2" fmla="*/ 3920 w 1120"/>
                  <a:gd name="T3" fmla="*/ 15 h 252"/>
                  <a:gd name="T4" fmla="*/ 3863 w 1120"/>
                  <a:gd name="T5" fmla="*/ 15 h 252"/>
                  <a:gd name="T6" fmla="*/ 3776 w 1120"/>
                  <a:gd name="T7" fmla="*/ 14 h 252"/>
                  <a:gd name="T8" fmla="*/ 3650 w 1120"/>
                  <a:gd name="T9" fmla="*/ 14 h 252"/>
                  <a:gd name="T10" fmla="*/ 3488 w 1120"/>
                  <a:gd name="T11" fmla="*/ 13 h 252"/>
                  <a:gd name="T12" fmla="*/ 3300 w 1120"/>
                  <a:gd name="T13" fmla="*/ 13 h 252"/>
                  <a:gd name="T14" fmla="*/ 3079 w 1120"/>
                  <a:gd name="T15" fmla="*/ 13 h 252"/>
                  <a:gd name="T16" fmla="*/ 2830 w 1120"/>
                  <a:gd name="T17" fmla="*/ 11 h 252"/>
                  <a:gd name="T18" fmla="*/ 2567 w 1120"/>
                  <a:gd name="T19" fmla="*/ 11 h 252"/>
                  <a:gd name="T20" fmla="*/ 2271 w 1120"/>
                  <a:gd name="T21" fmla="*/ 11 h 252"/>
                  <a:gd name="T22" fmla="*/ 1950 w 1120"/>
                  <a:gd name="T23" fmla="*/ 11 h 252"/>
                  <a:gd name="T24" fmla="*/ 1636 w 1120"/>
                  <a:gd name="T25" fmla="*/ 11 h 252"/>
                  <a:gd name="T26" fmla="*/ 1347 w 1120"/>
                  <a:gd name="T27" fmla="*/ 11 h 252"/>
                  <a:gd name="T28" fmla="*/ 1082 w 1120"/>
                  <a:gd name="T29" fmla="*/ 11 h 252"/>
                  <a:gd name="T30" fmla="*/ 837 w 1120"/>
                  <a:gd name="T31" fmla="*/ 13 h 252"/>
                  <a:gd name="T32" fmla="*/ 628 w 1120"/>
                  <a:gd name="T33" fmla="*/ 13 h 252"/>
                  <a:gd name="T34" fmla="*/ 444 w 1120"/>
                  <a:gd name="T35" fmla="*/ 13 h 252"/>
                  <a:gd name="T36" fmla="*/ 286 w 1120"/>
                  <a:gd name="T37" fmla="*/ 14 h 252"/>
                  <a:gd name="T38" fmla="*/ 162 w 1120"/>
                  <a:gd name="T39" fmla="*/ 14 h 252"/>
                  <a:gd name="T40" fmla="*/ 69 w 1120"/>
                  <a:gd name="T41" fmla="*/ 15 h 252"/>
                  <a:gd name="T42" fmla="*/ 20 w 1120"/>
                  <a:gd name="T43" fmla="*/ 15 h 252"/>
                  <a:gd name="T44" fmla="*/ 0 w 1120"/>
                  <a:gd name="T45" fmla="*/ 15 h 252"/>
                  <a:gd name="T46" fmla="*/ 0 w 1120"/>
                  <a:gd name="T47" fmla="*/ 4 h 252"/>
                  <a:gd name="T48" fmla="*/ 1966 w 1120"/>
                  <a:gd name="T49" fmla="*/ 0 h 252"/>
                  <a:gd name="T50" fmla="*/ 3937 w 1120"/>
                  <a:gd name="T51" fmla="*/ 4 h 252"/>
                  <a:gd name="T52" fmla="*/ 3937 w 1120"/>
                  <a:gd name="T53" fmla="*/ 15 h 252"/>
                  <a:gd name="T54" fmla="*/ 3937 w 1120"/>
                  <a:gd name="T55" fmla="*/ 1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9525">
                <a:noFill/>
                <a:round/>
              </a:ln>
            </p:spPr>
            <p:txBody>
              <a:bodyPr/>
              <a:lstStyle/>
              <a:p>
                <a:pPr eaLnBrk="1" hangingPunct="1">
                  <a:spcBef>
                    <a:spcPts val="0"/>
                  </a:spcBef>
                  <a:spcAft>
                    <a:spcPts val="0"/>
                  </a:spcAft>
                  <a:defRPr/>
                </a:pPr>
                <a:endParaRPr lang="zh-CN" altLang="en-US" sz="1600">
                  <a:latin typeface="+mn-lt"/>
                  <a:ea typeface="+mn-ea"/>
                </a:endParaRPr>
              </a:p>
            </p:txBody>
          </p:sp>
          <p:sp>
            <p:nvSpPr>
              <p:cNvPr id="37" name="MH_Other_13"/>
              <p:cNvSpPr>
                <a:spLocks noChangeArrowheads="1"/>
              </p:cNvSpPr>
              <p:nvPr>
                <p:custDataLst>
                  <p:tags r:id="rId25"/>
                </p:custDataLst>
              </p:nvPr>
            </p:nvSpPr>
            <p:spPr bwMode="gray">
              <a:xfrm>
                <a:off x="1946275" y="4494213"/>
                <a:ext cx="1230313" cy="392112"/>
              </a:xfrm>
              <a:prstGeom prst="roundRect">
                <a:avLst>
                  <a:gd name="adj" fmla="val 9785"/>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2012</a:t>
                </a:r>
                <a:endParaRPr lang="en-US" altLang="zh-CN" sz="1600" dirty="0">
                  <a:solidFill>
                    <a:srgbClr val="FFFFFF"/>
                  </a:solidFill>
                  <a:latin typeface="华文楷体" pitchFamily="2" charset="-122"/>
                  <a:ea typeface="华文楷体" pitchFamily="2" charset="-122"/>
                  <a:cs typeface="Arial" charset="0"/>
                </a:endParaRPr>
              </a:p>
            </p:txBody>
          </p:sp>
          <p:sp>
            <p:nvSpPr>
              <p:cNvPr id="38" name="MH_Other_14"/>
              <p:cNvSpPr/>
              <p:nvPr>
                <p:custDataLst>
                  <p:tags r:id="rId26"/>
                </p:custDataLst>
              </p:nvPr>
            </p:nvSpPr>
            <p:spPr bwMode="gray">
              <a:xfrm>
                <a:off x="2017713" y="5540375"/>
                <a:ext cx="1085850" cy="188913"/>
              </a:xfrm>
              <a:custGeom>
                <a:avLst/>
                <a:gdLst>
                  <a:gd name="T0" fmla="*/ 3937 w 1120"/>
                  <a:gd name="T1" fmla="*/ 15 h 252"/>
                  <a:gd name="T2" fmla="*/ 3920 w 1120"/>
                  <a:gd name="T3" fmla="*/ 15 h 252"/>
                  <a:gd name="T4" fmla="*/ 3863 w 1120"/>
                  <a:gd name="T5" fmla="*/ 15 h 252"/>
                  <a:gd name="T6" fmla="*/ 3776 w 1120"/>
                  <a:gd name="T7" fmla="*/ 14 h 252"/>
                  <a:gd name="T8" fmla="*/ 3650 w 1120"/>
                  <a:gd name="T9" fmla="*/ 14 h 252"/>
                  <a:gd name="T10" fmla="*/ 3488 w 1120"/>
                  <a:gd name="T11" fmla="*/ 13 h 252"/>
                  <a:gd name="T12" fmla="*/ 3300 w 1120"/>
                  <a:gd name="T13" fmla="*/ 13 h 252"/>
                  <a:gd name="T14" fmla="*/ 3079 w 1120"/>
                  <a:gd name="T15" fmla="*/ 13 h 252"/>
                  <a:gd name="T16" fmla="*/ 2830 w 1120"/>
                  <a:gd name="T17" fmla="*/ 11 h 252"/>
                  <a:gd name="T18" fmla="*/ 2567 w 1120"/>
                  <a:gd name="T19" fmla="*/ 11 h 252"/>
                  <a:gd name="T20" fmla="*/ 2271 w 1120"/>
                  <a:gd name="T21" fmla="*/ 11 h 252"/>
                  <a:gd name="T22" fmla="*/ 1950 w 1120"/>
                  <a:gd name="T23" fmla="*/ 11 h 252"/>
                  <a:gd name="T24" fmla="*/ 1636 w 1120"/>
                  <a:gd name="T25" fmla="*/ 11 h 252"/>
                  <a:gd name="T26" fmla="*/ 1347 w 1120"/>
                  <a:gd name="T27" fmla="*/ 11 h 252"/>
                  <a:gd name="T28" fmla="*/ 1082 w 1120"/>
                  <a:gd name="T29" fmla="*/ 11 h 252"/>
                  <a:gd name="T30" fmla="*/ 837 w 1120"/>
                  <a:gd name="T31" fmla="*/ 13 h 252"/>
                  <a:gd name="T32" fmla="*/ 628 w 1120"/>
                  <a:gd name="T33" fmla="*/ 13 h 252"/>
                  <a:gd name="T34" fmla="*/ 444 w 1120"/>
                  <a:gd name="T35" fmla="*/ 13 h 252"/>
                  <a:gd name="T36" fmla="*/ 286 w 1120"/>
                  <a:gd name="T37" fmla="*/ 14 h 252"/>
                  <a:gd name="T38" fmla="*/ 162 w 1120"/>
                  <a:gd name="T39" fmla="*/ 14 h 252"/>
                  <a:gd name="T40" fmla="*/ 69 w 1120"/>
                  <a:gd name="T41" fmla="*/ 15 h 252"/>
                  <a:gd name="T42" fmla="*/ 20 w 1120"/>
                  <a:gd name="T43" fmla="*/ 15 h 252"/>
                  <a:gd name="T44" fmla="*/ 0 w 1120"/>
                  <a:gd name="T45" fmla="*/ 15 h 252"/>
                  <a:gd name="T46" fmla="*/ 0 w 1120"/>
                  <a:gd name="T47" fmla="*/ 4 h 252"/>
                  <a:gd name="T48" fmla="*/ 1966 w 1120"/>
                  <a:gd name="T49" fmla="*/ 0 h 252"/>
                  <a:gd name="T50" fmla="*/ 3937 w 1120"/>
                  <a:gd name="T51" fmla="*/ 4 h 252"/>
                  <a:gd name="T52" fmla="*/ 3937 w 1120"/>
                  <a:gd name="T53" fmla="*/ 15 h 252"/>
                  <a:gd name="T54" fmla="*/ 3937 w 1120"/>
                  <a:gd name="T55" fmla="*/ 1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9525">
                <a:noFill/>
                <a:round/>
              </a:ln>
            </p:spPr>
            <p:txBody>
              <a:bodyPr/>
              <a:lstStyle/>
              <a:p>
                <a:pPr eaLnBrk="1" hangingPunct="1">
                  <a:spcBef>
                    <a:spcPts val="0"/>
                  </a:spcBef>
                  <a:spcAft>
                    <a:spcPts val="0"/>
                  </a:spcAft>
                  <a:defRPr/>
                </a:pPr>
                <a:endParaRPr lang="zh-CN" altLang="en-US" sz="1600">
                  <a:latin typeface="+mn-lt"/>
                  <a:ea typeface="+mn-ea"/>
                </a:endParaRPr>
              </a:p>
            </p:txBody>
          </p:sp>
          <p:sp>
            <p:nvSpPr>
              <p:cNvPr id="39" name="MH_Other_15"/>
              <p:cNvSpPr>
                <a:spLocks noChangeArrowheads="1"/>
              </p:cNvSpPr>
              <p:nvPr>
                <p:custDataLst>
                  <p:tags r:id="rId27"/>
                </p:custDataLst>
              </p:nvPr>
            </p:nvSpPr>
            <p:spPr bwMode="gray">
              <a:xfrm>
                <a:off x="1946275" y="5257800"/>
                <a:ext cx="1230313" cy="392113"/>
              </a:xfrm>
              <a:prstGeom prst="roundRect">
                <a:avLst>
                  <a:gd name="adj" fmla="val 9785"/>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2013</a:t>
                </a:r>
                <a:endParaRPr lang="en-US" altLang="zh-CN" sz="1600" dirty="0">
                  <a:solidFill>
                    <a:srgbClr val="FFFFFF"/>
                  </a:solidFill>
                  <a:latin typeface="华文楷体" pitchFamily="2" charset="-122"/>
                  <a:ea typeface="华文楷体" pitchFamily="2" charset="-122"/>
                  <a:cs typeface="Arial" charset="0"/>
                </a:endParaRPr>
              </a:p>
            </p:txBody>
          </p:sp>
          <p:sp>
            <p:nvSpPr>
              <p:cNvPr id="40" name="MH_SubTitle_4"/>
              <p:cNvSpPr txBox="1">
                <a:spLocks noChangeArrowheads="1"/>
              </p:cNvSpPr>
              <p:nvPr>
                <p:custDataLst>
                  <p:tags r:id="rId28"/>
                </p:custDataLst>
              </p:nvPr>
            </p:nvSpPr>
            <p:spPr bwMode="auto">
              <a:xfrm>
                <a:off x="3378200" y="4436094"/>
                <a:ext cx="351672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defRPr/>
                </a:pPr>
                <a:r>
                  <a:rPr lang="en-US" altLang="zh-CN" sz="1600" dirty="0" smtClean="0">
                    <a:latin typeface="华文楷体" pitchFamily="2" charset="-122"/>
                    <a:ea typeface="华文楷体" pitchFamily="2" charset="-122"/>
                  </a:rPr>
                  <a:t>2012</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9</a:t>
                </a:r>
                <a:r>
                  <a:rPr lang="zh-CN" altLang="en-US" sz="1600" dirty="0" smtClean="0">
                    <a:latin typeface="华文楷体" pitchFamily="2" charset="-122"/>
                    <a:ea typeface="华文楷体" pitchFamily="2" charset="-122"/>
                  </a:rPr>
                  <a:t>月：经过三年的努力，羊绒精纺生产线建成；高支精纺羊绒面料问世后“一炮打红”，投产当年达到预期效果。</a:t>
                </a:r>
                <a:endParaRPr lang="en-US" altLang="zh-CN" sz="1600" dirty="0">
                  <a:latin typeface="华文楷体" pitchFamily="2" charset="-122"/>
                  <a:ea typeface="华文楷体" pitchFamily="2" charset="-122"/>
                </a:endParaRPr>
              </a:p>
            </p:txBody>
          </p:sp>
          <p:sp>
            <p:nvSpPr>
              <p:cNvPr id="41" name="MH_SubTitle_5"/>
              <p:cNvSpPr txBox="1">
                <a:spLocks noChangeArrowheads="1"/>
              </p:cNvSpPr>
              <p:nvPr>
                <p:custDataLst>
                  <p:tags r:id="rId29"/>
                </p:custDataLst>
              </p:nvPr>
            </p:nvSpPr>
            <p:spPr bwMode="auto">
              <a:xfrm>
                <a:off x="3394961" y="5172550"/>
                <a:ext cx="349996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dirty="0" smtClean="0">
                    <a:latin typeface="华文楷体" pitchFamily="2" charset="-122"/>
                    <a:ea typeface="华文楷体" pitchFamily="2" charset="-122"/>
                  </a:rPr>
                  <a:t>2013</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5</a:t>
                </a:r>
                <a:r>
                  <a:rPr lang="zh-CN" altLang="en-US" sz="1600" dirty="0" smtClean="0">
                    <a:latin typeface="华文楷体" pitchFamily="2" charset="-122"/>
                    <a:ea typeface="华文楷体" pitchFamily="2" charset="-122"/>
                  </a:rPr>
                  <a:t>月：与东华大学、西安工程大学合作，</a:t>
                </a:r>
                <a:r>
                  <a:rPr lang="zh-CN" altLang="en-US" sz="1600" dirty="0">
                    <a:latin typeface="华文楷体" pitchFamily="2" charset="-122"/>
                    <a:ea typeface="华文楷体" pitchFamily="2" charset="-122"/>
                  </a:rPr>
                  <a:t>联合打造了全国唯一一家羊绒精纺面料</a:t>
                </a:r>
                <a:r>
                  <a:rPr lang="zh-CN" altLang="en-US" sz="1600" dirty="0" smtClean="0">
                    <a:latin typeface="华文楷体" pitchFamily="2" charset="-122"/>
                    <a:ea typeface="华文楷体" pitchFamily="2" charset="-122"/>
                  </a:rPr>
                  <a:t>研究中心</a:t>
                </a:r>
                <a:r>
                  <a:rPr lang="zh-CN" altLang="en-US" sz="1600" dirty="0">
                    <a:latin typeface="华文楷体" pitchFamily="2" charset="-122"/>
                    <a:ea typeface="华文楷体" pitchFamily="2" charset="-122"/>
                  </a:rPr>
                  <a:t>“羊绒及其它特种纤维精纺工程技术</a:t>
                </a:r>
                <a:r>
                  <a:rPr lang="zh-CN" altLang="en-US" sz="1600" dirty="0" smtClean="0">
                    <a:latin typeface="华文楷体" pitchFamily="2" charset="-122"/>
                    <a:ea typeface="华文楷体" pitchFamily="2" charset="-122"/>
                  </a:rPr>
                  <a:t>中心”；聘请中国工程院院士姚穆担任名誉主任。</a:t>
                </a:r>
                <a:endParaRPr lang="en-US" altLang="zh-CN" sz="1600" dirty="0">
                  <a:latin typeface="华文楷体" pitchFamily="2" charset="-122"/>
                  <a:ea typeface="华文楷体" pitchFamily="2" charset="-122"/>
                </a:endParaRPr>
              </a:p>
            </p:txBody>
          </p:sp>
        </p:grpSp>
        <p:grpSp>
          <p:nvGrpSpPr>
            <p:cNvPr id="24" name="组合 45"/>
            <p:cNvGrpSpPr/>
            <p:nvPr/>
          </p:nvGrpSpPr>
          <p:grpSpPr>
            <a:xfrm>
              <a:off x="1946275" y="5870734"/>
              <a:ext cx="4931892" cy="1555166"/>
              <a:chOff x="1946275" y="4280484"/>
              <a:chExt cx="4931892" cy="1555166"/>
            </a:xfrm>
          </p:grpSpPr>
          <p:sp>
            <p:nvSpPr>
              <p:cNvPr id="25" name="MH_Other_4"/>
              <p:cNvSpPr>
                <a:spLocks noChangeShapeType="1"/>
              </p:cNvSpPr>
              <p:nvPr>
                <p:custDataLst>
                  <p:tags r:id="rId13"/>
                </p:custDataLst>
              </p:nvPr>
            </p:nvSpPr>
            <p:spPr bwMode="auto">
              <a:xfrm flipV="1">
                <a:off x="2562225" y="4280484"/>
                <a:ext cx="4244975" cy="3175"/>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26" name="MH_Other_5"/>
              <p:cNvSpPr>
                <a:spLocks noChangeShapeType="1"/>
              </p:cNvSpPr>
              <p:nvPr>
                <p:custDataLst>
                  <p:tags r:id="rId14"/>
                </p:custDataLst>
              </p:nvPr>
            </p:nvSpPr>
            <p:spPr bwMode="auto">
              <a:xfrm flipV="1">
                <a:off x="2562225" y="5070475"/>
                <a:ext cx="4244975" cy="1588"/>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27" name="MH_Other_12"/>
              <p:cNvSpPr/>
              <p:nvPr>
                <p:custDataLst>
                  <p:tags r:id="rId15"/>
                </p:custDataLst>
              </p:nvPr>
            </p:nvSpPr>
            <p:spPr bwMode="gray">
              <a:xfrm>
                <a:off x="2017713" y="4776788"/>
                <a:ext cx="1085850" cy="188912"/>
              </a:xfrm>
              <a:custGeom>
                <a:avLst/>
                <a:gdLst>
                  <a:gd name="T0" fmla="*/ 3937 w 1120"/>
                  <a:gd name="T1" fmla="*/ 15 h 252"/>
                  <a:gd name="T2" fmla="*/ 3920 w 1120"/>
                  <a:gd name="T3" fmla="*/ 15 h 252"/>
                  <a:gd name="T4" fmla="*/ 3863 w 1120"/>
                  <a:gd name="T5" fmla="*/ 15 h 252"/>
                  <a:gd name="T6" fmla="*/ 3776 w 1120"/>
                  <a:gd name="T7" fmla="*/ 14 h 252"/>
                  <a:gd name="T8" fmla="*/ 3650 w 1120"/>
                  <a:gd name="T9" fmla="*/ 14 h 252"/>
                  <a:gd name="T10" fmla="*/ 3488 w 1120"/>
                  <a:gd name="T11" fmla="*/ 13 h 252"/>
                  <a:gd name="T12" fmla="*/ 3300 w 1120"/>
                  <a:gd name="T13" fmla="*/ 13 h 252"/>
                  <a:gd name="T14" fmla="*/ 3079 w 1120"/>
                  <a:gd name="T15" fmla="*/ 13 h 252"/>
                  <a:gd name="T16" fmla="*/ 2830 w 1120"/>
                  <a:gd name="T17" fmla="*/ 11 h 252"/>
                  <a:gd name="T18" fmla="*/ 2567 w 1120"/>
                  <a:gd name="T19" fmla="*/ 11 h 252"/>
                  <a:gd name="T20" fmla="*/ 2271 w 1120"/>
                  <a:gd name="T21" fmla="*/ 11 h 252"/>
                  <a:gd name="T22" fmla="*/ 1950 w 1120"/>
                  <a:gd name="T23" fmla="*/ 11 h 252"/>
                  <a:gd name="T24" fmla="*/ 1636 w 1120"/>
                  <a:gd name="T25" fmla="*/ 11 h 252"/>
                  <a:gd name="T26" fmla="*/ 1347 w 1120"/>
                  <a:gd name="T27" fmla="*/ 11 h 252"/>
                  <a:gd name="T28" fmla="*/ 1082 w 1120"/>
                  <a:gd name="T29" fmla="*/ 11 h 252"/>
                  <a:gd name="T30" fmla="*/ 837 w 1120"/>
                  <a:gd name="T31" fmla="*/ 13 h 252"/>
                  <a:gd name="T32" fmla="*/ 628 w 1120"/>
                  <a:gd name="T33" fmla="*/ 13 h 252"/>
                  <a:gd name="T34" fmla="*/ 444 w 1120"/>
                  <a:gd name="T35" fmla="*/ 13 h 252"/>
                  <a:gd name="T36" fmla="*/ 286 w 1120"/>
                  <a:gd name="T37" fmla="*/ 14 h 252"/>
                  <a:gd name="T38" fmla="*/ 162 w 1120"/>
                  <a:gd name="T39" fmla="*/ 14 h 252"/>
                  <a:gd name="T40" fmla="*/ 69 w 1120"/>
                  <a:gd name="T41" fmla="*/ 15 h 252"/>
                  <a:gd name="T42" fmla="*/ 20 w 1120"/>
                  <a:gd name="T43" fmla="*/ 15 h 252"/>
                  <a:gd name="T44" fmla="*/ 0 w 1120"/>
                  <a:gd name="T45" fmla="*/ 15 h 252"/>
                  <a:gd name="T46" fmla="*/ 0 w 1120"/>
                  <a:gd name="T47" fmla="*/ 4 h 252"/>
                  <a:gd name="T48" fmla="*/ 1966 w 1120"/>
                  <a:gd name="T49" fmla="*/ 0 h 252"/>
                  <a:gd name="T50" fmla="*/ 3937 w 1120"/>
                  <a:gd name="T51" fmla="*/ 4 h 252"/>
                  <a:gd name="T52" fmla="*/ 3937 w 1120"/>
                  <a:gd name="T53" fmla="*/ 15 h 252"/>
                  <a:gd name="T54" fmla="*/ 3937 w 1120"/>
                  <a:gd name="T55" fmla="*/ 1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9525">
                <a:noFill/>
                <a:round/>
              </a:ln>
            </p:spPr>
            <p:txBody>
              <a:bodyPr/>
              <a:lstStyle/>
              <a:p>
                <a:pPr eaLnBrk="1" hangingPunct="1">
                  <a:spcBef>
                    <a:spcPts val="0"/>
                  </a:spcBef>
                  <a:spcAft>
                    <a:spcPts val="0"/>
                  </a:spcAft>
                  <a:defRPr/>
                </a:pPr>
                <a:endParaRPr lang="zh-CN" altLang="en-US" sz="1600">
                  <a:latin typeface="+mn-lt"/>
                  <a:ea typeface="+mn-ea"/>
                </a:endParaRPr>
              </a:p>
            </p:txBody>
          </p:sp>
          <p:sp>
            <p:nvSpPr>
              <p:cNvPr id="28" name="MH_Other_13"/>
              <p:cNvSpPr>
                <a:spLocks noChangeArrowheads="1"/>
              </p:cNvSpPr>
              <p:nvPr>
                <p:custDataLst>
                  <p:tags r:id="rId16"/>
                </p:custDataLst>
              </p:nvPr>
            </p:nvSpPr>
            <p:spPr bwMode="gray">
              <a:xfrm>
                <a:off x="1946275" y="4494213"/>
                <a:ext cx="1230313" cy="392112"/>
              </a:xfrm>
              <a:prstGeom prst="roundRect">
                <a:avLst>
                  <a:gd name="adj" fmla="val 9785"/>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2014</a:t>
                </a:r>
                <a:endParaRPr lang="en-US" altLang="zh-CN" sz="1600" dirty="0">
                  <a:solidFill>
                    <a:srgbClr val="FFFFFF"/>
                  </a:solidFill>
                  <a:latin typeface="华文楷体" pitchFamily="2" charset="-122"/>
                  <a:ea typeface="华文楷体" pitchFamily="2" charset="-122"/>
                  <a:cs typeface="Arial" charset="0"/>
                </a:endParaRPr>
              </a:p>
            </p:txBody>
          </p:sp>
          <p:sp>
            <p:nvSpPr>
              <p:cNvPr id="29" name="MH_Other_14"/>
              <p:cNvSpPr/>
              <p:nvPr>
                <p:custDataLst>
                  <p:tags r:id="rId17"/>
                </p:custDataLst>
              </p:nvPr>
            </p:nvSpPr>
            <p:spPr bwMode="gray">
              <a:xfrm>
                <a:off x="2017713" y="5540375"/>
                <a:ext cx="1085850" cy="188913"/>
              </a:xfrm>
              <a:custGeom>
                <a:avLst/>
                <a:gdLst>
                  <a:gd name="T0" fmla="*/ 3937 w 1120"/>
                  <a:gd name="T1" fmla="*/ 15 h 252"/>
                  <a:gd name="T2" fmla="*/ 3920 w 1120"/>
                  <a:gd name="T3" fmla="*/ 15 h 252"/>
                  <a:gd name="T4" fmla="*/ 3863 w 1120"/>
                  <a:gd name="T5" fmla="*/ 15 h 252"/>
                  <a:gd name="T6" fmla="*/ 3776 w 1120"/>
                  <a:gd name="T7" fmla="*/ 14 h 252"/>
                  <a:gd name="T8" fmla="*/ 3650 w 1120"/>
                  <a:gd name="T9" fmla="*/ 14 h 252"/>
                  <a:gd name="T10" fmla="*/ 3488 w 1120"/>
                  <a:gd name="T11" fmla="*/ 13 h 252"/>
                  <a:gd name="T12" fmla="*/ 3300 w 1120"/>
                  <a:gd name="T13" fmla="*/ 13 h 252"/>
                  <a:gd name="T14" fmla="*/ 3079 w 1120"/>
                  <a:gd name="T15" fmla="*/ 13 h 252"/>
                  <a:gd name="T16" fmla="*/ 2830 w 1120"/>
                  <a:gd name="T17" fmla="*/ 11 h 252"/>
                  <a:gd name="T18" fmla="*/ 2567 w 1120"/>
                  <a:gd name="T19" fmla="*/ 11 h 252"/>
                  <a:gd name="T20" fmla="*/ 2271 w 1120"/>
                  <a:gd name="T21" fmla="*/ 11 h 252"/>
                  <a:gd name="T22" fmla="*/ 1950 w 1120"/>
                  <a:gd name="T23" fmla="*/ 11 h 252"/>
                  <a:gd name="T24" fmla="*/ 1636 w 1120"/>
                  <a:gd name="T25" fmla="*/ 11 h 252"/>
                  <a:gd name="T26" fmla="*/ 1347 w 1120"/>
                  <a:gd name="T27" fmla="*/ 11 h 252"/>
                  <a:gd name="T28" fmla="*/ 1082 w 1120"/>
                  <a:gd name="T29" fmla="*/ 11 h 252"/>
                  <a:gd name="T30" fmla="*/ 837 w 1120"/>
                  <a:gd name="T31" fmla="*/ 13 h 252"/>
                  <a:gd name="T32" fmla="*/ 628 w 1120"/>
                  <a:gd name="T33" fmla="*/ 13 h 252"/>
                  <a:gd name="T34" fmla="*/ 444 w 1120"/>
                  <a:gd name="T35" fmla="*/ 13 h 252"/>
                  <a:gd name="T36" fmla="*/ 286 w 1120"/>
                  <a:gd name="T37" fmla="*/ 14 h 252"/>
                  <a:gd name="T38" fmla="*/ 162 w 1120"/>
                  <a:gd name="T39" fmla="*/ 14 h 252"/>
                  <a:gd name="T40" fmla="*/ 69 w 1120"/>
                  <a:gd name="T41" fmla="*/ 15 h 252"/>
                  <a:gd name="T42" fmla="*/ 20 w 1120"/>
                  <a:gd name="T43" fmla="*/ 15 h 252"/>
                  <a:gd name="T44" fmla="*/ 0 w 1120"/>
                  <a:gd name="T45" fmla="*/ 15 h 252"/>
                  <a:gd name="T46" fmla="*/ 0 w 1120"/>
                  <a:gd name="T47" fmla="*/ 4 h 252"/>
                  <a:gd name="T48" fmla="*/ 1966 w 1120"/>
                  <a:gd name="T49" fmla="*/ 0 h 252"/>
                  <a:gd name="T50" fmla="*/ 3937 w 1120"/>
                  <a:gd name="T51" fmla="*/ 4 h 252"/>
                  <a:gd name="T52" fmla="*/ 3937 w 1120"/>
                  <a:gd name="T53" fmla="*/ 15 h 252"/>
                  <a:gd name="T54" fmla="*/ 3937 w 1120"/>
                  <a:gd name="T55" fmla="*/ 1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85000"/>
                </a:schemeClr>
              </a:solidFill>
              <a:ln w="9525">
                <a:noFill/>
                <a:round/>
              </a:ln>
            </p:spPr>
            <p:txBody>
              <a:bodyPr/>
              <a:lstStyle/>
              <a:p>
                <a:pPr eaLnBrk="1" hangingPunct="1">
                  <a:spcBef>
                    <a:spcPts val="0"/>
                  </a:spcBef>
                  <a:spcAft>
                    <a:spcPts val="0"/>
                  </a:spcAft>
                  <a:defRPr/>
                </a:pPr>
                <a:endParaRPr lang="zh-CN" altLang="en-US" sz="1600">
                  <a:latin typeface="+mn-lt"/>
                  <a:ea typeface="+mn-ea"/>
                </a:endParaRPr>
              </a:p>
            </p:txBody>
          </p:sp>
          <p:sp>
            <p:nvSpPr>
              <p:cNvPr id="30" name="MH_Other_15"/>
              <p:cNvSpPr>
                <a:spLocks noChangeArrowheads="1"/>
              </p:cNvSpPr>
              <p:nvPr>
                <p:custDataLst>
                  <p:tags r:id="rId18"/>
                </p:custDataLst>
              </p:nvPr>
            </p:nvSpPr>
            <p:spPr bwMode="gray">
              <a:xfrm>
                <a:off x="1946275" y="5257800"/>
                <a:ext cx="1230313" cy="392113"/>
              </a:xfrm>
              <a:prstGeom prst="roundRect">
                <a:avLst>
                  <a:gd name="adj" fmla="val 9785"/>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spcBef>
                    <a:spcPts val="0"/>
                  </a:spcBef>
                  <a:spcAft>
                    <a:spcPts val="0"/>
                  </a:spcAft>
                  <a:defRPr/>
                </a:pPr>
                <a:r>
                  <a:rPr lang="en-US" altLang="zh-CN" sz="2000" dirty="0" smtClean="0">
                    <a:solidFill>
                      <a:srgbClr val="FFFFFF"/>
                    </a:solidFill>
                    <a:latin typeface="华文楷体" pitchFamily="2" charset="-122"/>
                    <a:ea typeface="华文楷体" pitchFamily="2" charset="-122"/>
                    <a:cs typeface="Arial" charset="0"/>
                  </a:rPr>
                  <a:t>2015</a:t>
                </a:r>
                <a:endParaRPr lang="en-US" altLang="zh-CN" sz="1600" dirty="0">
                  <a:solidFill>
                    <a:srgbClr val="FFFFFF"/>
                  </a:solidFill>
                  <a:latin typeface="华文楷体" pitchFamily="2" charset="-122"/>
                  <a:ea typeface="华文楷体" pitchFamily="2" charset="-122"/>
                  <a:cs typeface="Arial" charset="0"/>
                </a:endParaRPr>
              </a:p>
            </p:txBody>
          </p:sp>
          <p:sp>
            <p:nvSpPr>
              <p:cNvPr id="31" name="MH_Other_16"/>
              <p:cNvSpPr>
                <a:spLocks noChangeShapeType="1"/>
              </p:cNvSpPr>
              <p:nvPr>
                <p:custDataLst>
                  <p:tags r:id="rId19"/>
                </p:custDataLst>
              </p:nvPr>
            </p:nvSpPr>
            <p:spPr bwMode="auto">
              <a:xfrm flipV="1">
                <a:off x="2562225" y="5832475"/>
                <a:ext cx="4244975" cy="3175"/>
              </a:xfrm>
              <a:prstGeom prst="line">
                <a:avLst/>
              </a:prstGeom>
              <a:noFill/>
              <a:ln w="6350" cap="rnd">
                <a:solidFill>
                  <a:srgbClr val="C2C2C2"/>
                </a:solidFill>
                <a:prstDash val="dash"/>
                <a:round/>
                <a:headEnd type="oval" w="sm" len="sm"/>
                <a:tailEnd type="none" w="med" len="med"/>
              </a:ln>
            </p:spPr>
            <p:txBody>
              <a:bodyPr/>
              <a:lstStyle/>
              <a:p>
                <a:pPr eaLnBrk="1" hangingPunct="1">
                  <a:spcBef>
                    <a:spcPts val="0"/>
                  </a:spcBef>
                  <a:spcAft>
                    <a:spcPts val="0"/>
                  </a:spcAft>
                  <a:defRPr/>
                </a:pPr>
                <a:endParaRPr lang="zh-CN" altLang="en-US" sz="1600">
                  <a:latin typeface="+mn-lt"/>
                  <a:ea typeface="+mn-ea"/>
                </a:endParaRPr>
              </a:p>
            </p:txBody>
          </p:sp>
          <p:sp>
            <p:nvSpPr>
              <p:cNvPr id="32" name="MH_SubTitle_4"/>
              <p:cNvSpPr txBox="1">
                <a:spLocks noChangeArrowheads="1"/>
              </p:cNvSpPr>
              <p:nvPr>
                <p:custDataLst>
                  <p:tags r:id="rId20"/>
                </p:custDataLst>
              </p:nvPr>
            </p:nvSpPr>
            <p:spPr bwMode="auto">
              <a:xfrm>
                <a:off x="3378200" y="4392115"/>
                <a:ext cx="3499967" cy="5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spc="-100" dirty="0" smtClean="0">
                    <a:latin typeface="华文楷体" pitchFamily="2" charset="-122"/>
                    <a:ea typeface="华文楷体" pitchFamily="2" charset="-122"/>
                  </a:rPr>
                  <a:t>2014</a:t>
                </a:r>
                <a:r>
                  <a:rPr lang="zh-CN" altLang="en-US" sz="1600" spc="-100" dirty="0" smtClean="0">
                    <a:latin typeface="华文楷体" pitchFamily="2" charset="-122"/>
                    <a:ea typeface="华文楷体" pitchFamily="2" charset="-122"/>
                  </a:rPr>
                  <a:t>年</a:t>
                </a:r>
                <a:r>
                  <a:rPr lang="en-US" altLang="zh-CN" sz="1600" spc="-100" dirty="0" smtClean="0">
                    <a:latin typeface="华文楷体" pitchFamily="2" charset="-122"/>
                    <a:ea typeface="华文楷体" pitchFamily="2" charset="-122"/>
                  </a:rPr>
                  <a:t>1</a:t>
                </a:r>
                <a:r>
                  <a:rPr lang="zh-CN" altLang="en-US" sz="1600" spc="-100" dirty="0" smtClean="0">
                    <a:latin typeface="华文楷体" pitchFamily="2" charset="-122"/>
                    <a:ea typeface="华文楷体" pitchFamily="2" charset="-122"/>
                  </a:rPr>
                  <a:t>月：羊绒精纺生产线正式批量生产，成为国内唯一一家产品覆盖全部羊绒产业链的企业，被评为宁夏工业</a:t>
                </a:r>
                <a:r>
                  <a:rPr lang="en-US" altLang="zh-CN" sz="1600" spc="-100" dirty="0" smtClean="0">
                    <a:latin typeface="华文楷体" pitchFamily="2" charset="-122"/>
                    <a:ea typeface="华文楷体" pitchFamily="2" charset="-122"/>
                  </a:rPr>
                  <a:t>50</a:t>
                </a:r>
                <a:r>
                  <a:rPr lang="zh-CN" altLang="en-US" sz="1600" spc="-100" dirty="0" smtClean="0">
                    <a:latin typeface="华文楷体" pitchFamily="2" charset="-122"/>
                    <a:ea typeface="华文楷体" pitchFamily="2" charset="-122"/>
                  </a:rPr>
                  <a:t>强龙头企业。</a:t>
                </a:r>
                <a:endParaRPr lang="en-US" altLang="zh-CN" sz="1600" spc="-100" dirty="0">
                  <a:latin typeface="华文楷体" pitchFamily="2" charset="-122"/>
                  <a:ea typeface="华文楷体" pitchFamily="2" charset="-122"/>
                </a:endParaRPr>
              </a:p>
            </p:txBody>
          </p:sp>
          <p:sp>
            <p:nvSpPr>
              <p:cNvPr id="33" name="MH_SubTitle_5"/>
              <p:cNvSpPr txBox="1">
                <a:spLocks noChangeArrowheads="1"/>
              </p:cNvSpPr>
              <p:nvPr>
                <p:custDataLst>
                  <p:tags r:id="rId21"/>
                </p:custDataLst>
              </p:nvPr>
            </p:nvSpPr>
            <p:spPr bwMode="auto">
              <a:xfrm>
                <a:off x="3378200" y="5118561"/>
                <a:ext cx="3499967" cy="56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defRPr/>
                </a:pPr>
                <a:r>
                  <a:rPr lang="en-US" altLang="zh-CN" sz="1600" dirty="0" smtClean="0">
                    <a:latin typeface="华文楷体" pitchFamily="2" charset="-122"/>
                    <a:ea typeface="华文楷体" pitchFamily="2" charset="-122"/>
                  </a:rPr>
                  <a:t>2015</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12</a:t>
                </a:r>
                <a:r>
                  <a:rPr lang="zh-CN" altLang="en-US" sz="1600" dirty="0" smtClean="0">
                    <a:latin typeface="华文楷体" pitchFamily="2" charset="-122"/>
                    <a:ea typeface="华文楷体" pitchFamily="2" charset="-122"/>
                  </a:rPr>
                  <a:t>月：在全国中小企业股份转让系统挂牌；高档羊绒面料与国内外高端品牌合作，被评为福布斯最有潜力企业。</a:t>
                </a:r>
                <a:endParaRPr lang="en-US" altLang="zh-CN" sz="1600" dirty="0">
                  <a:latin typeface="华文楷体" pitchFamily="2" charset="-122"/>
                  <a:ea typeface="华文楷体"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1876462" y="4161936"/>
            <a:ext cx="2148140" cy="2520282"/>
            <a:chOff x="0" y="1268759"/>
            <a:chExt cx="2148140" cy="2520282"/>
          </a:xfrm>
        </p:grpSpPr>
        <p:sp>
          <p:nvSpPr>
            <p:cNvPr id="3" name="MH_Picture_1"/>
            <p:cNvSpPr>
              <a:spLocks noChangeArrowheads="1"/>
            </p:cNvSpPr>
            <p:nvPr>
              <p:custDataLst>
                <p:tags r:id="rId13"/>
              </p:custDataLst>
            </p:nvPr>
          </p:nvSpPr>
          <p:spPr bwMode="auto">
            <a:xfrm>
              <a:off x="0" y="1268759"/>
              <a:ext cx="2148140" cy="1947727"/>
            </a:xfrm>
            <a:prstGeom prst="rect">
              <a:avLst/>
            </a:prstGeom>
            <a:blipFill dpi="0" rotWithShape="1">
              <a:blip r:embed="rId1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7" name="MH_Text_1"/>
            <p:cNvSpPr>
              <a:spLocks noChangeArrowheads="1"/>
            </p:cNvSpPr>
            <p:nvPr>
              <p:custDataLst>
                <p:tags r:id="rId14"/>
              </p:custDataLst>
            </p:nvPr>
          </p:nvSpPr>
          <p:spPr bwMode="auto">
            <a:xfrm>
              <a:off x="187241" y="3216487"/>
              <a:ext cx="1773656" cy="572554"/>
            </a:xfrm>
            <a:prstGeom prst="rect">
              <a:avLst/>
            </a:prstGeom>
            <a:solidFill>
              <a:srgbClr val="C00000">
                <a:alpha val="85097"/>
              </a:srgbClr>
            </a:solidFill>
            <a:ln>
              <a:no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50000"/>
                </a:lnSpc>
                <a:buClr>
                  <a:srgbClr val="C00000"/>
                </a:buClr>
              </a:pPr>
              <a:r>
                <a:rPr lang="zh-CN" altLang="en-US"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无毛绒</a:t>
              </a:r>
              <a:endParaRPr lang="en-US" altLang="zh-CN"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endParaRPr>
            </a:p>
          </p:txBody>
        </p:sp>
      </p:grpSp>
      <p:grpSp>
        <p:nvGrpSpPr>
          <p:cNvPr id="11" name="组合 1"/>
          <p:cNvGrpSpPr/>
          <p:nvPr/>
        </p:nvGrpSpPr>
        <p:grpSpPr>
          <a:xfrm>
            <a:off x="46216" y="1344377"/>
            <a:ext cx="2148140" cy="2520281"/>
            <a:chOff x="2333325" y="1268760"/>
            <a:chExt cx="2148140" cy="2520281"/>
          </a:xfrm>
        </p:grpSpPr>
        <p:sp>
          <p:nvSpPr>
            <p:cNvPr id="4" name="MH_Picture_2"/>
            <p:cNvSpPr>
              <a:spLocks noChangeArrowheads="1"/>
            </p:cNvSpPr>
            <p:nvPr>
              <p:custDataLst>
                <p:tags r:id="rId11"/>
              </p:custDataLst>
            </p:nvPr>
          </p:nvSpPr>
          <p:spPr bwMode="auto">
            <a:xfrm>
              <a:off x="2333325" y="1268760"/>
              <a:ext cx="2148140" cy="1932462"/>
            </a:xfrm>
            <a:prstGeom prst="rect">
              <a:avLst/>
            </a:prstGeom>
            <a:blipFill dpi="0" rotWithShape="1">
              <a:blip r:embed="rId1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8" name="MH_Text_2"/>
            <p:cNvSpPr>
              <a:spLocks noChangeArrowheads="1"/>
            </p:cNvSpPr>
            <p:nvPr>
              <p:custDataLst>
                <p:tags r:id="rId12"/>
              </p:custDataLst>
            </p:nvPr>
          </p:nvSpPr>
          <p:spPr bwMode="auto">
            <a:xfrm>
              <a:off x="2520566" y="3216486"/>
              <a:ext cx="1773656" cy="572555"/>
            </a:xfrm>
            <a:prstGeom prst="rect">
              <a:avLst/>
            </a:prstGeom>
            <a:solidFill>
              <a:srgbClr val="C00000">
                <a:alpha val="85097"/>
              </a:srgbClr>
            </a:solidFill>
            <a:ln>
              <a:no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50000"/>
                </a:lnSpc>
                <a:buClr>
                  <a:srgbClr val="C00000"/>
                </a:buClr>
              </a:pPr>
              <a:r>
                <a:rPr lang="zh-CN" altLang="en-US"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羊绒纱线</a:t>
              </a:r>
              <a:endParaRPr lang="en-US" altLang="zh-CN"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endParaRPr>
            </a:p>
          </p:txBody>
        </p:sp>
      </p:grpSp>
      <p:grpSp>
        <p:nvGrpSpPr>
          <p:cNvPr id="12" name="组合 13"/>
          <p:cNvGrpSpPr/>
          <p:nvPr/>
        </p:nvGrpSpPr>
        <p:grpSpPr>
          <a:xfrm>
            <a:off x="6588224" y="1276889"/>
            <a:ext cx="2304255" cy="2664297"/>
            <a:chOff x="6997917" y="1268759"/>
            <a:chExt cx="2146083" cy="2520282"/>
          </a:xfrm>
        </p:grpSpPr>
        <p:sp>
          <p:nvSpPr>
            <p:cNvPr id="5" name="MH_Picture_4"/>
            <p:cNvSpPr>
              <a:spLocks noChangeArrowheads="1"/>
            </p:cNvSpPr>
            <p:nvPr>
              <p:custDataLst>
                <p:tags r:id="rId9"/>
              </p:custDataLst>
            </p:nvPr>
          </p:nvSpPr>
          <p:spPr bwMode="auto">
            <a:xfrm>
              <a:off x="6997917" y="1268759"/>
              <a:ext cx="2146083" cy="1932463"/>
            </a:xfrm>
            <a:prstGeom prst="rect">
              <a:avLst/>
            </a:prstGeom>
            <a:blipFill dpi="0" rotWithShape="1">
              <a:blip r:embed="rId1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9" name="MH_Text_4"/>
            <p:cNvSpPr>
              <a:spLocks noChangeArrowheads="1"/>
            </p:cNvSpPr>
            <p:nvPr>
              <p:custDataLst>
                <p:tags r:id="rId10"/>
              </p:custDataLst>
            </p:nvPr>
          </p:nvSpPr>
          <p:spPr bwMode="auto">
            <a:xfrm>
              <a:off x="7183101" y="3201223"/>
              <a:ext cx="1773656" cy="587818"/>
            </a:xfrm>
            <a:prstGeom prst="rect">
              <a:avLst/>
            </a:prstGeom>
            <a:solidFill>
              <a:srgbClr val="C00000">
                <a:alpha val="85097"/>
              </a:srgbClr>
            </a:solidFill>
            <a:ln>
              <a:no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50000"/>
                </a:lnSpc>
                <a:buClr>
                  <a:srgbClr val="C00000"/>
                </a:buClr>
              </a:pPr>
              <a:r>
                <a:rPr lang="zh-CN" altLang="en-US"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羊绒制品</a:t>
              </a:r>
              <a:endParaRPr lang="en-US" altLang="zh-CN" sz="2000" b="1" dirty="0">
                <a:solidFill>
                  <a:schemeClr val="bg1"/>
                </a:solidFill>
                <a:effectLst>
                  <a:outerShdw blurRad="38100" dist="38100" dir="2700000" algn="tl">
                    <a:srgbClr val="000000">
                      <a:alpha val="43137"/>
                    </a:srgbClr>
                  </a:outerShdw>
                </a:effectLst>
                <a:latin typeface="华文楷体" pitchFamily="2" charset="-122"/>
                <a:ea typeface="华文楷体" pitchFamily="2" charset="-122"/>
              </a:endParaRPr>
            </a:p>
          </p:txBody>
        </p:sp>
      </p:grpSp>
      <p:grpSp>
        <p:nvGrpSpPr>
          <p:cNvPr id="13" name="组合 15"/>
          <p:cNvGrpSpPr/>
          <p:nvPr/>
        </p:nvGrpSpPr>
        <p:grpSpPr>
          <a:xfrm>
            <a:off x="3399661" y="1276889"/>
            <a:ext cx="2148140" cy="2587769"/>
            <a:chOff x="3638533" y="1319848"/>
            <a:chExt cx="2148140" cy="2526488"/>
          </a:xfrm>
        </p:grpSpPr>
        <p:sp>
          <p:nvSpPr>
            <p:cNvPr id="6" name="MH_Picture_3"/>
            <p:cNvSpPr>
              <a:spLocks noChangeArrowheads="1"/>
            </p:cNvSpPr>
            <p:nvPr>
              <p:custDataLst>
                <p:tags r:id="rId7"/>
              </p:custDataLst>
            </p:nvPr>
          </p:nvSpPr>
          <p:spPr bwMode="auto">
            <a:xfrm>
              <a:off x="3638533" y="1319848"/>
              <a:ext cx="2148140" cy="1932462"/>
            </a:xfrm>
            <a:prstGeom prst="rect">
              <a:avLst/>
            </a:prstGeom>
            <a:blipFill dpi="0" rotWithShape="1">
              <a:blip r:embed="rId2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0" name="MH_Text_3"/>
            <p:cNvSpPr>
              <a:spLocks noChangeArrowheads="1"/>
            </p:cNvSpPr>
            <p:nvPr>
              <p:custDataLst>
                <p:tags r:id="rId8"/>
              </p:custDataLst>
            </p:nvPr>
          </p:nvSpPr>
          <p:spPr bwMode="auto">
            <a:xfrm>
              <a:off x="3851504" y="3258518"/>
              <a:ext cx="1773656" cy="587818"/>
            </a:xfrm>
            <a:prstGeom prst="rect">
              <a:avLst/>
            </a:prstGeom>
            <a:solidFill>
              <a:schemeClr val="accent3">
                <a:lumMod val="85000"/>
                <a:alpha val="85097"/>
              </a:schemeClr>
            </a:solidFill>
            <a:ln>
              <a:no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50000"/>
                </a:lnSpc>
                <a:buClr>
                  <a:srgbClr val="C00000"/>
                </a:buClr>
              </a:pPr>
              <a:r>
                <a:rPr lang="zh-CN" altLang="en-US" sz="2000" b="1" dirty="0">
                  <a:effectLst>
                    <a:outerShdw blurRad="38100" dist="38100" dir="2700000" algn="tl">
                      <a:srgbClr val="000000">
                        <a:alpha val="43137"/>
                      </a:srgbClr>
                    </a:outerShdw>
                  </a:effectLst>
                  <a:latin typeface="华文楷体" pitchFamily="2" charset="-122"/>
                  <a:ea typeface="华文楷体" pitchFamily="2" charset="-122"/>
                </a:rPr>
                <a:t>羊绒面料</a:t>
              </a:r>
              <a:endParaRPr lang="en-US" altLang="zh-CN" sz="2000" b="1" dirty="0">
                <a:effectLst>
                  <a:outerShdw blurRad="38100" dist="38100" dir="2700000" algn="tl">
                    <a:srgbClr val="000000">
                      <a:alpha val="43137"/>
                    </a:srgbClr>
                  </a:outerShdw>
                </a:effectLst>
                <a:latin typeface="华文楷体" pitchFamily="2" charset="-122"/>
                <a:ea typeface="华文楷体" pitchFamily="2" charset="-122"/>
              </a:endParaRPr>
            </a:p>
          </p:txBody>
        </p:sp>
      </p:grpSp>
      <p:grpSp>
        <p:nvGrpSpPr>
          <p:cNvPr id="14" name="组合 21"/>
          <p:cNvGrpSpPr/>
          <p:nvPr/>
        </p:nvGrpSpPr>
        <p:grpSpPr>
          <a:xfrm>
            <a:off x="0" y="107141"/>
            <a:ext cx="5364088" cy="1049385"/>
            <a:chOff x="7938" y="1936749"/>
            <a:chExt cx="8258523" cy="1862081"/>
          </a:xfrm>
        </p:grpSpPr>
        <p:sp>
          <p:nvSpPr>
            <p:cNvPr id="23"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24" name="直接连接符 23"/>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任意多边形 24"/>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6" name="直接连接符 25"/>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公司概况</a:t>
              </a:r>
              <a:endParaRPr lang="zh-CN" altLang="en-US" sz="2400" dirty="0"/>
            </a:p>
          </p:txBody>
        </p:sp>
        <p:sp>
          <p:nvSpPr>
            <p:cNvPr id="28" name="文本占位符 6"/>
            <p:cNvSpPr txBox="1"/>
            <p:nvPr>
              <p:custDataLst>
                <p:tags r:id="rId6"/>
              </p:custDataLst>
            </p:nvPr>
          </p:nvSpPr>
          <p:spPr>
            <a:xfrm>
              <a:off x="3150031" y="3113029"/>
              <a:ext cx="4113407" cy="685801"/>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   公司的产品</a:t>
              </a:r>
              <a:endParaRPr lang="en-US" altLang="zh-CN" dirty="0">
                <a:solidFill>
                  <a:schemeClr val="tx1">
                    <a:lumMod val="65000"/>
                    <a:lumOff val="35000"/>
                  </a:schemeClr>
                </a:solidFill>
              </a:endParaRPr>
            </a:p>
          </p:txBody>
        </p:sp>
      </p:grpSp>
      <p:grpSp>
        <p:nvGrpSpPr>
          <p:cNvPr id="15" name="组合 14"/>
          <p:cNvGrpSpPr/>
          <p:nvPr/>
        </p:nvGrpSpPr>
        <p:grpSpPr>
          <a:xfrm>
            <a:off x="5222202" y="4161936"/>
            <a:ext cx="2374134" cy="2520282"/>
            <a:chOff x="2228844" y="1268759"/>
            <a:chExt cx="1960899" cy="2778588"/>
          </a:xfrm>
        </p:grpSpPr>
        <p:sp>
          <p:nvSpPr>
            <p:cNvPr id="29" name="MH_Text_1"/>
            <p:cNvSpPr>
              <a:spLocks noChangeArrowheads="1"/>
            </p:cNvSpPr>
            <p:nvPr/>
          </p:nvSpPr>
          <p:spPr bwMode="auto">
            <a:xfrm>
              <a:off x="2322465" y="3399274"/>
              <a:ext cx="1773656" cy="648073"/>
            </a:xfrm>
            <a:prstGeom prst="rect">
              <a:avLst/>
            </a:prstGeom>
            <a:solidFill>
              <a:schemeClr val="accent3">
                <a:lumMod val="85000"/>
                <a:alpha val="85097"/>
              </a:schemeClr>
            </a:solidFill>
            <a:ln>
              <a:no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lnSpc>
                  <a:spcPct val="150000"/>
                </a:lnSpc>
                <a:buClr>
                  <a:srgbClr val="C00000"/>
                </a:buClr>
              </a:pPr>
              <a:r>
                <a:rPr lang="zh-CN" altLang="en-US" sz="2000" b="1" dirty="0" smtClean="0">
                  <a:effectLst>
                    <a:outerShdw blurRad="38100" dist="38100" dir="2700000" algn="tl">
                      <a:srgbClr val="000000">
                        <a:alpha val="43137"/>
                      </a:srgbClr>
                    </a:outerShdw>
                  </a:effectLst>
                  <a:latin typeface="华文楷体" pitchFamily="2" charset="-122"/>
                  <a:ea typeface="华文楷体" pitchFamily="2" charset="-122"/>
                </a:rPr>
                <a:t>精梳羊绒条</a:t>
              </a:r>
              <a:endParaRPr lang="en-US" altLang="zh-CN" sz="2000" b="1" dirty="0">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30" name="图片 29" descr="QQ图片20150725105155.jpg"/>
            <p:cNvPicPr>
              <a:picLocks noChangeAspect="1"/>
            </p:cNvPicPr>
            <p:nvPr/>
          </p:nvPicPr>
          <p:blipFill>
            <a:blip r:embed="rId21" cstate="print"/>
            <a:stretch>
              <a:fillRect/>
            </a:stretch>
          </p:blipFill>
          <p:spPr>
            <a:xfrm>
              <a:off x="2228844" y="1268759"/>
              <a:ext cx="1960899" cy="212430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5970" y="2606465"/>
            <a:ext cx="8964488" cy="3959796"/>
            <a:chOff x="0" y="2143125"/>
            <a:chExt cx="9144000" cy="3887788"/>
          </a:xfrm>
        </p:grpSpPr>
        <p:pic>
          <p:nvPicPr>
            <p:cNvPr id="7" name="Picture 20" descr="C:\Users\Administrator\Desktop\QQ图片20141010135954.jpg"/>
            <p:cNvPicPr>
              <a:picLocks noChangeAspect="1" noChangeArrowheads="1"/>
            </p:cNvPicPr>
            <p:nvPr/>
          </p:nvPicPr>
          <p:blipFill>
            <a:blip r:embed="rId9" cstate="print"/>
            <a:srcRect/>
            <a:stretch>
              <a:fillRect/>
            </a:stretch>
          </p:blipFill>
          <p:spPr bwMode="auto">
            <a:xfrm>
              <a:off x="0" y="3571875"/>
              <a:ext cx="1785938" cy="2459038"/>
            </a:xfrm>
            <a:prstGeom prst="rect">
              <a:avLst/>
            </a:prstGeom>
            <a:noFill/>
            <a:ln w="9525">
              <a:noFill/>
              <a:miter lim="800000"/>
              <a:headEnd/>
              <a:tailEnd/>
            </a:ln>
          </p:spPr>
        </p:pic>
        <p:pic>
          <p:nvPicPr>
            <p:cNvPr id="9" name="Picture 24" descr="C:\Users\Administrator\Desktop\QQ图片20141010140028.jpg"/>
            <p:cNvPicPr>
              <a:picLocks noChangeAspect="1" noChangeArrowheads="1"/>
            </p:cNvPicPr>
            <p:nvPr/>
          </p:nvPicPr>
          <p:blipFill>
            <a:blip r:embed="rId10" cstate="print"/>
            <a:srcRect/>
            <a:stretch>
              <a:fillRect/>
            </a:stretch>
          </p:blipFill>
          <p:spPr bwMode="auto">
            <a:xfrm>
              <a:off x="1785938" y="2714625"/>
              <a:ext cx="1682750" cy="2347913"/>
            </a:xfrm>
            <a:prstGeom prst="rect">
              <a:avLst/>
            </a:prstGeom>
            <a:noFill/>
            <a:ln w="9525">
              <a:noFill/>
              <a:miter lim="800000"/>
              <a:headEnd/>
              <a:tailEnd/>
            </a:ln>
          </p:spPr>
        </p:pic>
        <p:pic>
          <p:nvPicPr>
            <p:cNvPr id="10" name="Picture 23" descr="C:\Users\Administrator\Desktop\QQ图片20141010135931.jpg"/>
            <p:cNvPicPr>
              <a:picLocks noChangeAspect="1" noChangeArrowheads="1"/>
            </p:cNvPicPr>
            <p:nvPr/>
          </p:nvPicPr>
          <p:blipFill>
            <a:blip r:embed="rId11" cstate="print"/>
            <a:srcRect/>
            <a:stretch>
              <a:fillRect/>
            </a:stretch>
          </p:blipFill>
          <p:spPr bwMode="auto">
            <a:xfrm>
              <a:off x="7481888" y="3501008"/>
              <a:ext cx="1662112" cy="2295525"/>
            </a:xfrm>
            <a:prstGeom prst="rect">
              <a:avLst/>
            </a:prstGeom>
            <a:noFill/>
            <a:ln w="9525">
              <a:noFill/>
              <a:miter lim="800000"/>
              <a:headEnd/>
              <a:tailEnd/>
            </a:ln>
          </p:spPr>
        </p:pic>
        <p:pic>
          <p:nvPicPr>
            <p:cNvPr id="11" name="Picture 13" descr="C:\Users\Administrator\Desktop\QQ图片20141010134627.jpg"/>
            <p:cNvPicPr>
              <a:picLocks noChangeAspect="1" noChangeArrowheads="1"/>
            </p:cNvPicPr>
            <p:nvPr/>
          </p:nvPicPr>
          <p:blipFill>
            <a:blip r:embed="rId12" cstate="print"/>
            <a:srcRect/>
            <a:stretch>
              <a:fillRect/>
            </a:stretch>
          </p:blipFill>
          <p:spPr bwMode="auto">
            <a:xfrm>
              <a:off x="3500438" y="2143125"/>
              <a:ext cx="2214562" cy="2903538"/>
            </a:xfrm>
            <a:prstGeom prst="rect">
              <a:avLst/>
            </a:prstGeom>
            <a:noFill/>
            <a:ln w="9525">
              <a:noFill/>
              <a:miter lim="800000"/>
              <a:headEnd/>
              <a:tailEnd/>
            </a:ln>
          </p:spPr>
        </p:pic>
        <p:pic>
          <p:nvPicPr>
            <p:cNvPr id="12" name="Picture 12" descr="C:\Users\Administrator\Desktop\QQ图片20141010134550.png"/>
            <p:cNvPicPr>
              <a:picLocks noChangeAspect="1" noChangeArrowheads="1"/>
            </p:cNvPicPr>
            <p:nvPr/>
          </p:nvPicPr>
          <p:blipFill>
            <a:blip r:embed="rId13" cstate="print"/>
            <a:srcRect/>
            <a:stretch>
              <a:fillRect/>
            </a:stretch>
          </p:blipFill>
          <p:spPr bwMode="auto">
            <a:xfrm>
              <a:off x="5715000" y="2714625"/>
              <a:ext cx="1768475" cy="2357438"/>
            </a:xfrm>
            <a:prstGeom prst="rect">
              <a:avLst/>
            </a:prstGeom>
            <a:noFill/>
            <a:ln w="9525">
              <a:noFill/>
              <a:miter lim="800000"/>
              <a:headEnd/>
              <a:tailEnd/>
            </a:ln>
          </p:spPr>
        </p:pic>
      </p:grpSp>
      <p:sp>
        <p:nvSpPr>
          <p:cNvPr id="13" name="矩形 8"/>
          <p:cNvSpPr>
            <a:spLocks noChangeArrowheads="1"/>
          </p:cNvSpPr>
          <p:nvPr/>
        </p:nvSpPr>
        <p:spPr bwMode="auto">
          <a:xfrm>
            <a:off x="658207" y="1484784"/>
            <a:ext cx="7827589" cy="1021554"/>
          </a:xfrm>
          <a:prstGeom prst="roundRect">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38" tIns="45719" rIns="91438" bIns="45719">
            <a:spAutoFit/>
          </a:bodyPr>
          <a:lstStyle/>
          <a:p>
            <a:pPr marL="285750" indent="-285750" algn="just" latinLnBrk="1">
              <a:lnSpc>
                <a:spcPct val="150000"/>
              </a:lnSpc>
              <a:buClr>
                <a:srgbClr val="C00000"/>
              </a:buClr>
              <a:buFont typeface="Wingdings" pitchFamily="2" charset="2"/>
              <a:buChar char="n"/>
            </a:pPr>
            <a:r>
              <a:rPr lang="zh-CN" altLang="en-US" dirty="0" smtClean="0">
                <a:latin typeface="华文楷体" pitchFamily="2" charset="-122"/>
                <a:ea typeface="华文楷体" pitchFamily="2" charset="-122"/>
              </a:rPr>
              <a:t>公司通过了</a:t>
            </a:r>
            <a:r>
              <a:rPr lang="en-US" altLang="en-US" dirty="0" smtClean="0">
                <a:latin typeface="华文楷体" pitchFamily="2" charset="-122"/>
                <a:ea typeface="华文楷体" pitchFamily="2" charset="-122"/>
              </a:rPr>
              <a:t>ISO9001</a:t>
            </a:r>
            <a:r>
              <a:rPr lang="zh-CN" altLang="en-US" dirty="0">
                <a:latin typeface="华文楷体" pitchFamily="2" charset="-122"/>
                <a:ea typeface="华文楷体" pitchFamily="2" charset="-122"/>
              </a:rPr>
              <a:t>、</a:t>
            </a:r>
            <a:r>
              <a:rPr lang="en-US" altLang="en-US" dirty="0" smtClean="0">
                <a:latin typeface="华文楷体" pitchFamily="2" charset="-122"/>
                <a:ea typeface="华文楷体" pitchFamily="2" charset="-122"/>
              </a:rPr>
              <a:t>ISO14001</a:t>
            </a:r>
            <a:r>
              <a:rPr lang="zh-CN" altLang="en-US" dirty="0" smtClean="0">
                <a:latin typeface="华文楷体" pitchFamily="2" charset="-122"/>
                <a:ea typeface="华文楷体" pitchFamily="2" charset="-122"/>
              </a:rPr>
              <a:t>、</a:t>
            </a:r>
            <a:r>
              <a:rPr lang="en-US" altLang="en-US" dirty="0">
                <a:latin typeface="华文楷体" pitchFamily="2" charset="-122"/>
                <a:ea typeface="华文楷体" pitchFamily="2" charset="-122"/>
              </a:rPr>
              <a:t>OHSAS18001</a:t>
            </a:r>
            <a:r>
              <a:rPr lang="zh-CN" altLang="en-US" dirty="0">
                <a:latin typeface="华文楷体" pitchFamily="2" charset="-122"/>
                <a:ea typeface="华文楷体" pitchFamily="2" charset="-122"/>
              </a:rPr>
              <a:t>认证，</a:t>
            </a:r>
            <a:r>
              <a:rPr lang="zh-CN" altLang="en-US" dirty="0" smtClean="0">
                <a:latin typeface="华文楷体" pitchFamily="2" charset="-122"/>
                <a:ea typeface="华文楷体" pitchFamily="2" charset="-122"/>
              </a:rPr>
              <a:t>取得了进入</a:t>
            </a:r>
            <a:r>
              <a:rPr lang="zh-CN" altLang="en-US" dirty="0">
                <a:latin typeface="华文楷体" pitchFamily="2" charset="-122"/>
                <a:ea typeface="华文楷体" pitchFamily="2" charset="-122"/>
              </a:rPr>
              <a:t>美国和</a:t>
            </a:r>
            <a:r>
              <a:rPr lang="zh-CN" altLang="en-US" dirty="0" smtClean="0">
                <a:latin typeface="华文楷体" pitchFamily="2" charset="-122"/>
                <a:ea typeface="华文楷体" pitchFamily="2" charset="-122"/>
              </a:rPr>
              <a:t>欧盟市场所需的</a:t>
            </a:r>
            <a:r>
              <a:rPr lang="en-US" altLang="en-US" dirty="0">
                <a:latin typeface="华文楷体" pitchFamily="2" charset="-122"/>
                <a:ea typeface="华文楷体" pitchFamily="2" charset="-122"/>
              </a:rPr>
              <a:t>WRAP</a:t>
            </a:r>
            <a:r>
              <a:rPr lang="zh-CN" altLang="en-US" dirty="0">
                <a:latin typeface="华文楷体" pitchFamily="2" charset="-122"/>
                <a:ea typeface="华文楷体" pitchFamily="2" charset="-122"/>
              </a:rPr>
              <a:t>、</a:t>
            </a:r>
            <a:r>
              <a:rPr lang="en-US" altLang="en-US" dirty="0">
                <a:latin typeface="华文楷体" pitchFamily="2" charset="-122"/>
                <a:ea typeface="华文楷体" pitchFamily="2" charset="-122"/>
              </a:rPr>
              <a:t>SQP</a:t>
            </a:r>
            <a:r>
              <a:rPr lang="zh-CN" altLang="en-US" dirty="0">
                <a:latin typeface="华文楷体" pitchFamily="2" charset="-122"/>
                <a:ea typeface="华文楷体" pitchFamily="2" charset="-122"/>
              </a:rPr>
              <a:t>认证；</a:t>
            </a:r>
            <a:endParaRPr lang="en-US" altLang="zh-CN" dirty="0">
              <a:latin typeface="华文楷体" pitchFamily="2" charset="-122"/>
              <a:ea typeface="华文楷体" pitchFamily="2" charset="-122"/>
            </a:endParaRPr>
          </a:p>
        </p:txBody>
      </p:sp>
      <p:grpSp>
        <p:nvGrpSpPr>
          <p:cNvPr id="3" name="组合 14"/>
          <p:cNvGrpSpPr/>
          <p:nvPr/>
        </p:nvGrpSpPr>
        <p:grpSpPr>
          <a:xfrm>
            <a:off x="0" y="107141"/>
            <a:ext cx="5364088" cy="1049385"/>
            <a:chOff x="7938" y="1936749"/>
            <a:chExt cx="8258523" cy="1862081"/>
          </a:xfrm>
        </p:grpSpPr>
        <p:sp>
          <p:nvSpPr>
            <p:cNvPr id="16"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17" name="直接连接符 16"/>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20" name="直接连接符 19"/>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a:t>公司概况</a:t>
              </a:r>
            </a:p>
          </p:txBody>
        </p:sp>
        <p:sp>
          <p:nvSpPr>
            <p:cNvPr id="22" name="文本占位符 6"/>
            <p:cNvSpPr txBox="1"/>
            <p:nvPr>
              <p:custDataLst>
                <p:tags r:id="rId6"/>
              </p:custDataLst>
            </p:nvPr>
          </p:nvSpPr>
          <p:spPr>
            <a:xfrm>
              <a:off x="3150031" y="3113028"/>
              <a:ext cx="4113407" cy="685802"/>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公司产品资格认证</a:t>
              </a:r>
              <a:endParaRPr lang="en-US" altLang="zh-CN" dirty="0">
                <a:solidFill>
                  <a:schemeClr val="tx1">
                    <a:lumMod val="65000"/>
                    <a:lumOff val="35000"/>
                  </a:schemeClr>
                </a:solidFill>
              </a:endParaRPr>
            </a:p>
          </p:txBody>
        </p:sp>
      </p:gr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0" y="107141"/>
            <a:ext cx="5364088" cy="1049385"/>
            <a:chOff x="7938" y="1936749"/>
            <a:chExt cx="8258523" cy="1862081"/>
          </a:xfrm>
        </p:grpSpPr>
        <p:sp>
          <p:nvSpPr>
            <p:cNvPr id="32"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33" name="直接连接符 32"/>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任意多边形 35"/>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37" name="直接连接符 36"/>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标题 5"/>
            <p:cNvSpPr txBox="1"/>
            <p:nvPr>
              <p:custDataLst>
                <p:tags r:id="rId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公司概况</a:t>
              </a:r>
              <a:endParaRPr lang="zh-CN" altLang="en-US" sz="2400" dirty="0"/>
            </a:p>
          </p:txBody>
        </p:sp>
        <p:sp>
          <p:nvSpPr>
            <p:cNvPr id="39" name="文本占位符 6"/>
            <p:cNvSpPr txBox="1"/>
            <p:nvPr>
              <p:custDataLst>
                <p:tags r:id="rId6"/>
              </p:custDataLst>
            </p:nvPr>
          </p:nvSpPr>
          <p:spPr>
            <a:xfrm>
              <a:off x="3150031" y="3113029"/>
              <a:ext cx="4113407" cy="685801"/>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 公 司 荣 誉</a:t>
              </a:r>
              <a:endParaRPr lang="en-US" altLang="zh-CN" dirty="0">
                <a:solidFill>
                  <a:schemeClr val="tx1">
                    <a:lumMod val="65000"/>
                    <a:lumOff val="35000"/>
                  </a:schemeClr>
                </a:solidFill>
              </a:endParaRPr>
            </a:p>
          </p:txBody>
        </p:sp>
      </p:grpSp>
      <p:sp>
        <p:nvSpPr>
          <p:cNvPr id="11" name="TextBox 10"/>
          <p:cNvSpPr txBox="1"/>
          <p:nvPr/>
        </p:nvSpPr>
        <p:spPr>
          <a:xfrm>
            <a:off x="0" y="1157175"/>
            <a:ext cx="8964488" cy="5570756"/>
          </a:xfrm>
          <a:prstGeom prst="rect">
            <a:avLst/>
          </a:prstGeom>
          <a:noFill/>
        </p:spPr>
        <p:txBody>
          <a:bodyPr wrap="square" rtlCol="0">
            <a:spAutoFit/>
          </a:bodyPr>
          <a:lstStyle/>
          <a:p>
            <a:pPr algn="ctr"/>
            <a:r>
              <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2009</a:t>
            </a:r>
            <a:r>
              <a:rPr lang="zh-CN" altLang="en-US"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年至今公司所获荣誉</a:t>
            </a:r>
            <a:endPar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endParaRPr>
          </a:p>
          <a:p>
            <a:pPr marL="285750" indent="-285750">
              <a:buFont typeface="Wingdings" pitchFamily="2" charset="2"/>
              <a:buChar char="Ø"/>
            </a:pPr>
            <a:endParaRPr lang="en-US" altLang="zh-CN" dirty="0">
              <a:latin typeface="+mn-ea"/>
            </a:endParaRPr>
          </a:p>
          <a:p>
            <a:pPr algn="ctr">
              <a:lnSpc>
                <a:spcPct val="150000"/>
              </a:lnSpc>
            </a:pP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羊绒</a:t>
            </a: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行业十</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强</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纺织</a:t>
            </a: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服装企业竞争力</a:t>
            </a:r>
            <a:r>
              <a:rPr lang="en-US" altLang="zh-CN"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500</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强</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福布斯中国潜力企业</a:t>
            </a:r>
            <a:endParaRPr lang="en-US" altLang="zh-CN"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宁夏</a:t>
            </a: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轻纺创新发展</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先进集体</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宁夏纺织十强</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企业</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宁夏企业</a:t>
            </a:r>
            <a:r>
              <a:rPr lang="en-US" altLang="zh-CN"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100</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强</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zh-CN" altLang="en-US"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专精特新示范</a:t>
            </a:r>
            <a:r>
              <a:rPr lang="zh-CN" altLang="en-US"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企业</a:t>
            </a:r>
            <a:endParaRPr lang="en-US" altLang="zh-CN" sz="2400" b="1"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endParaRPr>
          </a:p>
          <a:p>
            <a:pPr algn="ctr">
              <a:lnSpc>
                <a:spcPct val="150000"/>
              </a:lnSpc>
            </a:pPr>
            <a:r>
              <a:rPr lang="en-US" altLang="zh-CN" sz="2400" b="1"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华文楷体" pitchFamily="2" charset="-122"/>
                <a:ea typeface="华文楷体" pitchFamily="2" charset="-122"/>
              </a:rPr>
              <a:t>……</a:t>
            </a:r>
          </a:p>
          <a:p>
            <a:endParaRPr lang="en-US" altLang="zh-CN" dirty="0" smtClean="0">
              <a:latin typeface="+mn-ea"/>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H_Other_1"/>
          <p:cNvSpPr/>
          <p:nvPr>
            <p:custDataLst>
              <p:tags r:id="rId1"/>
            </p:custDataLst>
          </p:nvPr>
        </p:nvSpPr>
        <p:spPr bwMode="auto">
          <a:xfrm>
            <a:off x="0" y="4365104"/>
            <a:ext cx="9144000" cy="1637234"/>
          </a:xfrm>
          <a:custGeom>
            <a:avLst/>
            <a:gdLst>
              <a:gd name="T0" fmla="*/ 8731332 w 9143990"/>
              <a:gd name="T1" fmla="*/ 1207158 h 1296144"/>
              <a:gd name="T2" fmla="*/ 8479797 w 9143990"/>
              <a:gd name="T3" fmla="*/ 1279873 h 1296144"/>
              <a:gd name="T4" fmla="*/ 8372293 w 9143990"/>
              <a:gd name="T5" fmla="*/ 1279873 h 1296144"/>
              <a:gd name="T6" fmla="*/ 8120773 w 9143990"/>
              <a:gd name="T7" fmla="*/ 1207158 h 1296144"/>
              <a:gd name="T8" fmla="*/ 7725222 w 9143990"/>
              <a:gd name="T9" fmla="*/ 1207158 h 1296144"/>
              <a:gd name="T10" fmla="*/ 7222182 w 9143990"/>
              <a:gd name="T11" fmla="*/ 1207158 h 1296144"/>
              <a:gd name="T12" fmla="*/ 6970662 w 9143990"/>
              <a:gd name="T13" fmla="*/ 1279873 h 1296144"/>
              <a:gd name="T14" fmla="*/ 6863158 w 9143990"/>
              <a:gd name="T15" fmla="*/ 1279873 h 1296144"/>
              <a:gd name="T16" fmla="*/ 6611623 w 9143990"/>
              <a:gd name="T17" fmla="*/ 1207158 h 1296144"/>
              <a:gd name="T18" fmla="*/ 6216087 w 9143990"/>
              <a:gd name="T19" fmla="*/ 1207158 h 1296144"/>
              <a:gd name="T20" fmla="*/ 5713032 w 9143990"/>
              <a:gd name="T21" fmla="*/ 1207158 h 1296144"/>
              <a:gd name="T22" fmla="*/ 5461512 w 9143990"/>
              <a:gd name="T23" fmla="*/ 1279873 h 1296144"/>
              <a:gd name="T24" fmla="*/ 5354008 w 9143990"/>
              <a:gd name="T25" fmla="*/ 1279873 h 1296144"/>
              <a:gd name="T26" fmla="*/ 5102488 w 9143990"/>
              <a:gd name="T27" fmla="*/ 1207158 h 1296144"/>
              <a:gd name="T28" fmla="*/ 4706937 w 9143990"/>
              <a:gd name="T29" fmla="*/ 1207158 h 1296144"/>
              <a:gd name="T30" fmla="*/ 4203897 w 9143990"/>
              <a:gd name="T31" fmla="*/ 1207158 h 1296144"/>
              <a:gd name="T32" fmla="*/ 3952366 w 9143990"/>
              <a:gd name="T33" fmla="*/ 1279873 h 1296144"/>
              <a:gd name="T34" fmla="*/ 3844862 w 9143990"/>
              <a:gd name="T35" fmla="*/ 1279873 h 1296144"/>
              <a:gd name="T36" fmla="*/ 3593342 w 9143990"/>
              <a:gd name="T37" fmla="*/ 1207158 h 1296144"/>
              <a:gd name="T38" fmla="*/ 3197791 w 9143990"/>
              <a:gd name="T39" fmla="*/ 1207158 h 1296144"/>
              <a:gd name="T40" fmla="*/ 2694751 w 9143990"/>
              <a:gd name="T41" fmla="*/ 1207158 h 1296144"/>
              <a:gd name="T42" fmla="*/ 2443232 w 9143990"/>
              <a:gd name="T43" fmla="*/ 1279873 h 1296144"/>
              <a:gd name="T44" fmla="*/ 2335728 w 9143990"/>
              <a:gd name="T45" fmla="*/ 1279873 h 1296144"/>
              <a:gd name="T46" fmla="*/ 2084193 w 9143990"/>
              <a:gd name="T47" fmla="*/ 1207158 h 1296144"/>
              <a:gd name="T48" fmla="*/ 1688657 w 9143990"/>
              <a:gd name="T49" fmla="*/ 1207158 h 1296144"/>
              <a:gd name="T50" fmla="*/ 1185602 w 9143990"/>
              <a:gd name="T51" fmla="*/ 1207158 h 1296144"/>
              <a:gd name="T52" fmla="*/ 934081 w 9143990"/>
              <a:gd name="T53" fmla="*/ 1279873 h 1296144"/>
              <a:gd name="T54" fmla="*/ 826577 w 9143990"/>
              <a:gd name="T55" fmla="*/ 1279873 h 1296144"/>
              <a:gd name="T56" fmla="*/ 575058 w 9143990"/>
              <a:gd name="T57" fmla="*/ 1207158 h 1296144"/>
              <a:gd name="T58" fmla="*/ 179507 w 9143990"/>
              <a:gd name="T59" fmla="*/ 1207158 h 1296144"/>
              <a:gd name="T60" fmla="*/ 8731332 w 9143990"/>
              <a:gd name="T61" fmla="*/ 28664 h 1296144"/>
              <a:gd name="T62" fmla="*/ 8479797 w 9143990"/>
              <a:gd name="T63" fmla="*/ 101375 h 1296144"/>
              <a:gd name="T64" fmla="*/ 8372293 w 9143990"/>
              <a:gd name="T65" fmla="*/ 101375 h 1296144"/>
              <a:gd name="T66" fmla="*/ 8120773 w 9143990"/>
              <a:gd name="T67" fmla="*/ 28664 h 1296144"/>
              <a:gd name="T68" fmla="*/ 7725222 w 9143990"/>
              <a:gd name="T69" fmla="*/ 28664 h 1296144"/>
              <a:gd name="T70" fmla="*/ 7222182 w 9143990"/>
              <a:gd name="T71" fmla="*/ 28664 h 1296144"/>
              <a:gd name="T72" fmla="*/ 6970662 w 9143990"/>
              <a:gd name="T73" fmla="*/ 101375 h 1296144"/>
              <a:gd name="T74" fmla="*/ 6863158 w 9143990"/>
              <a:gd name="T75" fmla="*/ 101375 h 1296144"/>
              <a:gd name="T76" fmla="*/ 6611623 w 9143990"/>
              <a:gd name="T77" fmla="*/ 28664 h 1296144"/>
              <a:gd name="T78" fmla="*/ 6216087 w 9143990"/>
              <a:gd name="T79" fmla="*/ 28664 h 1296144"/>
              <a:gd name="T80" fmla="*/ 5713032 w 9143990"/>
              <a:gd name="T81" fmla="*/ 28664 h 1296144"/>
              <a:gd name="T82" fmla="*/ 5461512 w 9143990"/>
              <a:gd name="T83" fmla="*/ 101375 h 1296144"/>
              <a:gd name="T84" fmla="*/ 5354008 w 9143990"/>
              <a:gd name="T85" fmla="*/ 101375 h 1296144"/>
              <a:gd name="T86" fmla="*/ 5102488 w 9143990"/>
              <a:gd name="T87" fmla="*/ 28664 h 1296144"/>
              <a:gd name="T88" fmla="*/ 4706937 w 9143990"/>
              <a:gd name="T89" fmla="*/ 28664 h 1296144"/>
              <a:gd name="T90" fmla="*/ 4203897 w 9143990"/>
              <a:gd name="T91" fmla="*/ 28664 h 1296144"/>
              <a:gd name="T92" fmla="*/ 3952372 w 9143990"/>
              <a:gd name="T93" fmla="*/ 101375 h 1296144"/>
              <a:gd name="T94" fmla="*/ 3844868 w 9143990"/>
              <a:gd name="T95" fmla="*/ 101375 h 1296144"/>
              <a:gd name="T96" fmla="*/ 3593349 w 9143990"/>
              <a:gd name="T97" fmla="*/ 28664 h 1296144"/>
              <a:gd name="T98" fmla="*/ 3197798 w 9143990"/>
              <a:gd name="T99" fmla="*/ 28664 h 1296144"/>
              <a:gd name="T100" fmla="*/ 2694757 w 9143990"/>
              <a:gd name="T101" fmla="*/ 28664 h 1296144"/>
              <a:gd name="T102" fmla="*/ 2443238 w 9143990"/>
              <a:gd name="T103" fmla="*/ 101375 h 1296144"/>
              <a:gd name="T104" fmla="*/ 2335735 w 9143990"/>
              <a:gd name="T105" fmla="*/ 101375 h 1296144"/>
              <a:gd name="T106" fmla="*/ 2084198 w 9143990"/>
              <a:gd name="T107" fmla="*/ 28664 h 1296144"/>
              <a:gd name="T108" fmla="*/ 1688663 w 9143990"/>
              <a:gd name="T109" fmla="*/ 28664 h 1296144"/>
              <a:gd name="T110" fmla="*/ 1185610 w 9143990"/>
              <a:gd name="T111" fmla="*/ 28664 h 1296144"/>
              <a:gd name="T112" fmla="*/ 934086 w 9143990"/>
              <a:gd name="T113" fmla="*/ 101375 h 1296144"/>
              <a:gd name="T114" fmla="*/ 826582 w 9143990"/>
              <a:gd name="T115" fmla="*/ 101375 h 1296144"/>
              <a:gd name="T116" fmla="*/ 575062 w 9143990"/>
              <a:gd name="T117" fmla="*/ 28664 h 1296144"/>
              <a:gd name="T118" fmla="*/ 179512 w 9143990"/>
              <a:gd name="T119" fmla="*/ 28664 h 1296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43990" h="1296144">
                <a:moveTo>
                  <a:pt x="8982702" y="1195429"/>
                </a:moveTo>
                <a:lnTo>
                  <a:pt x="8982702" y="1267437"/>
                </a:lnTo>
                <a:lnTo>
                  <a:pt x="9126718" y="1267437"/>
                </a:lnTo>
                <a:lnTo>
                  <a:pt x="9126718" y="1195429"/>
                </a:lnTo>
                <a:lnTo>
                  <a:pt x="8982702" y="1195429"/>
                </a:lnTo>
                <a:close/>
                <a:moveTo>
                  <a:pt x="8731182" y="1195429"/>
                </a:moveTo>
                <a:lnTo>
                  <a:pt x="8731182" y="1267437"/>
                </a:lnTo>
                <a:lnTo>
                  <a:pt x="8875198" y="1267437"/>
                </a:lnTo>
                <a:lnTo>
                  <a:pt x="8875198" y="1195429"/>
                </a:lnTo>
                <a:lnTo>
                  <a:pt x="8731182" y="1195429"/>
                </a:lnTo>
                <a:close/>
                <a:moveTo>
                  <a:pt x="8479662" y="1195429"/>
                </a:moveTo>
                <a:lnTo>
                  <a:pt x="8479662" y="1267437"/>
                </a:lnTo>
                <a:lnTo>
                  <a:pt x="8623678" y="1267437"/>
                </a:lnTo>
                <a:lnTo>
                  <a:pt x="8623678" y="1195429"/>
                </a:lnTo>
                <a:lnTo>
                  <a:pt x="8479662" y="1195429"/>
                </a:lnTo>
                <a:close/>
                <a:moveTo>
                  <a:pt x="8228142" y="1195429"/>
                </a:moveTo>
                <a:lnTo>
                  <a:pt x="8228142" y="1267437"/>
                </a:lnTo>
                <a:lnTo>
                  <a:pt x="8372158" y="1267437"/>
                </a:lnTo>
                <a:lnTo>
                  <a:pt x="8372158" y="1195429"/>
                </a:lnTo>
                <a:lnTo>
                  <a:pt x="8228142" y="1195429"/>
                </a:lnTo>
                <a:close/>
                <a:moveTo>
                  <a:pt x="7976622" y="1195429"/>
                </a:moveTo>
                <a:lnTo>
                  <a:pt x="7976622" y="1267437"/>
                </a:lnTo>
                <a:lnTo>
                  <a:pt x="8120638" y="1267437"/>
                </a:lnTo>
                <a:lnTo>
                  <a:pt x="8120638" y="1195429"/>
                </a:lnTo>
                <a:lnTo>
                  <a:pt x="7976622" y="1195429"/>
                </a:lnTo>
                <a:close/>
                <a:moveTo>
                  <a:pt x="7725102" y="1195429"/>
                </a:moveTo>
                <a:lnTo>
                  <a:pt x="7725102" y="1267437"/>
                </a:lnTo>
                <a:lnTo>
                  <a:pt x="7869118" y="1267437"/>
                </a:lnTo>
                <a:lnTo>
                  <a:pt x="7869118" y="1195429"/>
                </a:lnTo>
                <a:lnTo>
                  <a:pt x="7725102" y="1195429"/>
                </a:lnTo>
                <a:close/>
                <a:moveTo>
                  <a:pt x="7473582" y="1195429"/>
                </a:moveTo>
                <a:lnTo>
                  <a:pt x="7473582" y="1267437"/>
                </a:lnTo>
                <a:lnTo>
                  <a:pt x="7617598" y="1267437"/>
                </a:lnTo>
                <a:lnTo>
                  <a:pt x="7617598" y="1195429"/>
                </a:lnTo>
                <a:lnTo>
                  <a:pt x="7473582" y="1195429"/>
                </a:lnTo>
                <a:close/>
                <a:moveTo>
                  <a:pt x="7222062" y="1195429"/>
                </a:moveTo>
                <a:lnTo>
                  <a:pt x="7222062" y="1267437"/>
                </a:lnTo>
                <a:lnTo>
                  <a:pt x="7366078" y="1267437"/>
                </a:lnTo>
                <a:lnTo>
                  <a:pt x="7366078" y="1195429"/>
                </a:lnTo>
                <a:lnTo>
                  <a:pt x="7222062" y="1195429"/>
                </a:lnTo>
                <a:close/>
                <a:moveTo>
                  <a:pt x="6970542" y="1195429"/>
                </a:moveTo>
                <a:lnTo>
                  <a:pt x="6970542" y="1267437"/>
                </a:lnTo>
                <a:lnTo>
                  <a:pt x="7114558" y="1267437"/>
                </a:lnTo>
                <a:lnTo>
                  <a:pt x="7114558" y="1195429"/>
                </a:lnTo>
                <a:lnTo>
                  <a:pt x="6970542" y="1195429"/>
                </a:lnTo>
                <a:close/>
                <a:moveTo>
                  <a:pt x="6719022" y="1195429"/>
                </a:moveTo>
                <a:lnTo>
                  <a:pt x="6719022" y="1267437"/>
                </a:lnTo>
                <a:lnTo>
                  <a:pt x="6863038" y="1267437"/>
                </a:lnTo>
                <a:lnTo>
                  <a:pt x="6863038" y="1195429"/>
                </a:lnTo>
                <a:lnTo>
                  <a:pt x="6719022" y="1195429"/>
                </a:lnTo>
                <a:close/>
                <a:moveTo>
                  <a:pt x="6467502" y="1195429"/>
                </a:moveTo>
                <a:lnTo>
                  <a:pt x="6467502" y="1267437"/>
                </a:lnTo>
                <a:lnTo>
                  <a:pt x="6611518" y="1267437"/>
                </a:lnTo>
                <a:lnTo>
                  <a:pt x="6611518" y="1195429"/>
                </a:lnTo>
                <a:lnTo>
                  <a:pt x="6467502" y="1195429"/>
                </a:lnTo>
                <a:close/>
                <a:moveTo>
                  <a:pt x="6215982" y="1195429"/>
                </a:moveTo>
                <a:lnTo>
                  <a:pt x="6215982" y="1267437"/>
                </a:lnTo>
                <a:lnTo>
                  <a:pt x="6359998" y="1267437"/>
                </a:lnTo>
                <a:lnTo>
                  <a:pt x="6359998" y="1195429"/>
                </a:lnTo>
                <a:lnTo>
                  <a:pt x="6215982" y="1195429"/>
                </a:lnTo>
                <a:close/>
                <a:moveTo>
                  <a:pt x="5964462" y="1195429"/>
                </a:moveTo>
                <a:lnTo>
                  <a:pt x="5964462" y="1267437"/>
                </a:lnTo>
                <a:lnTo>
                  <a:pt x="6108478" y="1267437"/>
                </a:lnTo>
                <a:lnTo>
                  <a:pt x="6108478" y="1195429"/>
                </a:lnTo>
                <a:lnTo>
                  <a:pt x="5964462" y="1195429"/>
                </a:lnTo>
                <a:close/>
                <a:moveTo>
                  <a:pt x="5712942" y="1195429"/>
                </a:moveTo>
                <a:lnTo>
                  <a:pt x="5712942" y="1267437"/>
                </a:lnTo>
                <a:lnTo>
                  <a:pt x="5856958" y="1267437"/>
                </a:lnTo>
                <a:lnTo>
                  <a:pt x="5856958" y="1195429"/>
                </a:lnTo>
                <a:lnTo>
                  <a:pt x="5712942" y="1195429"/>
                </a:lnTo>
                <a:close/>
                <a:moveTo>
                  <a:pt x="5461422" y="1195429"/>
                </a:moveTo>
                <a:lnTo>
                  <a:pt x="5461422" y="1267437"/>
                </a:lnTo>
                <a:lnTo>
                  <a:pt x="5605438" y="1267437"/>
                </a:lnTo>
                <a:lnTo>
                  <a:pt x="5605438" y="1195429"/>
                </a:lnTo>
                <a:lnTo>
                  <a:pt x="5461422" y="1195429"/>
                </a:lnTo>
                <a:close/>
                <a:moveTo>
                  <a:pt x="5209902" y="1195429"/>
                </a:moveTo>
                <a:lnTo>
                  <a:pt x="5209902" y="1267437"/>
                </a:lnTo>
                <a:lnTo>
                  <a:pt x="5353918" y="1267437"/>
                </a:lnTo>
                <a:lnTo>
                  <a:pt x="5353918" y="1195429"/>
                </a:lnTo>
                <a:lnTo>
                  <a:pt x="5209902" y="1195429"/>
                </a:lnTo>
                <a:close/>
                <a:moveTo>
                  <a:pt x="4958382" y="1195429"/>
                </a:moveTo>
                <a:lnTo>
                  <a:pt x="4958382" y="1267437"/>
                </a:lnTo>
                <a:lnTo>
                  <a:pt x="5102398" y="1267437"/>
                </a:lnTo>
                <a:lnTo>
                  <a:pt x="5102398" y="1195429"/>
                </a:lnTo>
                <a:lnTo>
                  <a:pt x="4958382" y="1195429"/>
                </a:lnTo>
                <a:close/>
                <a:moveTo>
                  <a:pt x="4706862" y="1195429"/>
                </a:moveTo>
                <a:lnTo>
                  <a:pt x="4706862" y="1267437"/>
                </a:lnTo>
                <a:lnTo>
                  <a:pt x="4850878" y="1267437"/>
                </a:lnTo>
                <a:lnTo>
                  <a:pt x="4850878" y="1195429"/>
                </a:lnTo>
                <a:lnTo>
                  <a:pt x="4706862" y="1195429"/>
                </a:lnTo>
                <a:close/>
                <a:moveTo>
                  <a:pt x="4455342" y="1195429"/>
                </a:moveTo>
                <a:lnTo>
                  <a:pt x="4455342" y="1267437"/>
                </a:lnTo>
                <a:lnTo>
                  <a:pt x="4599358" y="1267437"/>
                </a:lnTo>
                <a:lnTo>
                  <a:pt x="4599358" y="1195429"/>
                </a:lnTo>
                <a:lnTo>
                  <a:pt x="4455342" y="1195429"/>
                </a:lnTo>
                <a:close/>
                <a:moveTo>
                  <a:pt x="4203822" y="1195429"/>
                </a:moveTo>
                <a:lnTo>
                  <a:pt x="4203822" y="1267437"/>
                </a:lnTo>
                <a:lnTo>
                  <a:pt x="4347838" y="1267437"/>
                </a:lnTo>
                <a:lnTo>
                  <a:pt x="4347838" y="1195429"/>
                </a:lnTo>
                <a:lnTo>
                  <a:pt x="4203822" y="1195429"/>
                </a:lnTo>
                <a:close/>
                <a:moveTo>
                  <a:pt x="3952306" y="1195429"/>
                </a:moveTo>
                <a:lnTo>
                  <a:pt x="3952306" y="1267437"/>
                </a:lnTo>
                <a:lnTo>
                  <a:pt x="4096322" y="1267437"/>
                </a:lnTo>
                <a:lnTo>
                  <a:pt x="4096322" y="1195429"/>
                </a:lnTo>
                <a:lnTo>
                  <a:pt x="3952306" y="1195429"/>
                </a:lnTo>
                <a:close/>
                <a:moveTo>
                  <a:pt x="3700786" y="1195429"/>
                </a:moveTo>
                <a:lnTo>
                  <a:pt x="3700786" y="1267437"/>
                </a:lnTo>
                <a:lnTo>
                  <a:pt x="3844802" y="1267437"/>
                </a:lnTo>
                <a:lnTo>
                  <a:pt x="3844802" y="1195429"/>
                </a:lnTo>
                <a:lnTo>
                  <a:pt x="3700786" y="1195429"/>
                </a:lnTo>
                <a:close/>
                <a:moveTo>
                  <a:pt x="3449266" y="1195429"/>
                </a:moveTo>
                <a:lnTo>
                  <a:pt x="3449266" y="1267437"/>
                </a:lnTo>
                <a:lnTo>
                  <a:pt x="3593282" y="1267437"/>
                </a:lnTo>
                <a:lnTo>
                  <a:pt x="3593282" y="1195429"/>
                </a:lnTo>
                <a:lnTo>
                  <a:pt x="3449266" y="1195429"/>
                </a:lnTo>
                <a:close/>
                <a:moveTo>
                  <a:pt x="3197746" y="1195429"/>
                </a:moveTo>
                <a:lnTo>
                  <a:pt x="3197746" y="1267437"/>
                </a:lnTo>
                <a:lnTo>
                  <a:pt x="3341762" y="1267437"/>
                </a:lnTo>
                <a:lnTo>
                  <a:pt x="3341762" y="1195429"/>
                </a:lnTo>
                <a:lnTo>
                  <a:pt x="3197746" y="1195429"/>
                </a:lnTo>
                <a:close/>
                <a:moveTo>
                  <a:pt x="2946226" y="1195429"/>
                </a:moveTo>
                <a:lnTo>
                  <a:pt x="2946226" y="1267437"/>
                </a:lnTo>
                <a:lnTo>
                  <a:pt x="3090242" y="1267437"/>
                </a:lnTo>
                <a:lnTo>
                  <a:pt x="3090242" y="1195429"/>
                </a:lnTo>
                <a:lnTo>
                  <a:pt x="2946226" y="1195429"/>
                </a:lnTo>
                <a:close/>
                <a:moveTo>
                  <a:pt x="2694706" y="1195429"/>
                </a:moveTo>
                <a:lnTo>
                  <a:pt x="2694706" y="1267437"/>
                </a:lnTo>
                <a:lnTo>
                  <a:pt x="2838722" y="1267437"/>
                </a:lnTo>
                <a:lnTo>
                  <a:pt x="2838722" y="1195429"/>
                </a:lnTo>
                <a:lnTo>
                  <a:pt x="2694706" y="1195429"/>
                </a:lnTo>
                <a:close/>
                <a:moveTo>
                  <a:pt x="2443187" y="1195429"/>
                </a:moveTo>
                <a:lnTo>
                  <a:pt x="2443187" y="1267437"/>
                </a:lnTo>
                <a:lnTo>
                  <a:pt x="2587203" y="1267437"/>
                </a:lnTo>
                <a:lnTo>
                  <a:pt x="2587203" y="1195429"/>
                </a:lnTo>
                <a:lnTo>
                  <a:pt x="2443187" y="1195429"/>
                </a:lnTo>
                <a:close/>
                <a:moveTo>
                  <a:pt x="2191668" y="1195429"/>
                </a:moveTo>
                <a:lnTo>
                  <a:pt x="2191668" y="1267437"/>
                </a:lnTo>
                <a:lnTo>
                  <a:pt x="2335683" y="1267437"/>
                </a:lnTo>
                <a:lnTo>
                  <a:pt x="2335683" y="1195429"/>
                </a:lnTo>
                <a:lnTo>
                  <a:pt x="2191668" y="1195429"/>
                </a:lnTo>
                <a:close/>
                <a:moveTo>
                  <a:pt x="1940146" y="1195429"/>
                </a:moveTo>
                <a:lnTo>
                  <a:pt x="1940146" y="1267437"/>
                </a:lnTo>
                <a:lnTo>
                  <a:pt x="2084163" y="1267437"/>
                </a:lnTo>
                <a:lnTo>
                  <a:pt x="2084163" y="1195429"/>
                </a:lnTo>
                <a:lnTo>
                  <a:pt x="1940146" y="1195429"/>
                </a:lnTo>
                <a:close/>
                <a:moveTo>
                  <a:pt x="1688627" y="1195429"/>
                </a:moveTo>
                <a:lnTo>
                  <a:pt x="1688627" y="1267437"/>
                </a:lnTo>
                <a:lnTo>
                  <a:pt x="1832642" y="1267437"/>
                </a:lnTo>
                <a:lnTo>
                  <a:pt x="1832642" y="1195429"/>
                </a:lnTo>
                <a:lnTo>
                  <a:pt x="1688627" y="1195429"/>
                </a:lnTo>
                <a:close/>
                <a:moveTo>
                  <a:pt x="1437109" y="1195429"/>
                </a:moveTo>
                <a:lnTo>
                  <a:pt x="1437109" y="1267437"/>
                </a:lnTo>
                <a:lnTo>
                  <a:pt x="1581124" y="1267437"/>
                </a:lnTo>
                <a:lnTo>
                  <a:pt x="1581124" y="1195429"/>
                </a:lnTo>
                <a:lnTo>
                  <a:pt x="1437109" y="1195429"/>
                </a:lnTo>
                <a:close/>
                <a:moveTo>
                  <a:pt x="1185587" y="1195429"/>
                </a:moveTo>
                <a:lnTo>
                  <a:pt x="1185587" y="1267437"/>
                </a:lnTo>
                <a:lnTo>
                  <a:pt x="1329605" y="1267437"/>
                </a:lnTo>
                <a:lnTo>
                  <a:pt x="1329605" y="1195429"/>
                </a:lnTo>
                <a:lnTo>
                  <a:pt x="1185587" y="1195429"/>
                </a:lnTo>
                <a:close/>
                <a:moveTo>
                  <a:pt x="934066" y="1195429"/>
                </a:moveTo>
                <a:lnTo>
                  <a:pt x="934066" y="1267437"/>
                </a:lnTo>
                <a:lnTo>
                  <a:pt x="1078083" y="1267437"/>
                </a:lnTo>
                <a:lnTo>
                  <a:pt x="1078083" y="1195429"/>
                </a:lnTo>
                <a:lnTo>
                  <a:pt x="934066" y="1195429"/>
                </a:lnTo>
                <a:close/>
                <a:moveTo>
                  <a:pt x="682546" y="1195429"/>
                </a:moveTo>
                <a:lnTo>
                  <a:pt x="682546" y="1267437"/>
                </a:lnTo>
                <a:lnTo>
                  <a:pt x="826562" y="1267437"/>
                </a:lnTo>
                <a:lnTo>
                  <a:pt x="826562" y="1195429"/>
                </a:lnTo>
                <a:lnTo>
                  <a:pt x="682546" y="1195429"/>
                </a:lnTo>
                <a:close/>
                <a:moveTo>
                  <a:pt x="431027" y="1195429"/>
                </a:moveTo>
                <a:lnTo>
                  <a:pt x="431027" y="1267437"/>
                </a:lnTo>
                <a:lnTo>
                  <a:pt x="575043" y="1267437"/>
                </a:lnTo>
                <a:lnTo>
                  <a:pt x="575043" y="1195429"/>
                </a:lnTo>
                <a:lnTo>
                  <a:pt x="431027" y="1195429"/>
                </a:lnTo>
                <a:close/>
                <a:moveTo>
                  <a:pt x="179507" y="1195429"/>
                </a:moveTo>
                <a:lnTo>
                  <a:pt x="179507" y="1267437"/>
                </a:lnTo>
                <a:lnTo>
                  <a:pt x="323523" y="1267437"/>
                </a:lnTo>
                <a:lnTo>
                  <a:pt x="323523" y="1195429"/>
                </a:lnTo>
                <a:lnTo>
                  <a:pt x="179507" y="1195429"/>
                </a:lnTo>
                <a:close/>
                <a:moveTo>
                  <a:pt x="8982702" y="28381"/>
                </a:moveTo>
                <a:lnTo>
                  <a:pt x="8982702" y="100389"/>
                </a:lnTo>
                <a:lnTo>
                  <a:pt x="9126718" y="100389"/>
                </a:lnTo>
                <a:lnTo>
                  <a:pt x="9126718" y="28381"/>
                </a:lnTo>
                <a:lnTo>
                  <a:pt x="8982702" y="28381"/>
                </a:lnTo>
                <a:close/>
                <a:moveTo>
                  <a:pt x="8731182" y="28381"/>
                </a:moveTo>
                <a:lnTo>
                  <a:pt x="8731182" y="100389"/>
                </a:lnTo>
                <a:lnTo>
                  <a:pt x="8875198" y="100389"/>
                </a:lnTo>
                <a:lnTo>
                  <a:pt x="8875198" y="28381"/>
                </a:lnTo>
                <a:lnTo>
                  <a:pt x="8731182" y="28381"/>
                </a:lnTo>
                <a:close/>
                <a:moveTo>
                  <a:pt x="8479662" y="28381"/>
                </a:moveTo>
                <a:lnTo>
                  <a:pt x="8479662" y="100389"/>
                </a:lnTo>
                <a:lnTo>
                  <a:pt x="8623678" y="100389"/>
                </a:lnTo>
                <a:lnTo>
                  <a:pt x="8623678" y="28381"/>
                </a:lnTo>
                <a:lnTo>
                  <a:pt x="8479662" y="28381"/>
                </a:lnTo>
                <a:close/>
                <a:moveTo>
                  <a:pt x="8228142" y="28381"/>
                </a:moveTo>
                <a:lnTo>
                  <a:pt x="8228142" y="100389"/>
                </a:lnTo>
                <a:lnTo>
                  <a:pt x="8372158" y="100389"/>
                </a:lnTo>
                <a:lnTo>
                  <a:pt x="8372158" y="28381"/>
                </a:lnTo>
                <a:lnTo>
                  <a:pt x="8228142" y="28381"/>
                </a:lnTo>
                <a:close/>
                <a:moveTo>
                  <a:pt x="7976622" y="28381"/>
                </a:moveTo>
                <a:lnTo>
                  <a:pt x="7976622" y="100389"/>
                </a:lnTo>
                <a:lnTo>
                  <a:pt x="8120638" y="100389"/>
                </a:lnTo>
                <a:lnTo>
                  <a:pt x="8120638" y="28381"/>
                </a:lnTo>
                <a:lnTo>
                  <a:pt x="7976622" y="28381"/>
                </a:lnTo>
                <a:close/>
                <a:moveTo>
                  <a:pt x="7725102" y="28381"/>
                </a:moveTo>
                <a:lnTo>
                  <a:pt x="7725102" y="100389"/>
                </a:lnTo>
                <a:lnTo>
                  <a:pt x="7869118" y="100389"/>
                </a:lnTo>
                <a:lnTo>
                  <a:pt x="7869118" y="28381"/>
                </a:lnTo>
                <a:lnTo>
                  <a:pt x="7725102" y="28381"/>
                </a:lnTo>
                <a:close/>
                <a:moveTo>
                  <a:pt x="7473582" y="28381"/>
                </a:moveTo>
                <a:lnTo>
                  <a:pt x="7473582" y="100389"/>
                </a:lnTo>
                <a:lnTo>
                  <a:pt x="7617598" y="100389"/>
                </a:lnTo>
                <a:lnTo>
                  <a:pt x="7617598" y="28381"/>
                </a:lnTo>
                <a:lnTo>
                  <a:pt x="7473582" y="28381"/>
                </a:lnTo>
                <a:close/>
                <a:moveTo>
                  <a:pt x="7222062" y="28381"/>
                </a:moveTo>
                <a:lnTo>
                  <a:pt x="7222062" y="100389"/>
                </a:lnTo>
                <a:lnTo>
                  <a:pt x="7366078" y="100389"/>
                </a:lnTo>
                <a:lnTo>
                  <a:pt x="7366078" y="28381"/>
                </a:lnTo>
                <a:lnTo>
                  <a:pt x="7222062" y="28381"/>
                </a:lnTo>
                <a:close/>
                <a:moveTo>
                  <a:pt x="6970542" y="28381"/>
                </a:moveTo>
                <a:lnTo>
                  <a:pt x="6970542" y="100389"/>
                </a:lnTo>
                <a:lnTo>
                  <a:pt x="7114558" y="100389"/>
                </a:lnTo>
                <a:lnTo>
                  <a:pt x="7114558" y="28381"/>
                </a:lnTo>
                <a:lnTo>
                  <a:pt x="6970542" y="28381"/>
                </a:lnTo>
                <a:close/>
                <a:moveTo>
                  <a:pt x="6719022" y="28381"/>
                </a:moveTo>
                <a:lnTo>
                  <a:pt x="6719022" y="100389"/>
                </a:lnTo>
                <a:lnTo>
                  <a:pt x="6863038" y="100389"/>
                </a:lnTo>
                <a:lnTo>
                  <a:pt x="6863038" y="28381"/>
                </a:lnTo>
                <a:lnTo>
                  <a:pt x="6719022" y="28381"/>
                </a:lnTo>
                <a:close/>
                <a:moveTo>
                  <a:pt x="6467502" y="28381"/>
                </a:moveTo>
                <a:lnTo>
                  <a:pt x="6467502" y="100389"/>
                </a:lnTo>
                <a:lnTo>
                  <a:pt x="6611518" y="100389"/>
                </a:lnTo>
                <a:lnTo>
                  <a:pt x="6611518" y="28381"/>
                </a:lnTo>
                <a:lnTo>
                  <a:pt x="6467502" y="28381"/>
                </a:lnTo>
                <a:close/>
                <a:moveTo>
                  <a:pt x="6215982" y="28381"/>
                </a:moveTo>
                <a:lnTo>
                  <a:pt x="6215982" y="100389"/>
                </a:lnTo>
                <a:lnTo>
                  <a:pt x="6359998" y="100389"/>
                </a:lnTo>
                <a:lnTo>
                  <a:pt x="6359998" y="28381"/>
                </a:lnTo>
                <a:lnTo>
                  <a:pt x="6215982" y="28381"/>
                </a:lnTo>
                <a:close/>
                <a:moveTo>
                  <a:pt x="5964462" y="28381"/>
                </a:moveTo>
                <a:lnTo>
                  <a:pt x="5964462" y="100389"/>
                </a:lnTo>
                <a:lnTo>
                  <a:pt x="6108478" y="100389"/>
                </a:lnTo>
                <a:lnTo>
                  <a:pt x="6108478" y="28381"/>
                </a:lnTo>
                <a:lnTo>
                  <a:pt x="5964462" y="28381"/>
                </a:lnTo>
                <a:close/>
                <a:moveTo>
                  <a:pt x="5712942" y="28381"/>
                </a:moveTo>
                <a:lnTo>
                  <a:pt x="5712942" y="100389"/>
                </a:lnTo>
                <a:lnTo>
                  <a:pt x="5856958" y="100389"/>
                </a:lnTo>
                <a:lnTo>
                  <a:pt x="5856958" y="28381"/>
                </a:lnTo>
                <a:lnTo>
                  <a:pt x="5712942" y="28381"/>
                </a:lnTo>
                <a:close/>
                <a:moveTo>
                  <a:pt x="5461422" y="28381"/>
                </a:moveTo>
                <a:lnTo>
                  <a:pt x="5461422" y="100389"/>
                </a:lnTo>
                <a:lnTo>
                  <a:pt x="5605438" y="100389"/>
                </a:lnTo>
                <a:lnTo>
                  <a:pt x="5605438" y="28381"/>
                </a:lnTo>
                <a:lnTo>
                  <a:pt x="5461422" y="28381"/>
                </a:lnTo>
                <a:close/>
                <a:moveTo>
                  <a:pt x="5209902" y="28381"/>
                </a:moveTo>
                <a:lnTo>
                  <a:pt x="5209902" y="100389"/>
                </a:lnTo>
                <a:lnTo>
                  <a:pt x="5353918" y="100389"/>
                </a:lnTo>
                <a:lnTo>
                  <a:pt x="5353918" y="28381"/>
                </a:lnTo>
                <a:lnTo>
                  <a:pt x="5209902" y="28381"/>
                </a:lnTo>
                <a:close/>
                <a:moveTo>
                  <a:pt x="4958382" y="28381"/>
                </a:moveTo>
                <a:lnTo>
                  <a:pt x="4958382" y="100389"/>
                </a:lnTo>
                <a:lnTo>
                  <a:pt x="5102398" y="100389"/>
                </a:lnTo>
                <a:lnTo>
                  <a:pt x="5102398" y="28381"/>
                </a:lnTo>
                <a:lnTo>
                  <a:pt x="4958382" y="28381"/>
                </a:lnTo>
                <a:close/>
                <a:moveTo>
                  <a:pt x="4706862" y="28381"/>
                </a:moveTo>
                <a:lnTo>
                  <a:pt x="4706862" y="100389"/>
                </a:lnTo>
                <a:lnTo>
                  <a:pt x="4850878" y="100389"/>
                </a:lnTo>
                <a:lnTo>
                  <a:pt x="4850878" y="28381"/>
                </a:lnTo>
                <a:lnTo>
                  <a:pt x="4706862" y="28381"/>
                </a:lnTo>
                <a:close/>
                <a:moveTo>
                  <a:pt x="4455342" y="28381"/>
                </a:moveTo>
                <a:lnTo>
                  <a:pt x="4455342" y="100389"/>
                </a:lnTo>
                <a:lnTo>
                  <a:pt x="4599358" y="100389"/>
                </a:lnTo>
                <a:lnTo>
                  <a:pt x="4599358" y="28381"/>
                </a:lnTo>
                <a:lnTo>
                  <a:pt x="4455342" y="28381"/>
                </a:lnTo>
                <a:close/>
                <a:moveTo>
                  <a:pt x="4203822" y="28381"/>
                </a:moveTo>
                <a:lnTo>
                  <a:pt x="4203822" y="100389"/>
                </a:lnTo>
                <a:lnTo>
                  <a:pt x="4347838" y="100389"/>
                </a:lnTo>
                <a:lnTo>
                  <a:pt x="4347838" y="28381"/>
                </a:lnTo>
                <a:lnTo>
                  <a:pt x="4203822" y="28381"/>
                </a:lnTo>
                <a:close/>
                <a:moveTo>
                  <a:pt x="3952312" y="28381"/>
                </a:moveTo>
                <a:lnTo>
                  <a:pt x="3952312" y="100389"/>
                </a:lnTo>
                <a:lnTo>
                  <a:pt x="4096327" y="100389"/>
                </a:lnTo>
                <a:lnTo>
                  <a:pt x="4096327" y="28381"/>
                </a:lnTo>
                <a:lnTo>
                  <a:pt x="3952312" y="28381"/>
                </a:lnTo>
                <a:close/>
                <a:moveTo>
                  <a:pt x="3700792" y="28381"/>
                </a:moveTo>
                <a:lnTo>
                  <a:pt x="3700792" y="100389"/>
                </a:lnTo>
                <a:lnTo>
                  <a:pt x="3844808" y="100389"/>
                </a:lnTo>
                <a:lnTo>
                  <a:pt x="3844808" y="28381"/>
                </a:lnTo>
                <a:lnTo>
                  <a:pt x="3700792" y="28381"/>
                </a:lnTo>
                <a:close/>
                <a:moveTo>
                  <a:pt x="3449272" y="28381"/>
                </a:moveTo>
                <a:lnTo>
                  <a:pt x="3449272" y="100389"/>
                </a:lnTo>
                <a:lnTo>
                  <a:pt x="3593289" y="100389"/>
                </a:lnTo>
                <a:lnTo>
                  <a:pt x="3593289" y="28381"/>
                </a:lnTo>
                <a:lnTo>
                  <a:pt x="3449272" y="28381"/>
                </a:lnTo>
                <a:close/>
                <a:moveTo>
                  <a:pt x="3197753" y="28381"/>
                </a:moveTo>
                <a:lnTo>
                  <a:pt x="3197753" y="100389"/>
                </a:lnTo>
                <a:lnTo>
                  <a:pt x="3341769" y="100389"/>
                </a:lnTo>
                <a:lnTo>
                  <a:pt x="3341769" y="28381"/>
                </a:lnTo>
                <a:lnTo>
                  <a:pt x="3197753" y="28381"/>
                </a:lnTo>
                <a:close/>
                <a:moveTo>
                  <a:pt x="2946232" y="28381"/>
                </a:moveTo>
                <a:lnTo>
                  <a:pt x="2946232" y="100389"/>
                </a:lnTo>
                <a:lnTo>
                  <a:pt x="3090248" y="100389"/>
                </a:lnTo>
                <a:lnTo>
                  <a:pt x="3090248" y="28381"/>
                </a:lnTo>
                <a:lnTo>
                  <a:pt x="2946232" y="28381"/>
                </a:lnTo>
                <a:close/>
                <a:moveTo>
                  <a:pt x="2694712" y="28381"/>
                </a:moveTo>
                <a:lnTo>
                  <a:pt x="2694712" y="100389"/>
                </a:lnTo>
                <a:lnTo>
                  <a:pt x="2838728" y="100389"/>
                </a:lnTo>
                <a:lnTo>
                  <a:pt x="2838728" y="28381"/>
                </a:lnTo>
                <a:lnTo>
                  <a:pt x="2694712" y="28381"/>
                </a:lnTo>
                <a:close/>
                <a:moveTo>
                  <a:pt x="2443193" y="28381"/>
                </a:moveTo>
                <a:lnTo>
                  <a:pt x="2443193" y="100389"/>
                </a:lnTo>
                <a:lnTo>
                  <a:pt x="2587209" y="100389"/>
                </a:lnTo>
                <a:lnTo>
                  <a:pt x="2587209" y="28381"/>
                </a:lnTo>
                <a:lnTo>
                  <a:pt x="2443193" y="28381"/>
                </a:lnTo>
                <a:close/>
                <a:moveTo>
                  <a:pt x="2191675" y="28381"/>
                </a:moveTo>
                <a:lnTo>
                  <a:pt x="2191675" y="100389"/>
                </a:lnTo>
                <a:lnTo>
                  <a:pt x="2335690" y="100389"/>
                </a:lnTo>
                <a:lnTo>
                  <a:pt x="2335690" y="28381"/>
                </a:lnTo>
                <a:lnTo>
                  <a:pt x="2191675" y="28381"/>
                </a:lnTo>
                <a:close/>
                <a:moveTo>
                  <a:pt x="1940152" y="28381"/>
                </a:moveTo>
                <a:lnTo>
                  <a:pt x="1940152" y="100389"/>
                </a:lnTo>
                <a:lnTo>
                  <a:pt x="2084168" y="100389"/>
                </a:lnTo>
                <a:lnTo>
                  <a:pt x="2084168" y="28381"/>
                </a:lnTo>
                <a:lnTo>
                  <a:pt x="1940152" y="28381"/>
                </a:lnTo>
                <a:close/>
                <a:moveTo>
                  <a:pt x="1688633" y="28381"/>
                </a:moveTo>
                <a:lnTo>
                  <a:pt x="1688633" y="100389"/>
                </a:lnTo>
                <a:lnTo>
                  <a:pt x="1832648" y="100389"/>
                </a:lnTo>
                <a:lnTo>
                  <a:pt x="1832648" y="28381"/>
                </a:lnTo>
                <a:lnTo>
                  <a:pt x="1688633" y="28381"/>
                </a:lnTo>
                <a:close/>
                <a:moveTo>
                  <a:pt x="1437118" y="28381"/>
                </a:moveTo>
                <a:lnTo>
                  <a:pt x="1437118" y="100389"/>
                </a:lnTo>
                <a:lnTo>
                  <a:pt x="1581131" y="100389"/>
                </a:lnTo>
                <a:lnTo>
                  <a:pt x="1581131" y="28381"/>
                </a:lnTo>
                <a:lnTo>
                  <a:pt x="1437118" y="28381"/>
                </a:lnTo>
                <a:close/>
                <a:moveTo>
                  <a:pt x="1185595" y="28381"/>
                </a:moveTo>
                <a:lnTo>
                  <a:pt x="1185595" y="100389"/>
                </a:lnTo>
                <a:lnTo>
                  <a:pt x="1329612" y="100389"/>
                </a:lnTo>
                <a:lnTo>
                  <a:pt x="1329612" y="28381"/>
                </a:lnTo>
                <a:lnTo>
                  <a:pt x="1185595" y="28381"/>
                </a:lnTo>
                <a:close/>
                <a:moveTo>
                  <a:pt x="934071" y="28381"/>
                </a:moveTo>
                <a:lnTo>
                  <a:pt x="934071" y="100389"/>
                </a:lnTo>
                <a:lnTo>
                  <a:pt x="1078089" y="100389"/>
                </a:lnTo>
                <a:lnTo>
                  <a:pt x="1078089" y="28381"/>
                </a:lnTo>
                <a:lnTo>
                  <a:pt x="934071" y="28381"/>
                </a:lnTo>
                <a:close/>
                <a:moveTo>
                  <a:pt x="682551" y="28381"/>
                </a:moveTo>
                <a:lnTo>
                  <a:pt x="682551" y="100389"/>
                </a:lnTo>
                <a:lnTo>
                  <a:pt x="826567" y="100389"/>
                </a:lnTo>
                <a:lnTo>
                  <a:pt x="826567" y="28381"/>
                </a:lnTo>
                <a:lnTo>
                  <a:pt x="682551" y="28381"/>
                </a:lnTo>
                <a:close/>
                <a:moveTo>
                  <a:pt x="431031" y="28381"/>
                </a:moveTo>
                <a:lnTo>
                  <a:pt x="431031" y="100389"/>
                </a:lnTo>
                <a:lnTo>
                  <a:pt x="575047" y="100389"/>
                </a:lnTo>
                <a:lnTo>
                  <a:pt x="575047" y="28381"/>
                </a:lnTo>
                <a:lnTo>
                  <a:pt x="431031" y="28381"/>
                </a:lnTo>
                <a:close/>
                <a:moveTo>
                  <a:pt x="179512" y="28381"/>
                </a:moveTo>
                <a:lnTo>
                  <a:pt x="179512" y="100389"/>
                </a:lnTo>
                <a:lnTo>
                  <a:pt x="323527" y="100389"/>
                </a:lnTo>
                <a:lnTo>
                  <a:pt x="323527" y="28381"/>
                </a:lnTo>
                <a:lnTo>
                  <a:pt x="179512" y="28381"/>
                </a:lnTo>
                <a:close/>
                <a:moveTo>
                  <a:pt x="0" y="0"/>
                </a:moveTo>
                <a:lnTo>
                  <a:pt x="9143990" y="0"/>
                </a:lnTo>
                <a:lnTo>
                  <a:pt x="9143990" y="1296144"/>
                </a:lnTo>
                <a:lnTo>
                  <a:pt x="0" y="1296144"/>
                </a:lnTo>
                <a:lnTo>
                  <a:pt x="0" y="0"/>
                </a:lnTo>
                <a:close/>
              </a:path>
            </a:pathLst>
          </a:custGeom>
          <a:solidFill>
            <a:srgbClr val="C00000"/>
          </a:solidFill>
          <a:ln>
            <a:noFill/>
          </a:ln>
        </p:spPr>
        <p:txBody>
          <a:bodyPr anchor="ctr"/>
          <a:lstStyle/>
          <a:p>
            <a:endParaRPr lang="zh-CN" altLang="en-US"/>
          </a:p>
        </p:txBody>
      </p:sp>
      <p:grpSp>
        <p:nvGrpSpPr>
          <p:cNvPr id="2" name="组合 30"/>
          <p:cNvGrpSpPr/>
          <p:nvPr/>
        </p:nvGrpSpPr>
        <p:grpSpPr>
          <a:xfrm>
            <a:off x="0" y="107141"/>
            <a:ext cx="5364088" cy="1049385"/>
            <a:chOff x="7938" y="1936749"/>
            <a:chExt cx="8258523" cy="1862081"/>
          </a:xfrm>
        </p:grpSpPr>
        <p:sp>
          <p:nvSpPr>
            <p:cNvPr id="32" name="文本占位符 7"/>
            <p:cNvSpPr/>
            <p:nvPr>
              <p:custDataLst>
                <p:tags r:id="rId1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a:latin typeface="Baskerville Old Face" pitchFamily="18" charset="0"/>
                  <a:ea typeface="微软雅黑" pitchFamily="34" charset="-122"/>
                </a:rPr>
                <a:t>01</a:t>
              </a:r>
              <a:endParaRPr lang="zh-CN" altLang="en-US" sz="4400" i="1" dirty="0">
                <a:latin typeface="Baskerville Old Face" pitchFamily="18" charset="0"/>
                <a:ea typeface="微软雅黑" pitchFamily="34" charset="-122"/>
              </a:endParaRPr>
            </a:p>
          </p:txBody>
        </p:sp>
        <p:cxnSp>
          <p:nvCxnSpPr>
            <p:cNvPr id="33" name="直接连接符 32"/>
            <p:cNvCxnSpPr/>
            <p:nvPr>
              <p:custDataLst>
                <p:tags r:id="rId1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任意多边形 35"/>
            <p:cNvSpPr/>
            <p:nvPr>
              <p:custDataLst>
                <p:tags r:id="rId1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37" name="直接连接符 36"/>
            <p:cNvCxnSpPr/>
            <p:nvPr>
              <p:custDataLst>
                <p:tags r:id="rId1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标题 5"/>
            <p:cNvSpPr txBox="1"/>
            <p:nvPr>
              <p:custDataLst>
                <p:tags r:id="rId15"/>
              </p:custDataLst>
            </p:nvPr>
          </p:nvSpPr>
          <p:spPr>
            <a:xfrm>
              <a:off x="3150031" y="2325786"/>
              <a:ext cx="5116430"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公司概况</a:t>
              </a:r>
              <a:endParaRPr lang="zh-CN" altLang="en-US" sz="2400" dirty="0"/>
            </a:p>
          </p:txBody>
        </p:sp>
        <p:sp>
          <p:nvSpPr>
            <p:cNvPr id="39" name="文本占位符 6"/>
            <p:cNvSpPr txBox="1"/>
            <p:nvPr>
              <p:custDataLst>
                <p:tags r:id="rId16"/>
              </p:custDataLst>
            </p:nvPr>
          </p:nvSpPr>
          <p:spPr>
            <a:xfrm>
              <a:off x="3150031" y="3113029"/>
              <a:ext cx="4113407" cy="685801"/>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dirty="0" smtClean="0">
                  <a:solidFill>
                    <a:schemeClr val="tx1">
                      <a:lumMod val="65000"/>
                      <a:lumOff val="35000"/>
                    </a:schemeClr>
                  </a:solidFill>
                </a:rPr>
                <a:t> 公 司 荣 誉</a:t>
              </a:r>
              <a:endParaRPr lang="en-US" altLang="zh-CN" dirty="0">
                <a:solidFill>
                  <a:schemeClr val="tx1">
                    <a:lumMod val="65000"/>
                    <a:lumOff val="35000"/>
                  </a:schemeClr>
                </a:solidFill>
              </a:endParaRPr>
            </a:p>
          </p:txBody>
        </p:sp>
      </p:grpSp>
      <p:sp>
        <p:nvSpPr>
          <p:cNvPr id="42" name="MH_Picture_11"/>
          <p:cNvSpPr>
            <a:spLocks noChangeArrowheads="1"/>
          </p:cNvSpPr>
          <p:nvPr>
            <p:custDataLst>
              <p:tags r:id="rId2"/>
            </p:custDataLst>
          </p:nvPr>
        </p:nvSpPr>
        <p:spPr bwMode="auto">
          <a:xfrm>
            <a:off x="7802795" y="4516177"/>
            <a:ext cx="1341205" cy="1335087"/>
          </a:xfrm>
          <a:prstGeom prst="rect">
            <a:avLst/>
          </a:prstGeom>
          <a:blipFill dpi="0" rotWithShape="1">
            <a:blip r:embed="rId1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800">
              <a:solidFill>
                <a:srgbClr val="FFFFFF"/>
              </a:solidFill>
              <a:latin typeface="Arial Narrow" pitchFamily="34" charset="0"/>
              <a:ea typeface="微软雅黑" pitchFamily="34" charset="-122"/>
            </a:endParaRPr>
          </a:p>
        </p:txBody>
      </p:sp>
      <p:sp>
        <p:nvSpPr>
          <p:cNvPr id="43" name="MH_Picture_10"/>
          <p:cNvSpPr>
            <a:spLocks noChangeArrowheads="1"/>
          </p:cNvSpPr>
          <p:nvPr>
            <p:custDataLst>
              <p:tags r:id="rId3"/>
            </p:custDataLst>
          </p:nvPr>
        </p:nvSpPr>
        <p:spPr bwMode="auto">
          <a:xfrm>
            <a:off x="3702472" y="4517500"/>
            <a:ext cx="1690375" cy="1335087"/>
          </a:xfrm>
          <a:prstGeom prst="rect">
            <a:avLst/>
          </a:prstGeom>
          <a:blipFill dpi="0" rotWithShape="1">
            <a:blip r:embed="rId2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800">
              <a:solidFill>
                <a:srgbClr val="FFFFFF"/>
              </a:solidFill>
              <a:latin typeface="Arial Narrow" pitchFamily="34" charset="0"/>
              <a:ea typeface="微软雅黑" pitchFamily="34" charset="-122"/>
            </a:endParaRPr>
          </a:p>
        </p:txBody>
      </p:sp>
      <p:grpSp>
        <p:nvGrpSpPr>
          <p:cNvPr id="3" name="组合 13"/>
          <p:cNvGrpSpPr/>
          <p:nvPr/>
        </p:nvGrpSpPr>
        <p:grpSpPr>
          <a:xfrm>
            <a:off x="5239139" y="0"/>
            <a:ext cx="2563655" cy="6830995"/>
            <a:chOff x="6856846" y="-1"/>
            <a:chExt cx="2339676" cy="6741368"/>
          </a:xfrm>
        </p:grpSpPr>
        <p:sp>
          <p:nvSpPr>
            <p:cNvPr id="13321" name="Rectangle 6"/>
            <p:cNvSpPr>
              <a:spLocks noChangeArrowheads="1"/>
            </p:cNvSpPr>
            <p:nvPr/>
          </p:nvSpPr>
          <p:spPr bwMode="auto">
            <a:xfrm>
              <a:off x="8439150" y="6481763"/>
              <a:ext cx="2381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fld id="{0BB7DA2B-AB5D-4EE1-BA08-36D1836AAD46}" type="slidenum">
                <a:rPr lang="en-US" altLang="zh-CN" sz="1000">
                  <a:latin typeface="微软雅黑" pitchFamily="34" charset="-122"/>
                  <a:ea typeface="微软雅黑" pitchFamily="34" charset="-122"/>
                </a:rPr>
                <a:pPr/>
                <a:t>8</a:t>
              </a:fld>
              <a:endParaRPr lang="zh-CN" altLang="en-US" sz="1000">
                <a:latin typeface="Calibri" pitchFamily="34" charset="0"/>
              </a:endParaRPr>
            </a:p>
          </p:txBody>
        </p:sp>
        <p:sp>
          <p:nvSpPr>
            <p:cNvPr id="48" name="MH_Other_2"/>
            <p:cNvSpPr/>
            <p:nvPr>
              <p:custDataLst>
                <p:tags r:id="rId6"/>
              </p:custDataLst>
            </p:nvPr>
          </p:nvSpPr>
          <p:spPr bwMode="auto">
            <a:xfrm rot="5400000">
              <a:off x="4656000" y="2200845"/>
              <a:ext cx="6741368" cy="2339676"/>
            </a:xfrm>
            <a:custGeom>
              <a:avLst/>
              <a:gdLst>
                <a:gd name="T0" fmla="*/ 6467502 w 6858000"/>
                <a:gd name="T1" fmla="*/ 139459 h 1800200"/>
                <a:gd name="T2" fmla="*/ 6467502 w 6858000"/>
                <a:gd name="T3" fmla="*/ 1760689 h 1800200"/>
                <a:gd name="T4" fmla="*/ 6215982 w 6858000"/>
                <a:gd name="T5" fmla="*/ 139459 h 1800200"/>
                <a:gd name="T6" fmla="*/ 6215982 w 6858000"/>
                <a:gd name="T7" fmla="*/ 1760689 h 1800200"/>
                <a:gd name="T8" fmla="*/ 5964462 w 6858000"/>
                <a:gd name="T9" fmla="*/ 139459 h 1800200"/>
                <a:gd name="T10" fmla="*/ 5964462 w 6858000"/>
                <a:gd name="T11" fmla="*/ 1760689 h 1800200"/>
                <a:gd name="T12" fmla="*/ 5712942 w 6858000"/>
                <a:gd name="T13" fmla="*/ 139459 h 1800200"/>
                <a:gd name="T14" fmla="*/ 5712942 w 6858000"/>
                <a:gd name="T15" fmla="*/ 1760689 h 1800200"/>
                <a:gd name="T16" fmla="*/ 5461422 w 6858000"/>
                <a:gd name="T17" fmla="*/ 139459 h 1800200"/>
                <a:gd name="T18" fmla="*/ 5461422 w 6858000"/>
                <a:gd name="T19" fmla="*/ 1760689 h 1800200"/>
                <a:gd name="T20" fmla="*/ 5209902 w 6858000"/>
                <a:gd name="T21" fmla="*/ 139459 h 1800200"/>
                <a:gd name="T22" fmla="*/ 5209902 w 6858000"/>
                <a:gd name="T23" fmla="*/ 1760689 h 1800200"/>
                <a:gd name="T24" fmla="*/ 4958382 w 6858000"/>
                <a:gd name="T25" fmla="*/ 139459 h 1800200"/>
                <a:gd name="T26" fmla="*/ 4958382 w 6858000"/>
                <a:gd name="T27" fmla="*/ 1760689 h 1800200"/>
                <a:gd name="T28" fmla="*/ 4706862 w 6858000"/>
                <a:gd name="T29" fmla="*/ 139459 h 1800200"/>
                <a:gd name="T30" fmla="*/ 4706862 w 6858000"/>
                <a:gd name="T31" fmla="*/ 1760689 h 1800200"/>
                <a:gd name="T32" fmla="*/ 4455342 w 6858000"/>
                <a:gd name="T33" fmla="*/ 139459 h 1800200"/>
                <a:gd name="T34" fmla="*/ 4455342 w 6858000"/>
                <a:gd name="T35" fmla="*/ 1760689 h 1800200"/>
                <a:gd name="T36" fmla="*/ 4203822 w 6858000"/>
                <a:gd name="T37" fmla="*/ 139459 h 1800200"/>
                <a:gd name="T38" fmla="*/ 4203822 w 6858000"/>
                <a:gd name="T39" fmla="*/ 1760689 h 1800200"/>
                <a:gd name="T40" fmla="*/ 3952312 w 6858000"/>
                <a:gd name="T41" fmla="*/ 139459 h 1800200"/>
                <a:gd name="T42" fmla="*/ 3952306 w 6858000"/>
                <a:gd name="T43" fmla="*/ 1760689 h 1800200"/>
                <a:gd name="T44" fmla="*/ 3700792 w 6858000"/>
                <a:gd name="T45" fmla="*/ 139459 h 1800200"/>
                <a:gd name="T46" fmla="*/ 3700786 w 6858000"/>
                <a:gd name="T47" fmla="*/ 1760689 h 1800200"/>
                <a:gd name="T48" fmla="*/ 3449272 w 6858000"/>
                <a:gd name="T49" fmla="*/ 139459 h 1800200"/>
                <a:gd name="T50" fmla="*/ 3449266 w 6858000"/>
                <a:gd name="T51" fmla="*/ 1760689 h 1800200"/>
                <a:gd name="T52" fmla="*/ 3197753 w 6858000"/>
                <a:gd name="T53" fmla="*/ 139459 h 1800200"/>
                <a:gd name="T54" fmla="*/ 3197746 w 6858000"/>
                <a:gd name="T55" fmla="*/ 1760689 h 1800200"/>
                <a:gd name="T56" fmla="*/ 2946232 w 6858000"/>
                <a:gd name="T57" fmla="*/ 139459 h 1800200"/>
                <a:gd name="T58" fmla="*/ 2946226 w 6858000"/>
                <a:gd name="T59" fmla="*/ 1760689 h 1800200"/>
                <a:gd name="T60" fmla="*/ 2694712 w 6858000"/>
                <a:gd name="T61" fmla="*/ 139459 h 1800200"/>
                <a:gd name="T62" fmla="*/ 2694706 w 6858000"/>
                <a:gd name="T63" fmla="*/ 1760689 h 1800200"/>
                <a:gd name="T64" fmla="*/ 2443193 w 6858000"/>
                <a:gd name="T65" fmla="*/ 139459 h 1800200"/>
                <a:gd name="T66" fmla="*/ 2443187 w 6858000"/>
                <a:gd name="T67" fmla="*/ 1760689 h 1800200"/>
                <a:gd name="T68" fmla="*/ 2191675 w 6858000"/>
                <a:gd name="T69" fmla="*/ 139459 h 1800200"/>
                <a:gd name="T70" fmla="*/ 2191668 w 6858000"/>
                <a:gd name="T71" fmla="*/ 1760689 h 1800200"/>
                <a:gd name="T72" fmla="*/ 1940152 w 6858000"/>
                <a:gd name="T73" fmla="*/ 139459 h 1800200"/>
                <a:gd name="T74" fmla="*/ 1940146 w 6858000"/>
                <a:gd name="T75" fmla="*/ 1760689 h 1800200"/>
                <a:gd name="T76" fmla="*/ 1688633 w 6858000"/>
                <a:gd name="T77" fmla="*/ 139459 h 1800200"/>
                <a:gd name="T78" fmla="*/ 1688627 w 6858000"/>
                <a:gd name="T79" fmla="*/ 1760689 h 1800200"/>
                <a:gd name="T80" fmla="*/ 1437118 w 6858000"/>
                <a:gd name="T81" fmla="*/ 139459 h 1800200"/>
                <a:gd name="T82" fmla="*/ 1437109 w 6858000"/>
                <a:gd name="T83" fmla="*/ 1760689 h 1800200"/>
                <a:gd name="T84" fmla="*/ 1185595 w 6858000"/>
                <a:gd name="T85" fmla="*/ 139459 h 1800200"/>
                <a:gd name="T86" fmla="*/ 1185587 w 6858000"/>
                <a:gd name="T87" fmla="*/ 1760689 h 1800200"/>
                <a:gd name="T88" fmla="*/ 934071 w 6858000"/>
                <a:gd name="T89" fmla="*/ 139459 h 1800200"/>
                <a:gd name="T90" fmla="*/ 934066 w 6858000"/>
                <a:gd name="T91" fmla="*/ 1760689 h 1800200"/>
                <a:gd name="T92" fmla="*/ 682551 w 6858000"/>
                <a:gd name="T93" fmla="*/ 139459 h 1800200"/>
                <a:gd name="T94" fmla="*/ 682546 w 6858000"/>
                <a:gd name="T95" fmla="*/ 1760689 h 1800200"/>
                <a:gd name="T96" fmla="*/ 431031 w 6858000"/>
                <a:gd name="T97" fmla="*/ 139459 h 1800200"/>
                <a:gd name="T98" fmla="*/ 431027 w 6858000"/>
                <a:gd name="T99" fmla="*/ 1760689 h 1800200"/>
                <a:gd name="T100" fmla="*/ 179512 w 6858000"/>
                <a:gd name="T101" fmla="*/ 139459 h 1800200"/>
                <a:gd name="T102" fmla="*/ 179507 w 6858000"/>
                <a:gd name="T103" fmla="*/ 1760689 h 1800200"/>
                <a:gd name="T104" fmla="*/ 6719022 w 6858000"/>
                <a:gd name="T105" fmla="*/ 39433 h 1800200"/>
                <a:gd name="T106" fmla="*/ 6719022 w 6858000"/>
                <a:gd name="T107" fmla="*/ 1760689 h 1800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58000" h="1800200">
                  <a:moveTo>
                    <a:pt x="6467502" y="139429"/>
                  </a:moveTo>
                  <a:lnTo>
                    <a:pt x="6611518" y="139429"/>
                  </a:lnTo>
                  <a:lnTo>
                    <a:pt x="6611518" y="39418"/>
                  </a:lnTo>
                  <a:lnTo>
                    <a:pt x="6467502" y="39418"/>
                  </a:lnTo>
                  <a:lnTo>
                    <a:pt x="6467502" y="139429"/>
                  </a:lnTo>
                  <a:close/>
                  <a:moveTo>
                    <a:pt x="6467502" y="1760329"/>
                  </a:moveTo>
                  <a:lnTo>
                    <a:pt x="6611518" y="1760329"/>
                  </a:lnTo>
                  <a:lnTo>
                    <a:pt x="6611518" y="1660318"/>
                  </a:lnTo>
                  <a:lnTo>
                    <a:pt x="6467502" y="1660318"/>
                  </a:lnTo>
                  <a:lnTo>
                    <a:pt x="6467502" y="1760329"/>
                  </a:lnTo>
                  <a:close/>
                  <a:moveTo>
                    <a:pt x="6215982" y="139429"/>
                  </a:moveTo>
                  <a:lnTo>
                    <a:pt x="6359998" y="139429"/>
                  </a:lnTo>
                  <a:lnTo>
                    <a:pt x="6359998" y="39418"/>
                  </a:lnTo>
                  <a:lnTo>
                    <a:pt x="6215982" y="39418"/>
                  </a:lnTo>
                  <a:lnTo>
                    <a:pt x="6215982" y="139429"/>
                  </a:lnTo>
                  <a:close/>
                  <a:moveTo>
                    <a:pt x="6215982" y="1760329"/>
                  </a:moveTo>
                  <a:lnTo>
                    <a:pt x="6359998" y="1760329"/>
                  </a:lnTo>
                  <a:lnTo>
                    <a:pt x="6359998" y="1660318"/>
                  </a:lnTo>
                  <a:lnTo>
                    <a:pt x="6215982" y="1660318"/>
                  </a:lnTo>
                  <a:lnTo>
                    <a:pt x="6215982" y="1760329"/>
                  </a:lnTo>
                  <a:close/>
                  <a:moveTo>
                    <a:pt x="5964462" y="139429"/>
                  </a:moveTo>
                  <a:lnTo>
                    <a:pt x="6108478" y="139429"/>
                  </a:lnTo>
                  <a:lnTo>
                    <a:pt x="6108478" y="39418"/>
                  </a:lnTo>
                  <a:lnTo>
                    <a:pt x="5964462" y="39418"/>
                  </a:lnTo>
                  <a:lnTo>
                    <a:pt x="5964462" y="139429"/>
                  </a:lnTo>
                  <a:close/>
                  <a:moveTo>
                    <a:pt x="5964462" y="1760329"/>
                  </a:moveTo>
                  <a:lnTo>
                    <a:pt x="6108478" y="1760329"/>
                  </a:lnTo>
                  <a:lnTo>
                    <a:pt x="6108478" y="1660318"/>
                  </a:lnTo>
                  <a:lnTo>
                    <a:pt x="5964462" y="1660318"/>
                  </a:lnTo>
                  <a:lnTo>
                    <a:pt x="5964462" y="1760329"/>
                  </a:lnTo>
                  <a:close/>
                  <a:moveTo>
                    <a:pt x="5712942" y="139429"/>
                  </a:moveTo>
                  <a:lnTo>
                    <a:pt x="5856958" y="139429"/>
                  </a:lnTo>
                  <a:lnTo>
                    <a:pt x="5856958" y="39418"/>
                  </a:lnTo>
                  <a:lnTo>
                    <a:pt x="5712942" y="39418"/>
                  </a:lnTo>
                  <a:lnTo>
                    <a:pt x="5712942" y="139429"/>
                  </a:lnTo>
                  <a:close/>
                  <a:moveTo>
                    <a:pt x="5712942" y="1760329"/>
                  </a:moveTo>
                  <a:lnTo>
                    <a:pt x="5856958" y="1760329"/>
                  </a:lnTo>
                  <a:lnTo>
                    <a:pt x="5856958" y="1660318"/>
                  </a:lnTo>
                  <a:lnTo>
                    <a:pt x="5712942" y="1660318"/>
                  </a:lnTo>
                  <a:lnTo>
                    <a:pt x="5712942" y="1760329"/>
                  </a:lnTo>
                  <a:close/>
                  <a:moveTo>
                    <a:pt x="5461422" y="139429"/>
                  </a:moveTo>
                  <a:lnTo>
                    <a:pt x="5605438" y="139429"/>
                  </a:lnTo>
                  <a:lnTo>
                    <a:pt x="5605438" y="39418"/>
                  </a:lnTo>
                  <a:lnTo>
                    <a:pt x="5461422" y="39418"/>
                  </a:lnTo>
                  <a:lnTo>
                    <a:pt x="5461422" y="139429"/>
                  </a:lnTo>
                  <a:close/>
                  <a:moveTo>
                    <a:pt x="5461422" y="1760329"/>
                  </a:moveTo>
                  <a:lnTo>
                    <a:pt x="5605438" y="1760329"/>
                  </a:lnTo>
                  <a:lnTo>
                    <a:pt x="5605438" y="1660318"/>
                  </a:lnTo>
                  <a:lnTo>
                    <a:pt x="5461422" y="1660318"/>
                  </a:lnTo>
                  <a:lnTo>
                    <a:pt x="5461422" y="1760329"/>
                  </a:lnTo>
                  <a:close/>
                  <a:moveTo>
                    <a:pt x="5209902" y="139429"/>
                  </a:moveTo>
                  <a:lnTo>
                    <a:pt x="5353918" y="139429"/>
                  </a:lnTo>
                  <a:lnTo>
                    <a:pt x="5353918" y="39418"/>
                  </a:lnTo>
                  <a:lnTo>
                    <a:pt x="5209902" y="39418"/>
                  </a:lnTo>
                  <a:lnTo>
                    <a:pt x="5209902" y="139429"/>
                  </a:lnTo>
                  <a:close/>
                  <a:moveTo>
                    <a:pt x="5209902" y="1760329"/>
                  </a:moveTo>
                  <a:lnTo>
                    <a:pt x="5353918" y="1760329"/>
                  </a:lnTo>
                  <a:lnTo>
                    <a:pt x="5353918" y="1660318"/>
                  </a:lnTo>
                  <a:lnTo>
                    <a:pt x="5209902" y="1660318"/>
                  </a:lnTo>
                  <a:lnTo>
                    <a:pt x="5209902" y="1760329"/>
                  </a:lnTo>
                  <a:close/>
                  <a:moveTo>
                    <a:pt x="4958382" y="139429"/>
                  </a:moveTo>
                  <a:lnTo>
                    <a:pt x="5102398" y="139429"/>
                  </a:lnTo>
                  <a:lnTo>
                    <a:pt x="5102398" y="39418"/>
                  </a:lnTo>
                  <a:lnTo>
                    <a:pt x="4958382" y="39418"/>
                  </a:lnTo>
                  <a:lnTo>
                    <a:pt x="4958382" y="139429"/>
                  </a:lnTo>
                  <a:close/>
                  <a:moveTo>
                    <a:pt x="4958382" y="1760329"/>
                  </a:moveTo>
                  <a:lnTo>
                    <a:pt x="5102398" y="1760329"/>
                  </a:lnTo>
                  <a:lnTo>
                    <a:pt x="5102398" y="1660318"/>
                  </a:lnTo>
                  <a:lnTo>
                    <a:pt x="4958382" y="1660318"/>
                  </a:lnTo>
                  <a:lnTo>
                    <a:pt x="4958382" y="1760329"/>
                  </a:lnTo>
                  <a:close/>
                  <a:moveTo>
                    <a:pt x="4706862" y="139429"/>
                  </a:moveTo>
                  <a:lnTo>
                    <a:pt x="4850878" y="139429"/>
                  </a:lnTo>
                  <a:lnTo>
                    <a:pt x="4850878" y="39418"/>
                  </a:lnTo>
                  <a:lnTo>
                    <a:pt x="4706862" y="39418"/>
                  </a:lnTo>
                  <a:lnTo>
                    <a:pt x="4706862" y="139429"/>
                  </a:lnTo>
                  <a:close/>
                  <a:moveTo>
                    <a:pt x="4706862" y="1760329"/>
                  </a:moveTo>
                  <a:lnTo>
                    <a:pt x="4850878" y="1760329"/>
                  </a:lnTo>
                  <a:lnTo>
                    <a:pt x="4850878" y="1660318"/>
                  </a:lnTo>
                  <a:lnTo>
                    <a:pt x="4706862" y="1660318"/>
                  </a:lnTo>
                  <a:lnTo>
                    <a:pt x="4706862" y="1760329"/>
                  </a:lnTo>
                  <a:close/>
                  <a:moveTo>
                    <a:pt x="4455342" y="139429"/>
                  </a:moveTo>
                  <a:lnTo>
                    <a:pt x="4599358" y="139429"/>
                  </a:lnTo>
                  <a:lnTo>
                    <a:pt x="4599358" y="39418"/>
                  </a:lnTo>
                  <a:lnTo>
                    <a:pt x="4455342" y="39418"/>
                  </a:lnTo>
                  <a:lnTo>
                    <a:pt x="4455342" y="139429"/>
                  </a:lnTo>
                  <a:close/>
                  <a:moveTo>
                    <a:pt x="4455342" y="1760329"/>
                  </a:moveTo>
                  <a:lnTo>
                    <a:pt x="4599358" y="1760329"/>
                  </a:lnTo>
                  <a:lnTo>
                    <a:pt x="4599358" y="1660318"/>
                  </a:lnTo>
                  <a:lnTo>
                    <a:pt x="4455342" y="1660318"/>
                  </a:lnTo>
                  <a:lnTo>
                    <a:pt x="4455342" y="1760329"/>
                  </a:lnTo>
                  <a:close/>
                  <a:moveTo>
                    <a:pt x="4203822" y="139429"/>
                  </a:moveTo>
                  <a:lnTo>
                    <a:pt x="4347838" y="139429"/>
                  </a:lnTo>
                  <a:lnTo>
                    <a:pt x="4347838" y="39418"/>
                  </a:lnTo>
                  <a:lnTo>
                    <a:pt x="4203822" y="39418"/>
                  </a:lnTo>
                  <a:lnTo>
                    <a:pt x="4203822" y="139429"/>
                  </a:lnTo>
                  <a:close/>
                  <a:moveTo>
                    <a:pt x="4203822" y="1760329"/>
                  </a:moveTo>
                  <a:lnTo>
                    <a:pt x="4347838" y="1760329"/>
                  </a:lnTo>
                  <a:lnTo>
                    <a:pt x="4347838" y="1660318"/>
                  </a:lnTo>
                  <a:lnTo>
                    <a:pt x="4203822" y="1660318"/>
                  </a:lnTo>
                  <a:lnTo>
                    <a:pt x="4203822" y="1760329"/>
                  </a:lnTo>
                  <a:close/>
                  <a:moveTo>
                    <a:pt x="3952312" y="139429"/>
                  </a:moveTo>
                  <a:lnTo>
                    <a:pt x="4096327" y="139429"/>
                  </a:lnTo>
                  <a:lnTo>
                    <a:pt x="4096327" y="39418"/>
                  </a:lnTo>
                  <a:lnTo>
                    <a:pt x="3952312" y="39418"/>
                  </a:lnTo>
                  <a:lnTo>
                    <a:pt x="3952312" y="139429"/>
                  </a:lnTo>
                  <a:close/>
                  <a:moveTo>
                    <a:pt x="3952306" y="1760329"/>
                  </a:moveTo>
                  <a:lnTo>
                    <a:pt x="4096322" y="1760329"/>
                  </a:lnTo>
                  <a:lnTo>
                    <a:pt x="4096322" y="1660318"/>
                  </a:lnTo>
                  <a:lnTo>
                    <a:pt x="3952306" y="1660318"/>
                  </a:lnTo>
                  <a:lnTo>
                    <a:pt x="3952306" y="1760329"/>
                  </a:lnTo>
                  <a:close/>
                  <a:moveTo>
                    <a:pt x="3700792" y="139429"/>
                  </a:moveTo>
                  <a:lnTo>
                    <a:pt x="3844808" y="139429"/>
                  </a:lnTo>
                  <a:lnTo>
                    <a:pt x="3844808" y="39418"/>
                  </a:lnTo>
                  <a:lnTo>
                    <a:pt x="3700792" y="39418"/>
                  </a:lnTo>
                  <a:lnTo>
                    <a:pt x="3700792" y="139429"/>
                  </a:lnTo>
                  <a:close/>
                  <a:moveTo>
                    <a:pt x="3700786" y="1760329"/>
                  </a:moveTo>
                  <a:lnTo>
                    <a:pt x="3844802" y="1760329"/>
                  </a:lnTo>
                  <a:lnTo>
                    <a:pt x="3844802" y="1660318"/>
                  </a:lnTo>
                  <a:lnTo>
                    <a:pt x="3700786" y="1660318"/>
                  </a:lnTo>
                  <a:lnTo>
                    <a:pt x="3700786" y="1760329"/>
                  </a:lnTo>
                  <a:close/>
                  <a:moveTo>
                    <a:pt x="3449272" y="139429"/>
                  </a:moveTo>
                  <a:lnTo>
                    <a:pt x="3593289" y="139429"/>
                  </a:lnTo>
                  <a:lnTo>
                    <a:pt x="3593289" y="39418"/>
                  </a:lnTo>
                  <a:lnTo>
                    <a:pt x="3449272" y="39418"/>
                  </a:lnTo>
                  <a:lnTo>
                    <a:pt x="3449272" y="139429"/>
                  </a:lnTo>
                  <a:close/>
                  <a:moveTo>
                    <a:pt x="3449266" y="1760329"/>
                  </a:moveTo>
                  <a:lnTo>
                    <a:pt x="3593282" y="1760329"/>
                  </a:lnTo>
                  <a:lnTo>
                    <a:pt x="3593282" y="1660318"/>
                  </a:lnTo>
                  <a:lnTo>
                    <a:pt x="3449266" y="1660318"/>
                  </a:lnTo>
                  <a:lnTo>
                    <a:pt x="3449266" y="1760329"/>
                  </a:lnTo>
                  <a:close/>
                  <a:moveTo>
                    <a:pt x="3197753" y="139429"/>
                  </a:moveTo>
                  <a:lnTo>
                    <a:pt x="3341769" y="139429"/>
                  </a:lnTo>
                  <a:lnTo>
                    <a:pt x="3341769" y="39418"/>
                  </a:lnTo>
                  <a:lnTo>
                    <a:pt x="3197753" y="39418"/>
                  </a:lnTo>
                  <a:lnTo>
                    <a:pt x="3197753" y="139429"/>
                  </a:lnTo>
                  <a:close/>
                  <a:moveTo>
                    <a:pt x="3197746" y="1760329"/>
                  </a:moveTo>
                  <a:lnTo>
                    <a:pt x="3341762" y="1760329"/>
                  </a:lnTo>
                  <a:lnTo>
                    <a:pt x="3341762" y="1660318"/>
                  </a:lnTo>
                  <a:lnTo>
                    <a:pt x="3197746" y="1660318"/>
                  </a:lnTo>
                  <a:lnTo>
                    <a:pt x="3197746" y="1760329"/>
                  </a:lnTo>
                  <a:close/>
                  <a:moveTo>
                    <a:pt x="2946232" y="139429"/>
                  </a:moveTo>
                  <a:lnTo>
                    <a:pt x="3090248" y="139429"/>
                  </a:lnTo>
                  <a:lnTo>
                    <a:pt x="3090248" y="39418"/>
                  </a:lnTo>
                  <a:lnTo>
                    <a:pt x="2946232" y="39418"/>
                  </a:lnTo>
                  <a:lnTo>
                    <a:pt x="2946232" y="139429"/>
                  </a:lnTo>
                  <a:close/>
                  <a:moveTo>
                    <a:pt x="2946226" y="1760329"/>
                  </a:moveTo>
                  <a:lnTo>
                    <a:pt x="3090242" y="1760329"/>
                  </a:lnTo>
                  <a:lnTo>
                    <a:pt x="3090242" y="1660318"/>
                  </a:lnTo>
                  <a:lnTo>
                    <a:pt x="2946226" y="1660318"/>
                  </a:lnTo>
                  <a:lnTo>
                    <a:pt x="2946226" y="1760329"/>
                  </a:lnTo>
                  <a:close/>
                  <a:moveTo>
                    <a:pt x="2694712" y="139429"/>
                  </a:moveTo>
                  <a:lnTo>
                    <a:pt x="2838728" y="139429"/>
                  </a:lnTo>
                  <a:lnTo>
                    <a:pt x="2838728" y="39418"/>
                  </a:lnTo>
                  <a:lnTo>
                    <a:pt x="2694712" y="39418"/>
                  </a:lnTo>
                  <a:lnTo>
                    <a:pt x="2694712" y="139429"/>
                  </a:lnTo>
                  <a:close/>
                  <a:moveTo>
                    <a:pt x="2694706" y="1760329"/>
                  </a:moveTo>
                  <a:lnTo>
                    <a:pt x="2838722" y="1760329"/>
                  </a:lnTo>
                  <a:lnTo>
                    <a:pt x="2838722" y="1660318"/>
                  </a:lnTo>
                  <a:lnTo>
                    <a:pt x="2694706" y="1660318"/>
                  </a:lnTo>
                  <a:lnTo>
                    <a:pt x="2694706" y="1760329"/>
                  </a:lnTo>
                  <a:close/>
                  <a:moveTo>
                    <a:pt x="2443193" y="139429"/>
                  </a:moveTo>
                  <a:lnTo>
                    <a:pt x="2587209" y="139429"/>
                  </a:lnTo>
                  <a:lnTo>
                    <a:pt x="2587209" y="39418"/>
                  </a:lnTo>
                  <a:lnTo>
                    <a:pt x="2443193" y="39418"/>
                  </a:lnTo>
                  <a:lnTo>
                    <a:pt x="2443193" y="139429"/>
                  </a:lnTo>
                  <a:close/>
                  <a:moveTo>
                    <a:pt x="2443187" y="1760329"/>
                  </a:moveTo>
                  <a:lnTo>
                    <a:pt x="2587203" y="1760329"/>
                  </a:lnTo>
                  <a:lnTo>
                    <a:pt x="2587203" y="1660318"/>
                  </a:lnTo>
                  <a:lnTo>
                    <a:pt x="2443187" y="1660318"/>
                  </a:lnTo>
                  <a:lnTo>
                    <a:pt x="2443187" y="1760329"/>
                  </a:lnTo>
                  <a:close/>
                  <a:moveTo>
                    <a:pt x="2191675" y="139429"/>
                  </a:moveTo>
                  <a:lnTo>
                    <a:pt x="2335690" y="139429"/>
                  </a:lnTo>
                  <a:lnTo>
                    <a:pt x="2335690" y="39418"/>
                  </a:lnTo>
                  <a:lnTo>
                    <a:pt x="2191675" y="39418"/>
                  </a:lnTo>
                  <a:lnTo>
                    <a:pt x="2191675" y="139429"/>
                  </a:lnTo>
                  <a:close/>
                  <a:moveTo>
                    <a:pt x="2191668" y="1760329"/>
                  </a:moveTo>
                  <a:lnTo>
                    <a:pt x="2335683" y="1760329"/>
                  </a:lnTo>
                  <a:lnTo>
                    <a:pt x="2335683" y="1660318"/>
                  </a:lnTo>
                  <a:lnTo>
                    <a:pt x="2191668" y="1660318"/>
                  </a:lnTo>
                  <a:lnTo>
                    <a:pt x="2191668" y="1760329"/>
                  </a:lnTo>
                  <a:close/>
                  <a:moveTo>
                    <a:pt x="1940152" y="139429"/>
                  </a:moveTo>
                  <a:lnTo>
                    <a:pt x="2084168" y="139429"/>
                  </a:lnTo>
                  <a:lnTo>
                    <a:pt x="2084168" y="39418"/>
                  </a:lnTo>
                  <a:lnTo>
                    <a:pt x="1940152" y="39418"/>
                  </a:lnTo>
                  <a:lnTo>
                    <a:pt x="1940152" y="139429"/>
                  </a:lnTo>
                  <a:close/>
                  <a:moveTo>
                    <a:pt x="1940146" y="1760329"/>
                  </a:moveTo>
                  <a:lnTo>
                    <a:pt x="2084163" y="1760329"/>
                  </a:lnTo>
                  <a:lnTo>
                    <a:pt x="2084163" y="1660318"/>
                  </a:lnTo>
                  <a:lnTo>
                    <a:pt x="1940146" y="1660318"/>
                  </a:lnTo>
                  <a:lnTo>
                    <a:pt x="1940146" y="1760329"/>
                  </a:lnTo>
                  <a:close/>
                  <a:moveTo>
                    <a:pt x="1688633" y="139429"/>
                  </a:moveTo>
                  <a:lnTo>
                    <a:pt x="1832648" y="139429"/>
                  </a:lnTo>
                  <a:lnTo>
                    <a:pt x="1832648" y="39418"/>
                  </a:lnTo>
                  <a:lnTo>
                    <a:pt x="1688633" y="39418"/>
                  </a:lnTo>
                  <a:lnTo>
                    <a:pt x="1688633" y="139429"/>
                  </a:lnTo>
                  <a:close/>
                  <a:moveTo>
                    <a:pt x="1688627" y="1760329"/>
                  </a:moveTo>
                  <a:lnTo>
                    <a:pt x="1832642" y="1760329"/>
                  </a:lnTo>
                  <a:lnTo>
                    <a:pt x="1832642" y="1660318"/>
                  </a:lnTo>
                  <a:lnTo>
                    <a:pt x="1688627" y="1660318"/>
                  </a:lnTo>
                  <a:lnTo>
                    <a:pt x="1688627" y="1760329"/>
                  </a:lnTo>
                  <a:close/>
                  <a:moveTo>
                    <a:pt x="1437118" y="139429"/>
                  </a:moveTo>
                  <a:lnTo>
                    <a:pt x="1581131" y="139429"/>
                  </a:lnTo>
                  <a:lnTo>
                    <a:pt x="1581131" y="39418"/>
                  </a:lnTo>
                  <a:lnTo>
                    <a:pt x="1437118" y="39418"/>
                  </a:lnTo>
                  <a:lnTo>
                    <a:pt x="1437118" y="139429"/>
                  </a:lnTo>
                  <a:close/>
                  <a:moveTo>
                    <a:pt x="1437109" y="1760329"/>
                  </a:moveTo>
                  <a:lnTo>
                    <a:pt x="1581124" y="1760329"/>
                  </a:lnTo>
                  <a:lnTo>
                    <a:pt x="1581124" y="1660318"/>
                  </a:lnTo>
                  <a:lnTo>
                    <a:pt x="1437109" y="1660318"/>
                  </a:lnTo>
                  <a:lnTo>
                    <a:pt x="1437109" y="1760329"/>
                  </a:lnTo>
                  <a:close/>
                  <a:moveTo>
                    <a:pt x="1185595" y="139429"/>
                  </a:moveTo>
                  <a:lnTo>
                    <a:pt x="1329612" y="139429"/>
                  </a:lnTo>
                  <a:lnTo>
                    <a:pt x="1329612" y="39418"/>
                  </a:lnTo>
                  <a:lnTo>
                    <a:pt x="1185595" y="39418"/>
                  </a:lnTo>
                  <a:lnTo>
                    <a:pt x="1185595" y="139429"/>
                  </a:lnTo>
                  <a:close/>
                  <a:moveTo>
                    <a:pt x="1185587" y="1760329"/>
                  </a:moveTo>
                  <a:lnTo>
                    <a:pt x="1329605" y="1760329"/>
                  </a:lnTo>
                  <a:lnTo>
                    <a:pt x="1329605" y="1660318"/>
                  </a:lnTo>
                  <a:lnTo>
                    <a:pt x="1185587" y="1660318"/>
                  </a:lnTo>
                  <a:lnTo>
                    <a:pt x="1185587" y="1760329"/>
                  </a:lnTo>
                  <a:close/>
                  <a:moveTo>
                    <a:pt x="934071" y="139429"/>
                  </a:moveTo>
                  <a:lnTo>
                    <a:pt x="1078089" y="139429"/>
                  </a:lnTo>
                  <a:lnTo>
                    <a:pt x="1078089" y="39418"/>
                  </a:lnTo>
                  <a:lnTo>
                    <a:pt x="934071" y="39418"/>
                  </a:lnTo>
                  <a:lnTo>
                    <a:pt x="934071" y="139429"/>
                  </a:lnTo>
                  <a:close/>
                  <a:moveTo>
                    <a:pt x="934066" y="1760329"/>
                  </a:moveTo>
                  <a:lnTo>
                    <a:pt x="1078083" y="1760329"/>
                  </a:lnTo>
                  <a:lnTo>
                    <a:pt x="1078083" y="1660318"/>
                  </a:lnTo>
                  <a:lnTo>
                    <a:pt x="934066" y="1660318"/>
                  </a:lnTo>
                  <a:lnTo>
                    <a:pt x="934066" y="1760329"/>
                  </a:lnTo>
                  <a:close/>
                  <a:moveTo>
                    <a:pt x="682551" y="139429"/>
                  </a:moveTo>
                  <a:lnTo>
                    <a:pt x="826567" y="139429"/>
                  </a:lnTo>
                  <a:lnTo>
                    <a:pt x="826567" y="39418"/>
                  </a:lnTo>
                  <a:lnTo>
                    <a:pt x="682551" y="39418"/>
                  </a:lnTo>
                  <a:lnTo>
                    <a:pt x="682551" y="139429"/>
                  </a:lnTo>
                  <a:close/>
                  <a:moveTo>
                    <a:pt x="682546" y="1760329"/>
                  </a:moveTo>
                  <a:lnTo>
                    <a:pt x="826562" y="1760329"/>
                  </a:lnTo>
                  <a:lnTo>
                    <a:pt x="826562" y="1660318"/>
                  </a:lnTo>
                  <a:lnTo>
                    <a:pt x="682546" y="1660318"/>
                  </a:lnTo>
                  <a:lnTo>
                    <a:pt x="682546" y="1760329"/>
                  </a:lnTo>
                  <a:close/>
                  <a:moveTo>
                    <a:pt x="431031" y="139429"/>
                  </a:moveTo>
                  <a:lnTo>
                    <a:pt x="575047" y="139429"/>
                  </a:lnTo>
                  <a:lnTo>
                    <a:pt x="575047" y="39418"/>
                  </a:lnTo>
                  <a:lnTo>
                    <a:pt x="431031" y="39418"/>
                  </a:lnTo>
                  <a:lnTo>
                    <a:pt x="431031" y="139429"/>
                  </a:lnTo>
                  <a:close/>
                  <a:moveTo>
                    <a:pt x="431027" y="1760329"/>
                  </a:moveTo>
                  <a:lnTo>
                    <a:pt x="575043" y="1760329"/>
                  </a:lnTo>
                  <a:lnTo>
                    <a:pt x="575043" y="1660318"/>
                  </a:lnTo>
                  <a:lnTo>
                    <a:pt x="431027" y="1660318"/>
                  </a:lnTo>
                  <a:lnTo>
                    <a:pt x="431027" y="1760329"/>
                  </a:lnTo>
                  <a:close/>
                  <a:moveTo>
                    <a:pt x="179512" y="139429"/>
                  </a:moveTo>
                  <a:lnTo>
                    <a:pt x="323527" y="139429"/>
                  </a:lnTo>
                  <a:lnTo>
                    <a:pt x="323527" y="39418"/>
                  </a:lnTo>
                  <a:lnTo>
                    <a:pt x="179512" y="39418"/>
                  </a:lnTo>
                  <a:lnTo>
                    <a:pt x="179512" y="139429"/>
                  </a:lnTo>
                  <a:close/>
                  <a:moveTo>
                    <a:pt x="179507" y="1760329"/>
                  </a:moveTo>
                  <a:lnTo>
                    <a:pt x="323523" y="1760329"/>
                  </a:lnTo>
                  <a:lnTo>
                    <a:pt x="323523" y="1660318"/>
                  </a:lnTo>
                  <a:lnTo>
                    <a:pt x="179507" y="1660318"/>
                  </a:lnTo>
                  <a:lnTo>
                    <a:pt x="179507" y="1760329"/>
                  </a:lnTo>
                  <a:close/>
                  <a:moveTo>
                    <a:pt x="0" y="1800200"/>
                  </a:moveTo>
                  <a:lnTo>
                    <a:pt x="0" y="0"/>
                  </a:lnTo>
                  <a:lnTo>
                    <a:pt x="6858000" y="0"/>
                  </a:lnTo>
                  <a:lnTo>
                    <a:pt x="6858000" y="39418"/>
                  </a:lnTo>
                  <a:lnTo>
                    <a:pt x="6719022" y="39418"/>
                  </a:lnTo>
                  <a:lnTo>
                    <a:pt x="6719022" y="139429"/>
                  </a:lnTo>
                  <a:lnTo>
                    <a:pt x="6858000" y="139429"/>
                  </a:lnTo>
                  <a:lnTo>
                    <a:pt x="6858000" y="1660318"/>
                  </a:lnTo>
                  <a:lnTo>
                    <a:pt x="6719022" y="1660318"/>
                  </a:lnTo>
                  <a:lnTo>
                    <a:pt x="6719022" y="1760329"/>
                  </a:lnTo>
                  <a:lnTo>
                    <a:pt x="6858000" y="1760329"/>
                  </a:lnTo>
                  <a:lnTo>
                    <a:pt x="6858000" y="1800200"/>
                  </a:lnTo>
                  <a:lnTo>
                    <a:pt x="0" y="1800200"/>
                  </a:lnTo>
                  <a:close/>
                </a:path>
              </a:pathLst>
            </a:custGeom>
            <a:solidFill>
              <a:schemeClr val="bg1">
                <a:lumMod val="75000"/>
              </a:schemeClr>
            </a:solidFill>
            <a:ln>
              <a:noFill/>
            </a:ln>
          </p:spPr>
          <p:txBody>
            <a:bodyPr anchor="ctr"/>
            <a:lstStyle/>
            <a:p>
              <a:endParaRPr lang="zh-CN" altLang="en-US"/>
            </a:p>
          </p:txBody>
        </p:sp>
        <p:sp>
          <p:nvSpPr>
            <p:cNvPr id="49" name="MH_Picture_1"/>
            <p:cNvSpPr/>
            <p:nvPr>
              <p:custDataLst>
                <p:tags r:id="rId7"/>
              </p:custDataLst>
            </p:nvPr>
          </p:nvSpPr>
          <p:spPr bwMode="auto">
            <a:xfrm>
              <a:off x="7107670" y="176337"/>
              <a:ext cx="1872828" cy="1479356"/>
            </a:xfrm>
            <a:custGeom>
              <a:avLst/>
              <a:gdLst>
                <a:gd name="T0" fmla="*/ 0 w 1300144"/>
                <a:gd name="T1" fmla="*/ 0 h 1504234"/>
                <a:gd name="T2" fmla="*/ 1300414 w 1300144"/>
                <a:gd name="T3" fmla="*/ 0 h 1504234"/>
                <a:gd name="T4" fmla="*/ 1300414 w 1300144"/>
                <a:gd name="T5" fmla="*/ 1515009 h 1504234"/>
                <a:gd name="T6" fmla="*/ 0 w 1300144"/>
                <a:gd name="T7" fmla="*/ 1515009 h 1504234"/>
                <a:gd name="T8" fmla="*/ 0 w 1300144"/>
                <a:gd name="T9" fmla="*/ 0 h 1504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504234">
                  <a:moveTo>
                    <a:pt x="0" y="0"/>
                  </a:moveTo>
                  <a:lnTo>
                    <a:pt x="1300144" y="0"/>
                  </a:lnTo>
                  <a:lnTo>
                    <a:pt x="1300144" y="1504234"/>
                  </a:lnTo>
                  <a:lnTo>
                    <a:pt x="0" y="1504234"/>
                  </a:lnTo>
                  <a:lnTo>
                    <a:pt x="0" y="0"/>
                  </a:lnTo>
                  <a:close/>
                </a:path>
              </a:pathLst>
            </a:custGeom>
            <a:blipFill dpi="0" rotWithShape="1">
              <a:blip r:embed="rId21"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 name="MH_Picture_2"/>
            <p:cNvSpPr/>
            <p:nvPr>
              <p:custDataLst>
                <p:tags r:id="rId8"/>
              </p:custDataLst>
            </p:nvPr>
          </p:nvSpPr>
          <p:spPr bwMode="auto">
            <a:xfrm>
              <a:off x="7107670" y="1919657"/>
              <a:ext cx="1872828" cy="1337351"/>
            </a:xfrm>
            <a:custGeom>
              <a:avLst/>
              <a:gdLst>
                <a:gd name="T0" fmla="*/ 0 w 1300144"/>
                <a:gd name="T1" fmla="*/ 0 h 1360218"/>
                <a:gd name="T2" fmla="*/ 1300414 w 1300144"/>
                <a:gd name="T3" fmla="*/ 0 h 1360218"/>
                <a:gd name="T4" fmla="*/ 1300414 w 1300144"/>
                <a:gd name="T5" fmla="*/ 1364273 h 1360218"/>
                <a:gd name="T6" fmla="*/ 0 w 1300144"/>
                <a:gd name="T7" fmla="*/ 1364273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2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 name="MH_Picture_3"/>
            <p:cNvSpPr/>
            <p:nvPr>
              <p:custDataLst>
                <p:tags r:id="rId9"/>
              </p:custDataLst>
            </p:nvPr>
          </p:nvSpPr>
          <p:spPr bwMode="auto">
            <a:xfrm>
              <a:off x="7107670" y="3448211"/>
              <a:ext cx="1872828" cy="1337350"/>
            </a:xfrm>
            <a:custGeom>
              <a:avLst/>
              <a:gdLst>
                <a:gd name="T0" fmla="*/ 0 w 1300144"/>
                <a:gd name="T1" fmla="*/ 0 h 1360218"/>
                <a:gd name="T2" fmla="*/ 1300414 w 1300144"/>
                <a:gd name="T3" fmla="*/ 0 h 1360218"/>
                <a:gd name="T4" fmla="*/ 1300414 w 1300144"/>
                <a:gd name="T5" fmla="*/ 1364258 h 1360218"/>
                <a:gd name="T6" fmla="*/ 0 w 1300144"/>
                <a:gd name="T7" fmla="*/ 1364258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 name="MH_Picture_4"/>
            <p:cNvSpPr/>
            <p:nvPr>
              <p:custDataLst>
                <p:tags r:id="rId10"/>
              </p:custDataLst>
            </p:nvPr>
          </p:nvSpPr>
          <p:spPr bwMode="auto">
            <a:xfrm>
              <a:off x="7076816" y="5027009"/>
              <a:ext cx="1872828" cy="1337350"/>
            </a:xfrm>
            <a:custGeom>
              <a:avLst/>
              <a:gdLst>
                <a:gd name="T0" fmla="*/ 0 w 1300144"/>
                <a:gd name="T1" fmla="*/ 0 h 1360218"/>
                <a:gd name="T2" fmla="*/ 1300414 w 1300144"/>
                <a:gd name="T3" fmla="*/ 0 h 1360218"/>
                <a:gd name="T4" fmla="*/ 1300414 w 1300144"/>
                <a:gd name="T5" fmla="*/ 1364258 h 1360218"/>
                <a:gd name="T6" fmla="*/ 0 w 1300144"/>
                <a:gd name="T7" fmla="*/ 1364258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2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5" name="矩形 54"/>
            <p:cNvSpPr/>
            <p:nvPr/>
          </p:nvSpPr>
          <p:spPr>
            <a:xfrm>
              <a:off x="7107670" y="1519547"/>
              <a:ext cx="1872827" cy="400110"/>
            </a:xfrm>
            <a:prstGeom prst="rect">
              <a:avLst/>
            </a:prstGeom>
          </p:spPr>
          <p:txBody>
            <a:bodyPr wrap="square">
              <a:spAutoFit/>
            </a:bodyPr>
            <a:lstStyle/>
            <a:p>
              <a:pPr algn="ctr"/>
              <a:r>
                <a:rPr lang="en-US" altLang="zh-CN" sz="1000" dirty="0">
                  <a:latin typeface="+mn-ea"/>
                </a:rPr>
                <a:t>2010</a:t>
              </a:r>
              <a:r>
                <a:rPr lang="zh-CN" altLang="en-US" sz="1000" dirty="0">
                  <a:latin typeface="+mn-ea"/>
                </a:rPr>
                <a:t>年中国羊绒</a:t>
              </a:r>
              <a:r>
                <a:rPr lang="zh-CN" altLang="en-US" sz="1000" dirty="0" smtClean="0">
                  <a:latin typeface="+mn-ea"/>
                </a:rPr>
                <a:t>行业</a:t>
              </a:r>
              <a:endParaRPr lang="en-US" altLang="zh-CN" sz="1000" dirty="0" smtClean="0">
                <a:latin typeface="+mn-ea"/>
              </a:endParaRPr>
            </a:p>
            <a:p>
              <a:pPr algn="ctr"/>
              <a:r>
                <a:rPr lang="zh-CN" altLang="en-US" sz="1000" dirty="0" smtClean="0">
                  <a:latin typeface="+mn-ea"/>
                </a:rPr>
                <a:t>十</a:t>
              </a:r>
              <a:r>
                <a:rPr lang="zh-CN" altLang="en-US" sz="1000" dirty="0">
                  <a:latin typeface="+mn-ea"/>
                </a:rPr>
                <a:t>强企业</a:t>
              </a:r>
            </a:p>
          </p:txBody>
        </p:sp>
        <p:sp>
          <p:nvSpPr>
            <p:cNvPr id="56" name="矩形 55"/>
            <p:cNvSpPr/>
            <p:nvPr/>
          </p:nvSpPr>
          <p:spPr>
            <a:xfrm>
              <a:off x="7107669" y="3048101"/>
              <a:ext cx="1872827" cy="400110"/>
            </a:xfrm>
            <a:prstGeom prst="rect">
              <a:avLst/>
            </a:prstGeom>
          </p:spPr>
          <p:txBody>
            <a:bodyPr wrap="square">
              <a:spAutoFit/>
            </a:bodyPr>
            <a:lstStyle/>
            <a:p>
              <a:pPr algn="ctr"/>
              <a:r>
                <a:rPr lang="zh-CN" altLang="en-US" sz="1000" dirty="0">
                  <a:latin typeface="+mn-ea"/>
                </a:rPr>
                <a:t>十二五期间中国羊绒行业</a:t>
              </a:r>
              <a:r>
                <a:rPr lang="en-US" altLang="zh-CN" sz="1000" dirty="0">
                  <a:latin typeface="+mn-ea"/>
                </a:rPr>
                <a:t>10</a:t>
              </a:r>
              <a:r>
                <a:rPr lang="zh-CN" altLang="en-US" sz="1000" dirty="0">
                  <a:latin typeface="+mn-ea"/>
                </a:rPr>
                <a:t>强企业</a:t>
              </a:r>
            </a:p>
          </p:txBody>
        </p:sp>
        <p:sp>
          <p:nvSpPr>
            <p:cNvPr id="57" name="矩形 56"/>
            <p:cNvSpPr/>
            <p:nvPr/>
          </p:nvSpPr>
          <p:spPr>
            <a:xfrm>
              <a:off x="7107673" y="4772077"/>
              <a:ext cx="1872825" cy="246221"/>
            </a:xfrm>
            <a:prstGeom prst="rect">
              <a:avLst/>
            </a:prstGeom>
          </p:spPr>
          <p:txBody>
            <a:bodyPr wrap="square">
              <a:spAutoFit/>
            </a:bodyPr>
            <a:lstStyle/>
            <a:p>
              <a:pPr algn="ctr"/>
              <a:r>
                <a:rPr lang="en-US" altLang="zh-CN" sz="1000" dirty="0">
                  <a:latin typeface="+mn-ea"/>
                </a:rPr>
                <a:t>2015</a:t>
              </a:r>
              <a:r>
                <a:rPr lang="zh-CN" altLang="en-US" sz="1000" dirty="0">
                  <a:latin typeface="+mn-ea"/>
                </a:rPr>
                <a:t>中国福布斯潜力企业</a:t>
              </a:r>
            </a:p>
          </p:txBody>
        </p:sp>
        <p:sp>
          <p:nvSpPr>
            <p:cNvPr id="58" name="矩形 57"/>
            <p:cNvSpPr/>
            <p:nvPr/>
          </p:nvSpPr>
          <p:spPr>
            <a:xfrm>
              <a:off x="7076818" y="6303799"/>
              <a:ext cx="1872826" cy="400110"/>
            </a:xfrm>
            <a:prstGeom prst="rect">
              <a:avLst/>
            </a:prstGeom>
          </p:spPr>
          <p:txBody>
            <a:bodyPr wrap="square">
              <a:spAutoFit/>
            </a:bodyPr>
            <a:lstStyle/>
            <a:p>
              <a:pPr algn="ctr"/>
              <a:r>
                <a:rPr lang="en-US" altLang="zh-CN" sz="1000" dirty="0">
                  <a:latin typeface="+mn-ea"/>
                </a:rPr>
                <a:t>2011</a:t>
              </a:r>
              <a:r>
                <a:rPr lang="zh-CN" altLang="en-US" sz="1000" dirty="0">
                  <a:latin typeface="+mn-ea"/>
                </a:rPr>
                <a:t>年宁夏轻纺创新发展先进集体</a:t>
              </a:r>
            </a:p>
          </p:txBody>
        </p:sp>
      </p:grpSp>
      <p:sp>
        <p:nvSpPr>
          <p:cNvPr id="44" name="MH_Picture_9"/>
          <p:cNvSpPr>
            <a:spLocks noChangeArrowheads="1"/>
          </p:cNvSpPr>
          <p:nvPr>
            <p:custDataLst>
              <p:tags r:id="rId4"/>
            </p:custDataLst>
          </p:nvPr>
        </p:nvSpPr>
        <p:spPr bwMode="auto">
          <a:xfrm>
            <a:off x="1956004" y="4517500"/>
            <a:ext cx="1679892" cy="1335087"/>
          </a:xfrm>
          <a:prstGeom prst="rect">
            <a:avLst/>
          </a:prstGeom>
          <a:blipFill dpi="0" rotWithShape="1">
            <a:blip r:embed="rId2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800">
              <a:solidFill>
                <a:srgbClr val="FFFFFF"/>
              </a:solidFill>
              <a:latin typeface="Arial Narrow" pitchFamily="34" charset="0"/>
              <a:ea typeface="微软雅黑" pitchFamily="34" charset="-122"/>
            </a:endParaRPr>
          </a:p>
        </p:txBody>
      </p:sp>
      <p:sp>
        <p:nvSpPr>
          <p:cNvPr id="45" name="MH_Picture_8"/>
          <p:cNvSpPr>
            <a:spLocks noChangeArrowheads="1"/>
          </p:cNvSpPr>
          <p:nvPr>
            <p:custDataLst>
              <p:tags r:id="rId5"/>
            </p:custDataLst>
          </p:nvPr>
        </p:nvSpPr>
        <p:spPr bwMode="auto">
          <a:xfrm>
            <a:off x="107505" y="4517500"/>
            <a:ext cx="1728192" cy="1335087"/>
          </a:xfrm>
          <a:prstGeom prst="rect">
            <a:avLst/>
          </a:prstGeom>
          <a:blipFill dpi="0" rotWithShape="1">
            <a:blip r:embed="rId2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800">
              <a:solidFill>
                <a:srgbClr val="FFFFFF"/>
              </a:solidFill>
              <a:latin typeface="Arial Narrow" pitchFamily="34" charset="0"/>
              <a:ea typeface="微软雅黑" pitchFamily="34" charset="-122"/>
            </a:endParaRPr>
          </a:p>
        </p:txBody>
      </p:sp>
      <p:sp>
        <p:nvSpPr>
          <p:cNvPr id="59" name="矩形 58"/>
          <p:cNvSpPr/>
          <p:nvPr/>
        </p:nvSpPr>
        <p:spPr>
          <a:xfrm>
            <a:off x="214011" y="6063787"/>
            <a:ext cx="1621686" cy="400110"/>
          </a:xfrm>
          <a:prstGeom prst="rect">
            <a:avLst/>
          </a:prstGeom>
        </p:spPr>
        <p:txBody>
          <a:bodyPr wrap="square">
            <a:spAutoFit/>
          </a:bodyPr>
          <a:lstStyle/>
          <a:p>
            <a:pPr algn="ctr"/>
            <a:r>
              <a:rPr lang="zh-CN" altLang="en-US" sz="1000" dirty="0">
                <a:latin typeface="黑体" pitchFamily="49" charset="-122"/>
                <a:ea typeface="黑体" pitchFamily="49" charset="-122"/>
              </a:rPr>
              <a:t>20</a:t>
            </a:r>
            <a:r>
              <a:rPr lang="en-US" altLang="zh-CN" sz="1000" dirty="0">
                <a:latin typeface="黑体" pitchFamily="49" charset="-122"/>
                <a:ea typeface="黑体" pitchFamily="49" charset="-122"/>
              </a:rPr>
              <a:t>11</a:t>
            </a:r>
            <a:r>
              <a:rPr lang="zh-CN" altLang="en-US" sz="1000" dirty="0">
                <a:latin typeface="黑体" pitchFamily="49" charset="-122"/>
                <a:ea typeface="黑体" pitchFamily="49" charset="-122"/>
              </a:rPr>
              <a:t>-201</a:t>
            </a:r>
            <a:r>
              <a:rPr lang="en-US" altLang="zh-CN" sz="1000" dirty="0">
                <a:latin typeface="黑体" pitchFamily="49" charset="-122"/>
                <a:ea typeface="黑体" pitchFamily="49" charset="-122"/>
              </a:rPr>
              <a:t>2</a:t>
            </a:r>
            <a:r>
              <a:rPr lang="zh-CN" altLang="en-US" sz="1000" dirty="0">
                <a:latin typeface="黑体" pitchFamily="49" charset="-122"/>
                <a:ea typeface="黑体" pitchFamily="49" charset="-122"/>
              </a:rPr>
              <a:t>年纺织服装企业竞争力500强</a:t>
            </a:r>
          </a:p>
        </p:txBody>
      </p:sp>
      <p:sp>
        <p:nvSpPr>
          <p:cNvPr id="60" name="矩形 59"/>
          <p:cNvSpPr/>
          <p:nvPr/>
        </p:nvSpPr>
        <p:spPr>
          <a:xfrm>
            <a:off x="7604104" y="6002338"/>
            <a:ext cx="1400384" cy="400110"/>
          </a:xfrm>
          <a:prstGeom prst="rect">
            <a:avLst/>
          </a:prstGeom>
        </p:spPr>
        <p:txBody>
          <a:bodyPr wrap="square">
            <a:spAutoFit/>
          </a:bodyPr>
          <a:lstStyle/>
          <a:p>
            <a:pPr algn="ctr"/>
            <a:r>
              <a:rPr lang="zh-CN" altLang="en-US" sz="1000" dirty="0">
                <a:latin typeface="+mn-ea"/>
              </a:rPr>
              <a:t>2009-2010年纺织服装企业竞争力500强</a:t>
            </a:r>
          </a:p>
        </p:txBody>
      </p:sp>
      <p:sp>
        <p:nvSpPr>
          <p:cNvPr id="61" name="矩形 60"/>
          <p:cNvSpPr/>
          <p:nvPr/>
        </p:nvSpPr>
        <p:spPr>
          <a:xfrm>
            <a:off x="3864114" y="6125342"/>
            <a:ext cx="1210588" cy="246221"/>
          </a:xfrm>
          <a:prstGeom prst="rect">
            <a:avLst/>
          </a:prstGeom>
        </p:spPr>
        <p:txBody>
          <a:bodyPr wrap="none">
            <a:spAutoFit/>
          </a:bodyPr>
          <a:lstStyle/>
          <a:p>
            <a:r>
              <a:rPr lang="zh-CN" altLang="en-US" sz="1000" dirty="0">
                <a:latin typeface="+mn-ea"/>
              </a:rPr>
              <a:t>专精特新示范企业</a:t>
            </a:r>
          </a:p>
        </p:txBody>
      </p:sp>
      <p:sp>
        <p:nvSpPr>
          <p:cNvPr id="62" name="矩形 61"/>
          <p:cNvSpPr/>
          <p:nvPr/>
        </p:nvSpPr>
        <p:spPr>
          <a:xfrm>
            <a:off x="1956004" y="6063787"/>
            <a:ext cx="1690418" cy="400110"/>
          </a:xfrm>
          <a:prstGeom prst="rect">
            <a:avLst/>
          </a:prstGeom>
        </p:spPr>
        <p:txBody>
          <a:bodyPr wrap="square">
            <a:spAutoFit/>
          </a:bodyPr>
          <a:lstStyle/>
          <a:p>
            <a:pPr algn="ctr"/>
            <a:r>
              <a:rPr lang="zh-CN" altLang="en-US" sz="1000" dirty="0">
                <a:latin typeface="+mn-ea"/>
              </a:rPr>
              <a:t>十二五期间中国绒毛行业科技创新奖</a:t>
            </a:r>
          </a:p>
        </p:txBody>
      </p:sp>
      <p:sp>
        <p:nvSpPr>
          <p:cNvPr id="11" name="TextBox 10"/>
          <p:cNvSpPr txBox="1"/>
          <p:nvPr/>
        </p:nvSpPr>
        <p:spPr>
          <a:xfrm>
            <a:off x="107504" y="1954932"/>
            <a:ext cx="5048635" cy="1631216"/>
          </a:xfrm>
          <a:prstGeom prst="rect">
            <a:avLst/>
          </a:prstGeom>
          <a:noFill/>
        </p:spPr>
        <p:txBody>
          <a:bodyPr wrap="square" rtlCol="0">
            <a:spAutoFit/>
          </a:bodyPr>
          <a:lstStyle/>
          <a:p>
            <a:pPr algn="ctr"/>
            <a:r>
              <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2009</a:t>
            </a:r>
            <a:r>
              <a:rPr lang="zh-CN" altLang="en-US"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年至今公司获得</a:t>
            </a:r>
            <a:r>
              <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20</a:t>
            </a:r>
            <a:r>
              <a:rPr lang="zh-CN" altLang="en-US"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余项</a:t>
            </a:r>
            <a:endPar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endParaRPr>
          </a:p>
          <a:p>
            <a:pPr algn="ctr"/>
            <a:r>
              <a:rPr lang="zh-CN" altLang="en-US"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rPr>
              <a:t>国内外荣誉、奖项</a:t>
            </a:r>
            <a:endParaRPr lang="en-US" altLang="zh-CN" sz="3200" dirty="0" smtClean="0">
              <a:solidFill>
                <a:schemeClr val="bg2">
                  <a:lumMod val="50000"/>
                </a:schemeClr>
              </a:solidFill>
              <a:effectLst>
                <a:reflection blurRad="6350" stA="55000" endA="300" endPos="45500" dir="5400000" sy="-100000" algn="bl" rotWithShape="0"/>
              </a:effectLst>
              <a:latin typeface="华文楷体" pitchFamily="2" charset="-122"/>
              <a:ea typeface="华文楷体" pitchFamily="2" charset="-122"/>
            </a:endParaRPr>
          </a:p>
          <a:p>
            <a:pPr marL="285750" indent="-285750">
              <a:buFont typeface="Wingdings" pitchFamily="2" charset="2"/>
              <a:buChar char="Ø"/>
            </a:pPr>
            <a:endParaRPr lang="en-US" altLang="zh-CN" dirty="0">
              <a:latin typeface="+mn-ea"/>
            </a:endParaRPr>
          </a:p>
          <a:p>
            <a:endParaRPr lang="zh-CN" altLang="en-US"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7141"/>
            <a:ext cx="4672794" cy="1233627"/>
            <a:chOff x="7938" y="1936749"/>
            <a:chExt cx="7194210" cy="2189009"/>
          </a:xfrm>
        </p:grpSpPr>
        <p:sp>
          <p:nvSpPr>
            <p:cNvPr id="3" name="文本占位符 7"/>
            <p:cNvSpPr/>
            <p:nvPr>
              <p:custDataLst>
                <p:tags r:id="rId1"/>
              </p:custDataLst>
            </p:nvPr>
          </p:nvSpPr>
          <p:spPr bwMode="auto">
            <a:xfrm>
              <a:off x="1531575" y="1936749"/>
              <a:ext cx="1471611" cy="1471613"/>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685800" indent="-22860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eaLnBrk="1" hangingPunct="1">
                <a:spcBef>
                  <a:spcPts val="1000"/>
                </a:spcBef>
                <a:buFont typeface="Arial" charset="0"/>
                <a:buNone/>
              </a:pPr>
              <a:r>
                <a:rPr lang="en-US" altLang="zh-CN" sz="4400" i="1" dirty="0" smtClean="0">
                  <a:latin typeface="Baskerville Old Face" pitchFamily="18" charset="0"/>
                  <a:ea typeface="微软雅黑" pitchFamily="34" charset="-122"/>
                </a:rPr>
                <a:t>02</a:t>
              </a:r>
              <a:endParaRPr lang="zh-CN" altLang="en-US" sz="4400" i="1" dirty="0">
                <a:latin typeface="Baskerville Old Face" pitchFamily="18" charset="0"/>
                <a:ea typeface="微软雅黑" pitchFamily="34" charset="-122"/>
              </a:endParaRPr>
            </a:p>
          </p:txBody>
        </p:sp>
        <p:cxnSp>
          <p:nvCxnSpPr>
            <p:cNvPr id="4" name="直接连接符 3"/>
            <p:cNvCxnSpPr/>
            <p:nvPr>
              <p:custDataLst>
                <p:tags r:id="rId2"/>
              </p:custDataLst>
            </p:nvPr>
          </p:nvCxnSpPr>
          <p:spPr>
            <a:xfrm>
              <a:off x="3150031" y="3076673"/>
              <a:ext cx="38969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3"/>
              </p:custDataLst>
            </p:nvPr>
          </p:nvSpPr>
          <p:spPr>
            <a:xfrm>
              <a:off x="1384731" y="3049587"/>
              <a:ext cx="1765300" cy="677864"/>
            </a:xfrm>
            <a:custGeom>
              <a:avLst/>
              <a:gdLst>
                <a:gd name="connsiteX0" fmla="*/ 0 w 1807014"/>
                <a:gd name="connsiteY0" fmla="*/ 0 h 693278"/>
                <a:gd name="connsiteX1" fmla="*/ 1807014 w 1807014"/>
                <a:gd name="connsiteY1" fmla="*/ 0 h 693278"/>
                <a:gd name="connsiteX2" fmla="*/ 1770122 w 1807014"/>
                <a:gd name="connsiteY2" fmla="*/ 118847 h 693278"/>
                <a:gd name="connsiteX3" fmla="*/ 903507 w 1807014"/>
                <a:gd name="connsiteY3" fmla="*/ 693278 h 693278"/>
                <a:gd name="connsiteX4" fmla="*/ 36892 w 1807014"/>
                <a:gd name="connsiteY4" fmla="*/ 118847 h 693278"/>
                <a:gd name="connsiteX0-1" fmla="*/ 1807014 w 1898454"/>
                <a:gd name="connsiteY0-2" fmla="*/ 0 h 693278"/>
                <a:gd name="connsiteX1-3" fmla="*/ 1770122 w 1898454"/>
                <a:gd name="connsiteY1-4" fmla="*/ 118847 h 693278"/>
                <a:gd name="connsiteX2-5" fmla="*/ 903507 w 1898454"/>
                <a:gd name="connsiteY2-6" fmla="*/ 693278 h 693278"/>
                <a:gd name="connsiteX3-7" fmla="*/ 36892 w 1898454"/>
                <a:gd name="connsiteY3-8" fmla="*/ 118847 h 693278"/>
                <a:gd name="connsiteX4-9" fmla="*/ 0 w 1898454"/>
                <a:gd name="connsiteY4-10" fmla="*/ 0 h 693278"/>
                <a:gd name="connsiteX5" fmla="*/ 1898454 w 1898454"/>
                <a:gd name="connsiteY5" fmla="*/ 91440 h 693278"/>
                <a:gd name="connsiteX0-11" fmla="*/ 1807014 w 1807014"/>
                <a:gd name="connsiteY0-12" fmla="*/ 0 h 693278"/>
                <a:gd name="connsiteX1-13" fmla="*/ 1770122 w 1807014"/>
                <a:gd name="connsiteY1-14" fmla="*/ 118847 h 693278"/>
                <a:gd name="connsiteX2-15" fmla="*/ 903507 w 1807014"/>
                <a:gd name="connsiteY2-16" fmla="*/ 693278 h 693278"/>
                <a:gd name="connsiteX3-17" fmla="*/ 36892 w 1807014"/>
                <a:gd name="connsiteY3-18" fmla="*/ 118847 h 693278"/>
                <a:gd name="connsiteX4-19" fmla="*/ 0 w 1807014"/>
                <a:gd name="connsiteY4-20" fmla="*/ 0 h 693278"/>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rgbClr val="FFFFFF"/>
                </a:solidFill>
              </a:endParaRPr>
            </a:p>
          </p:txBody>
        </p:sp>
        <p:cxnSp>
          <p:nvCxnSpPr>
            <p:cNvPr id="7" name="直接连接符 6"/>
            <p:cNvCxnSpPr/>
            <p:nvPr>
              <p:custDataLst>
                <p:tags r:id="rId4"/>
              </p:custDataLst>
            </p:nvPr>
          </p:nvCxnSpPr>
          <p:spPr>
            <a:xfrm>
              <a:off x="7938" y="3049587"/>
              <a:ext cx="137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标题 5"/>
            <p:cNvSpPr txBox="1"/>
            <p:nvPr>
              <p:custDataLst>
                <p:tags r:id="rId5"/>
              </p:custDataLst>
            </p:nvPr>
          </p:nvSpPr>
          <p:spPr>
            <a:xfrm>
              <a:off x="3150031" y="2325786"/>
              <a:ext cx="4052117" cy="75088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1"/>
                  </a:solidFill>
                  <a:latin typeface="Arial Black" pitchFamily="34" charset="0"/>
                  <a:ea typeface="微软雅黑" pitchFamily="34" charset="-122"/>
                  <a:cs typeface="+mj-cs"/>
                </a:defRPr>
              </a:lvl1pPr>
            </a:lstStyle>
            <a:p>
              <a:pPr>
                <a:spcAft>
                  <a:spcPts val="0"/>
                </a:spcAft>
                <a:defRPr/>
              </a:pPr>
              <a:r>
                <a:rPr lang="zh-CN" altLang="en-US" sz="2400" dirty="0" smtClean="0"/>
                <a:t>财务状况</a:t>
              </a:r>
              <a:endParaRPr lang="zh-CN" altLang="en-US" sz="2400" dirty="0"/>
            </a:p>
          </p:txBody>
        </p:sp>
        <p:sp>
          <p:nvSpPr>
            <p:cNvPr id="9" name="文本占位符 6"/>
            <p:cNvSpPr txBox="1"/>
            <p:nvPr>
              <p:custDataLst>
                <p:tags r:id="rId6"/>
              </p:custDataLst>
            </p:nvPr>
          </p:nvSpPr>
          <p:spPr>
            <a:xfrm>
              <a:off x="3150031" y="3113028"/>
              <a:ext cx="3675209" cy="1012730"/>
            </a:xfrm>
            <a:prstGeom prst="rect">
              <a:avLst/>
            </a:prstGeom>
            <a:noFill/>
          </p:spPr>
          <p:txBody>
            <a:bodyPr>
              <a:normAutofit/>
            </a:bodyPr>
            <a:lstStyle>
              <a:lvl1pPr marL="0" indent="0" algn="l" defTabSz="914400" rtl="0" eaLnBrk="1" latinLnBrk="0" hangingPunct="1">
                <a:spcBef>
                  <a:spcPts val="2000"/>
                </a:spcBef>
                <a:spcAft>
                  <a:spcPts val="0"/>
                </a:spcAft>
                <a:buClr>
                  <a:srgbClr val="83B40D"/>
                </a:buClr>
                <a:buSzPct val="80000"/>
                <a:buFont typeface="Wingdings" pitchFamily="2" charset="2"/>
                <a:buNone/>
                <a:defRPr sz="1600" kern="1200" baseline="0">
                  <a:solidFill>
                    <a:schemeClr val="tx1">
                      <a:lumMod val="60000"/>
                      <a:lumOff val="40000"/>
                    </a:schemeClr>
                  </a:solidFill>
                  <a:latin typeface="Baskerville Old Face" pitchFamily="18" charset="0"/>
                  <a:ea typeface="微软雅黑" pitchFamily="34" charset="-122"/>
                  <a:cs typeface="+mn-cs"/>
                </a:defRPr>
              </a:lvl1pPr>
              <a:lvl2pPr marL="457200" indent="0" algn="just" defTabSz="914400" rtl="0" eaLnBrk="1" latinLnBrk="0" hangingPunct="1">
                <a:lnSpc>
                  <a:spcPct val="130000"/>
                </a:lnSpc>
                <a:spcBef>
                  <a:spcPts val="200"/>
                </a:spcBef>
                <a:spcAft>
                  <a:spcPts val="800"/>
                </a:spcAft>
                <a:buFont typeface="幼圆" pitchFamily="49" charset="-122"/>
                <a:buNone/>
                <a:defRPr sz="2000" kern="1200" baseline="0">
                  <a:solidFill>
                    <a:schemeClr val="tx1">
                      <a:tint val="75000"/>
                    </a:schemeClr>
                  </a:solidFill>
                  <a:latin typeface="幼圆" pitchFamily="49" charset="-122"/>
                  <a:ea typeface="幼圆" pitchFamily="49" charset="-122"/>
                  <a:cs typeface="+mn-cs"/>
                </a:defRPr>
              </a:lvl2pPr>
              <a:lvl3pPr marL="914400" indent="0" algn="l" defTabSz="914400" rtl="0" eaLnBrk="1" latinLnBrk="0" hangingPunct="1">
                <a:lnSpc>
                  <a:spcPct val="90000"/>
                </a:lnSpc>
                <a:spcBef>
                  <a:spcPts val="5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600" kern="1200">
                  <a:solidFill>
                    <a:schemeClr val="tx1">
                      <a:tint val="75000"/>
                    </a:schemeClr>
                  </a:solidFill>
                  <a:latin typeface="+mn-lt"/>
                  <a:ea typeface="+mn-ea"/>
                  <a:cs typeface="+mn-cs"/>
                </a:defRPr>
              </a:lvl9pPr>
            </a:lstStyle>
            <a:p>
              <a:pPr>
                <a:defRPr/>
              </a:pPr>
              <a:r>
                <a:rPr lang="zh-CN" altLang="en-US" sz="1500" dirty="0" smtClean="0">
                  <a:solidFill>
                    <a:schemeClr val="tx1">
                      <a:lumMod val="65000"/>
                      <a:lumOff val="35000"/>
                    </a:schemeClr>
                  </a:solidFill>
                </a:rPr>
                <a:t>盈利能力</a:t>
              </a:r>
              <a:endParaRPr lang="en-US" altLang="zh-CN" sz="1500" dirty="0">
                <a:solidFill>
                  <a:schemeClr val="tx1">
                    <a:lumMod val="65000"/>
                    <a:lumOff val="35000"/>
                  </a:schemeClr>
                </a:solidFill>
              </a:endParaRPr>
            </a:p>
          </p:txBody>
        </p:sp>
      </p:grpSp>
      <p:graphicFrame>
        <p:nvGraphicFramePr>
          <p:cNvPr id="14" name="表格 13"/>
          <p:cNvGraphicFramePr>
            <a:graphicFrameLocks noGrp="1"/>
          </p:cNvGraphicFramePr>
          <p:nvPr>
            <p:extLst>
              <p:ext uri="{D42A27DB-BD31-4B8C-83A1-F6EECF244321}">
                <p14:modId xmlns:p14="http://schemas.microsoft.com/office/powerpoint/2010/main" val="2303509489"/>
              </p:ext>
            </p:extLst>
          </p:nvPr>
        </p:nvGraphicFramePr>
        <p:xfrm>
          <a:off x="447128" y="1484784"/>
          <a:ext cx="7869288" cy="4896545"/>
        </p:xfrm>
        <a:graphic>
          <a:graphicData uri="http://schemas.openxmlformats.org/drawingml/2006/table">
            <a:tbl>
              <a:tblPr firstRow="1" firstCol="1" bandRow="1">
                <a:tableStyleId>{5C22544A-7EE6-4342-B048-85BDC9FD1C3A}</a:tableStyleId>
              </a:tblPr>
              <a:tblGrid>
                <a:gridCol w="3518897"/>
                <a:gridCol w="2238376"/>
                <a:gridCol w="2112015"/>
              </a:tblGrid>
              <a:tr h="508437">
                <a:tc>
                  <a:txBody>
                    <a:bodyPr/>
                    <a:lstStyle/>
                    <a:p>
                      <a:pPr marL="0" algn="ctr" defTabSz="914400" rtl="0" eaLnBrk="1" latinLnBrk="0" hangingPunct="1">
                        <a:spcAft>
                          <a:spcPts val="0"/>
                        </a:spcAft>
                      </a:pPr>
                      <a:r>
                        <a:rPr lang="en-US" sz="1600" b="0" kern="1200" dirty="0">
                          <a:solidFill>
                            <a:schemeClr val="lt1"/>
                          </a:solidFill>
                          <a:latin typeface="华文楷体" pitchFamily="2" charset="-122"/>
                          <a:ea typeface="华文楷体" pitchFamily="2" charset="-122"/>
                          <a:cs typeface="+mn-cs"/>
                        </a:rPr>
                        <a:t> </a:t>
                      </a:r>
                      <a:endParaRPr lang="zh-CN" sz="1600" b="0" kern="1200" dirty="0">
                        <a:solidFill>
                          <a:schemeClr val="lt1"/>
                        </a:solidFill>
                        <a:latin typeface="华文楷体" pitchFamily="2" charset="-122"/>
                        <a:ea typeface="华文楷体" pitchFamily="2" charset="-122"/>
                        <a:cs typeface="+mn-cs"/>
                      </a:endParaRPr>
                    </a:p>
                  </a:txBody>
                  <a:tcPr marL="68580" marR="68580" marT="0" marB="0">
                    <a:solidFill>
                      <a:srgbClr val="C00000"/>
                    </a:solidFill>
                  </a:tcPr>
                </a:tc>
                <a:tc>
                  <a:txBody>
                    <a:bodyPr/>
                    <a:lstStyle/>
                    <a:p>
                      <a:pPr marL="0" algn="ctr" defTabSz="914400" rtl="0" eaLnBrk="1" latinLnBrk="0" hangingPunct="1">
                        <a:spcAft>
                          <a:spcPts val="0"/>
                        </a:spcAft>
                      </a:pPr>
                      <a:r>
                        <a:rPr lang="zh-CN" sz="1600" b="0" kern="1200" dirty="0">
                          <a:solidFill>
                            <a:schemeClr val="lt1"/>
                          </a:solidFill>
                          <a:latin typeface="华文楷体" pitchFamily="2" charset="-122"/>
                          <a:ea typeface="华文楷体" pitchFamily="2" charset="-122"/>
                          <a:cs typeface="+mn-cs"/>
                        </a:rPr>
                        <a:t>本期</a:t>
                      </a:r>
                    </a:p>
                  </a:txBody>
                  <a:tcPr marL="68580" marR="68580" marT="0" marB="0" anchor="ctr">
                    <a:solidFill>
                      <a:srgbClr val="C00000"/>
                    </a:solidFill>
                  </a:tcPr>
                </a:tc>
                <a:tc>
                  <a:txBody>
                    <a:bodyPr/>
                    <a:lstStyle/>
                    <a:p>
                      <a:pPr marL="0" algn="ctr" defTabSz="914400" rtl="0" eaLnBrk="1" latinLnBrk="0" hangingPunct="1">
                        <a:spcAft>
                          <a:spcPts val="0"/>
                        </a:spcAft>
                      </a:pPr>
                      <a:r>
                        <a:rPr lang="zh-CN" sz="1600" b="0" kern="1200" dirty="0">
                          <a:solidFill>
                            <a:schemeClr val="lt1"/>
                          </a:solidFill>
                          <a:latin typeface="华文楷体" pitchFamily="2" charset="-122"/>
                          <a:ea typeface="华文楷体" pitchFamily="2" charset="-122"/>
                          <a:cs typeface="+mn-cs"/>
                        </a:rPr>
                        <a:t>上年同期</a:t>
                      </a:r>
                    </a:p>
                  </a:txBody>
                  <a:tcPr marL="68580" marR="68580" marT="0" marB="0" anchor="ctr">
                    <a:solidFill>
                      <a:srgbClr val="C00000"/>
                    </a:solidFill>
                  </a:tcPr>
                </a:tc>
              </a:tr>
              <a:tr h="508437">
                <a:tc>
                  <a:txBody>
                    <a:bodyPr/>
                    <a:lstStyle/>
                    <a:p>
                      <a:pPr algn="just">
                        <a:spcAft>
                          <a:spcPts val="0"/>
                        </a:spcAft>
                      </a:pPr>
                      <a:r>
                        <a:rPr lang="zh-CN" sz="1600" kern="0" dirty="0">
                          <a:effectLst/>
                          <a:latin typeface="华文楷体" pitchFamily="2" charset="-122"/>
                          <a:ea typeface="华文楷体" pitchFamily="2" charset="-122"/>
                        </a:rPr>
                        <a:t>营业</a:t>
                      </a:r>
                      <a:r>
                        <a:rPr lang="zh-CN" sz="1600" kern="0" dirty="0" smtClean="0">
                          <a:effectLst/>
                          <a:latin typeface="华文楷体" pitchFamily="2" charset="-122"/>
                          <a:ea typeface="华文楷体" pitchFamily="2" charset="-122"/>
                        </a:rPr>
                        <a:t>收入</a:t>
                      </a:r>
                      <a:r>
                        <a:rPr lang="zh-CN" altLang="en-US" sz="1600" kern="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dirty="0" smtClean="0">
                          <a:effectLst/>
                          <a:latin typeface="华文楷体" pitchFamily="2" charset="-122"/>
                          <a:ea typeface="华文楷体" pitchFamily="2" charset="-122"/>
                        </a:rPr>
                        <a:t>9.07</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0" dirty="0" smtClean="0">
                          <a:effectLst/>
                          <a:latin typeface="华文楷体" pitchFamily="2" charset="-122"/>
                          <a:ea typeface="华文楷体" pitchFamily="2" charset="-122"/>
                        </a:rPr>
                        <a:t>7.92</a:t>
                      </a:r>
                      <a:endParaRPr lang="zh-CN" sz="1600" kern="100" dirty="0">
                        <a:effectLst/>
                        <a:latin typeface="华文楷体" pitchFamily="2" charset="-122"/>
                        <a:ea typeface="华文楷体" pitchFamily="2" charset="-122"/>
                        <a:cs typeface="Times New Roman"/>
                      </a:endParaRPr>
                    </a:p>
                  </a:txBody>
                  <a:tcPr marL="68580" marR="68580" marT="0" marB="0"/>
                </a:tc>
              </a:tr>
              <a:tr h="508437">
                <a:tc>
                  <a:txBody>
                    <a:bodyPr/>
                    <a:lstStyle/>
                    <a:p>
                      <a:pPr algn="just">
                        <a:spcAft>
                          <a:spcPts val="0"/>
                        </a:spcAft>
                      </a:pPr>
                      <a:r>
                        <a:rPr lang="zh-CN" sz="1600" kern="0" dirty="0">
                          <a:effectLst/>
                          <a:latin typeface="华文楷体" pitchFamily="2" charset="-122"/>
                          <a:ea typeface="华文楷体" pitchFamily="2" charset="-122"/>
                        </a:rPr>
                        <a:t>毛利率</a:t>
                      </a:r>
                      <a:r>
                        <a:rPr lang="en-US" sz="1600" kern="0" dirty="0">
                          <a:effectLst/>
                          <a:latin typeface="华文楷体" pitchFamily="2" charset="-122"/>
                          <a:ea typeface="华文楷体" pitchFamily="2" charset="-122"/>
                        </a:rPr>
                        <a:t>%</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dirty="0">
                          <a:effectLst/>
                          <a:latin typeface="华文楷体" pitchFamily="2" charset="-122"/>
                          <a:ea typeface="华文楷体" pitchFamily="2" charset="-122"/>
                        </a:rPr>
                        <a:t>30.60%</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0" dirty="0">
                          <a:effectLst/>
                          <a:latin typeface="华文楷体" pitchFamily="2" charset="-122"/>
                          <a:ea typeface="华文楷体" pitchFamily="2" charset="-122"/>
                        </a:rPr>
                        <a:t>33.78%</a:t>
                      </a:r>
                      <a:endParaRPr lang="zh-CN" sz="1600" kern="100" dirty="0">
                        <a:effectLst/>
                        <a:latin typeface="华文楷体" pitchFamily="2" charset="-122"/>
                        <a:ea typeface="华文楷体" pitchFamily="2" charset="-122"/>
                        <a:cs typeface="Times New Roman"/>
                      </a:endParaRPr>
                    </a:p>
                  </a:txBody>
                  <a:tcPr marL="68580" marR="68580" marT="0" marB="0"/>
                </a:tc>
              </a:tr>
              <a:tr h="508437">
                <a:tc>
                  <a:txBody>
                    <a:bodyPr/>
                    <a:lstStyle/>
                    <a:p>
                      <a:pPr algn="just">
                        <a:spcAft>
                          <a:spcPts val="0"/>
                        </a:spcAft>
                      </a:pPr>
                      <a:r>
                        <a:rPr lang="zh-CN" sz="1600" kern="0" dirty="0">
                          <a:effectLst/>
                          <a:latin typeface="华文楷体" pitchFamily="2" charset="-122"/>
                          <a:ea typeface="华文楷体" pitchFamily="2" charset="-122"/>
                        </a:rPr>
                        <a:t>归属于挂牌公司股东的净</a:t>
                      </a:r>
                      <a:r>
                        <a:rPr lang="zh-CN" sz="1600" kern="0" dirty="0" smtClean="0">
                          <a:effectLst/>
                          <a:latin typeface="华文楷体" pitchFamily="2" charset="-122"/>
                          <a:ea typeface="华文楷体" pitchFamily="2" charset="-122"/>
                        </a:rPr>
                        <a:t>利润</a:t>
                      </a:r>
                      <a:r>
                        <a:rPr lang="zh-CN" altLang="en-US" sz="1600" kern="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dirty="0" smtClean="0">
                          <a:effectLst/>
                          <a:latin typeface="华文楷体" pitchFamily="2" charset="-122"/>
                          <a:ea typeface="华文楷体" pitchFamily="2" charset="-122"/>
                        </a:rPr>
                        <a:t>1.94</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0" dirty="0" smtClean="0">
                          <a:effectLst/>
                          <a:latin typeface="华文楷体" pitchFamily="2" charset="-122"/>
                          <a:ea typeface="华文楷体" pitchFamily="2" charset="-122"/>
                        </a:rPr>
                        <a:t>1.28</a:t>
                      </a:r>
                      <a:endParaRPr lang="zh-CN" sz="1600" kern="100" dirty="0">
                        <a:effectLst/>
                        <a:latin typeface="华文楷体" pitchFamily="2" charset="-122"/>
                        <a:ea typeface="华文楷体" pitchFamily="2" charset="-122"/>
                        <a:cs typeface="Times New Roman"/>
                      </a:endParaRPr>
                    </a:p>
                  </a:txBody>
                  <a:tcPr marL="68580" marR="68580" marT="0" marB="0"/>
                </a:tc>
              </a:tr>
              <a:tr h="646014">
                <a:tc>
                  <a:txBody>
                    <a:bodyPr/>
                    <a:lstStyle/>
                    <a:p>
                      <a:pPr algn="just">
                        <a:spcAft>
                          <a:spcPts val="0"/>
                        </a:spcAft>
                      </a:pPr>
                      <a:r>
                        <a:rPr lang="zh-CN" sz="1600" kern="0" dirty="0">
                          <a:effectLst/>
                          <a:latin typeface="华文楷体" pitchFamily="2" charset="-122"/>
                          <a:ea typeface="华文楷体" pitchFamily="2" charset="-122"/>
                        </a:rPr>
                        <a:t>归属于挂牌公司股东的扣除非经常性损益后的净</a:t>
                      </a:r>
                      <a:r>
                        <a:rPr lang="zh-CN" sz="1600" kern="0" dirty="0" smtClean="0">
                          <a:effectLst/>
                          <a:latin typeface="华文楷体" pitchFamily="2" charset="-122"/>
                          <a:ea typeface="华文楷体" pitchFamily="2" charset="-122"/>
                        </a:rPr>
                        <a:t>利润</a:t>
                      </a:r>
                      <a:r>
                        <a:rPr lang="zh-CN" altLang="en-US" sz="1600" kern="0" dirty="0" smtClean="0">
                          <a:effectLst/>
                          <a:latin typeface="华文楷体" pitchFamily="2" charset="-122"/>
                          <a:ea typeface="华文楷体" pitchFamily="2" charset="-122"/>
                        </a:rPr>
                        <a:t>（亿元）</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dirty="0" smtClean="0">
                          <a:effectLst/>
                          <a:latin typeface="华文楷体" pitchFamily="2" charset="-122"/>
                          <a:ea typeface="华文楷体" pitchFamily="2" charset="-122"/>
                        </a:rPr>
                        <a:t>1.64</a:t>
                      </a:r>
                      <a:endParaRPr lang="zh-CN" sz="1600" kern="100" dirty="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0" dirty="0" smtClean="0">
                          <a:effectLst/>
                          <a:latin typeface="华文楷体" pitchFamily="2" charset="-122"/>
                          <a:ea typeface="华文楷体" pitchFamily="2" charset="-122"/>
                        </a:rPr>
                        <a:t>1.27</a:t>
                      </a:r>
                      <a:endParaRPr lang="zh-CN" sz="1600" kern="100" dirty="0">
                        <a:effectLst/>
                        <a:latin typeface="华文楷体" pitchFamily="2" charset="-122"/>
                        <a:ea typeface="华文楷体" pitchFamily="2" charset="-122"/>
                        <a:cs typeface="Times New Roman"/>
                      </a:endParaRPr>
                    </a:p>
                  </a:txBody>
                  <a:tcPr marL="68580" marR="68580" marT="0" marB="0"/>
                </a:tc>
              </a:tr>
              <a:tr h="739325">
                <a:tc>
                  <a:txBody>
                    <a:bodyPr/>
                    <a:lstStyle/>
                    <a:p>
                      <a:pPr algn="just">
                        <a:spcAft>
                          <a:spcPts val="0"/>
                        </a:spcAft>
                      </a:pPr>
                      <a:r>
                        <a:rPr lang="zh-CN" sz="1600" kern="0" dirty="0">
                          <a:effectLst/>
                          <a:latin typeface="华文楷体" pitchFamily="2" charset="-122"/>
                          <a:ea typeface="华文楷体" pitchFamily="2" charset="-122"/>
                        </a:rPr>
                        <a:t>加权平均净资产收益率</a:t>
                      </a:r>
                      <a:r>
                        <a:rPr lang="en-US" sz="1600" kern="0" dirty="0">
                          <a:effectLst/>
                          <a:latin typeface="华文楷体" pitchFamily="2" charset="-122"/>
                          <a:ea typeface="华文楷体" pitchFamily="2" charset="-122"/>
                        </a:rPr>
                        <a:t>%</a:t>
                      </a:r>
                      <a:r>
                        <a:rPr lang="zh-CN" sz="1600" kern="0" dirty="0">
                          <a:effectLst/>
                          <a:latin typeface="华文楷体" pitchFamily="2" charset="-122"/>
                          <a:ea typeface="华文楷体" pitchFamily="2" charset="-122"/>
                        </a:rPr>
                        <a:t>（依据归属于挂牌公司股东的净利润计算）</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dirty="0">
                          <a:effectLst/>
                          <a:latin typeface="华文楷体" pitchFamily="2" charset="-122"/>
                          <a:ea typeface="华文楷体" pitchFamily="2" charset="-122"/>
                        </a:rPr>
                        <a:t>14.69%</a:t>
                      </a:r>
                      <a:endParaRPr lang="zh-CN" sz="1600" kern="100" dirty="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dirty="0">
                          <a:effectLst/>
                          <a:latin typeface="华文楷体" pitchFamily="2" charset="-122"/>
                          <a:ea typeface="华文楷体" pitchFamily="2" charset="-122"/>
                        </a:rPr>
                        <a:t>11.06%</a:t>
                      </a:r>
                      <a:endParaRPr lang="zh-CN" sz="1600" kern="100" dirty="0">
                        <a:effectLst/>
                        <a:latin typeface="华文楷体" pitchFamily="2" charset="-122"/>
                        <a:ea typeface="华文楷体" pitchFamily="2" charset="-122"/>
                        <a:cs typeface="Times New Roman"/>
                      </a:endParaRPr>
                    </a:p>
                  </a:txBody>
                  <a:tcPr marL="68580" marR="68580" marT="0" marB="0" anchor="ctr"/>
                </a:tc>
              </a:tr>
              <a:tr h="969021">
                <a:tc>
                  <a:txBody>
                    <a:bodyPr/>
                    <a:lstStyle/>
                    <a:p>
                      <a:pPr algn="just">
                        <a:spcAft>
                          <a:spcPts val="0"/>
                        </a:spcAft>
                      </a:pPr>
                      <a:r>
                        <a:rPr lang="zh-CN" sz="1600" kern="0" dirty="0">
                          <a:effectLst/>
                          <a:latin typeface="华文楷体" pitchFamily="2" charset="-122"/>
                          <a:ea typeface="华文楷体" pitchFamily="2" charset="-122"/>
                        </a:rPr>
                        <a:t>加权平均净资产收益率</a:t>
                      </a:r>
                      <a:r>
                        <a:rPr lang="en-US" sz="1600" kern="0" dirty="0">
                          <a:effectLst/>
                          <a:latin typeface="华文楷体" pitchFamily="2" charset="-122"/>
                          <a:ea typeface="华文楷体" pitchFamily="2" charset="-122"/>
                        </a:rPr>
                        <a:t>%</a:t>
                      </a:r>
                      <a:r>
                        <a:rPr lang="zh-CN" sz="1600" kern="0" dirty="0">
                          <a:effectLst/>
                          <a:latin typeface="华文楷体" pitchFamily="2" charset="-122"/>
                          <a:ea typeface="华文楷体" pitchFamily="2" charset="-122"/>
                        </a:rPr>
                        <a:t>（依据归属于挂牌公司股东的扣除非经常性损益后的净利润计算）</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a:effectLst/>
                          <a:latin typeface="华文楷体" pitchFamily="2" charset="-122"/>
                          <a:ea typeface="华文楷体" pitchFamily="2" charset="-122"/>
                        </a:rPr>
                        <a:t>12.38%</a:t>
                      </a:r>
                      <a:endParaRPr lang="zh-CN" sz="1600" kern="100">
                        <a:effectLst/>
                        <a:latin typeface="华文楷体" pitchFamily="2" charset="-122"/>
                        <a:ea typeface="华文楷体" pitchFamily="2" charset="-122"/>
                        <a:cs typeface="Times New Roman"/>
                      </a:endParaRPr>
                    </a:p>
                  </a:txBody>
                  <a:tcPr marL="68580" marR="68580" marT="0" marB="0" anchor="ctr"/>
                </a:tc>
                <a:tc>
                  <a:txBody>
                    <a:bodyPr/>
                    <a:lstStyle/>
                    <a:p>
                      <a:pPr algn="r">
                        <a:spcAft>
                          <a:spcPts val="0"/>
                        </a:spcAft>
                      </a:pPr>
                      <a:r>
                        <a:rPr lang="en-US" sz="1600" kern="0" dirty="0">
                          <a:effectLst/>
                          <a:latin typeface="华文楷体" pitchFamily="2" charset="-122"/>
                          <a:ea typeface="华文楷体" pitchFamily="2" charset="-122"/>
                        </a:rPr>
                        <a:t>10.94%</a:t>
                      </a:r>
                      <a:endParaRPr lang="zh-CN" sz="1600" kern="100" dirty="0">
                        <a:effectLst/>
                        <a:latin typeface="华文楷体" pitchFamily="2" charset="-122"/>
                        <a:ea typeface="华文楷体" pitchFamily="2" charset="-122"/>
                        <a:cs typeface="Times New Roman"/>
                      </a:endParaRPr>
                    </a:p>
                  </a:txBody>
                  <a:tcPr marL="68580" marR="68580" marT="0" marB="0" anchor="ctr"/>
                </a:tc>
              </a:tr>
              <a:tr h="508437">
                <a:tc>
                  <a:txBody>
                    <a:bodyPr/>
                    <a:lstStyle/>
                    <a:p>
                      <a:pPr algn="just">
                        <a:spcAft>
                          <a:spcPts val="0"/>
                        </a:spcAft>
                      </a:pPr>
                      <a:r>
                        <a:rPr lang="zh-CN" sz="1600" kern="0" dirty="0">
                          <a:effectLst/>
                          <a:latin typeface="华文楷体" pitchFamily="2" charset="-122"/>
                          <a:ea typeface="华文楷体" pitchFamily="2" charset="-122"/>
                        </a:rPr>
                        <a:t>基本每股</a:t>
                      </a:r>
                      <a:r>
                        <a:rPr lang="zh-CN" sz="1600" kern="0" dirty="0" smtClean="0">
                          <a:effectLst/>
                          <a:latin typeface="华文楷体" pitchFamily="2" charset="-122"/>
                          <a:ea typeface="华文楷体" pitchFamily="2" charset="-122"/>
                        </a:rPr>
                        <a:t>收益</a:t>
                      </a:r>
                      <a:r>
                        <a:rPr lang="zh-CN" altLang="en-US" sz="1600" kern="0" dirty="0" smtClean="0">
                          <a:effectLst/>
                          <a:latin typeface="华文楷体" pitchFamily="2" charset="-122"/>
                          <a:ea typeface="华文楷体" pitchFamily="2" charset="-122"/>
                        </a:rPr>
                        <a:t>（元）</a:t>
                      </a:r>
                      <a:endParaRPr lang="zh-CN" sz="1600" kern="100" dirty="0">
                        <a:effectLst/>
                        <a:latin typeface="华文楷体" pitchFamily="2" charset="-122"/>
                        <a:ea typeface="华文楷体" pitchFamily="2" charset="-122"/>
                        <a:cs typeface="Times New Roman"/>
                      </a:endParaRPr>
                    </a:p>
                  </a:txBody>
                  <a:tcPr marL="68580" marR="68580" marT="0" marB="0">
                    <a:solidFill>
                      <a:srgbClr val="C00000"/>
                    </a:solidFill>
                  </a:tcPr>
                </a:tc>
                <a:tc>
                  <a:txBody>
                    <a:bodyPr/>
                    <a:lstStyle/>
                    <a:p>
                      <a:pPr algn="r">
                        <a:spcAft>
                          <a:spcPts val="0"/>
                        </a:spcAft>
                      </a:pPr>
                      <a:r>
                        <a:rPr lang="en-US" sz="1600" kern="0">
                          <a:effectLst/>
                          <a:latin typeface="华文楷体" pitchFamily="2" charset="-122"/>
                          <a:ea typeface="华文楷体" pitchFamily="2" charset="-122"/>
                        </a:rPr>
                        <a:t>0.69</a:t>
                      </a:r>
                      <a:endParaRPr lang="zh-CN" sz="1600" kern="100">
                        <a:effectLst/>
                        <a:latin typeface="华文楷体" pitchFamily="2" charset="-122"/>
                        <a:ea typeface="华文楷体" pitchFamily="2" charset="-122"/>
                        <a:cs typeface="Times New Roman"/>
                      </a:endParaRPr>
                    </a:p>
                  </a:txBody>
                  <a:tcPr marL="68580" marR="68580" marT="0" marB="0"/>
                </a:tc>
                <a:tc>
                  <a:txBody>
                    <a:bodyPr/>
                    <a:lstStyle/>
                    <a:p>
                      <a:pPr algn="r">
                        <a:spcAft>
                          <a:spcPts val="0"/>
                        </a:spcAft>
                      </a:pPr>
                      <a:r>
                        <a:rPr lang="en-US" sz="1600" kern="0" dirty="0">
                          <a:effectLst/>
                          <a:latin typeface="华文楷体" pitchFamily="2" charset="-122"/>
                          <a:ea typeface="华文楷体" pitchFamily="2" charset="-122"/>
                        </a:rPr>
                        <a:t>0.46</a:t>
                      </a:r>
                      <a:endParaRPr lang="zh-CN" sz="1600" kern="100" dirty="0">
                        <a:effectLst/>
                        <a:latin typeface="华文楷体" pitchFamily="2" charset="-122"/>
                        <a:ea typeface="华文楷体" pitchFamily="2" charset="-122"/>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AUTOCOLOR" val="FALSE"/>
  <p:tag name="MH_TYPE" val="CONTENTS"/>
  <p:tag name="ID" val="547111"/>
</p:tagLst>
</file>

<file path=ppt/tags/tag10.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NUMBER"/>
  <p:tag name="ID" val="547111"/>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0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0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0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0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0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0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0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0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0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1.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OTHERS"/>
  <p:tag name="ID" val="547111"/>
</p:tagLst>
</file>

<file path=ppt/tags/tag11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1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1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1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1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1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1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1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1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1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2.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OTHERS"/>
  <p:tag name="ID" val="547111"/>
</p:tagLst>
</file>

<file path=ppt/tags/tag12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2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2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2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2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2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3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3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3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3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3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3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3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4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4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4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4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4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4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4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4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4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4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5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5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5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5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5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5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5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15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15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6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16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16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6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6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6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6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6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6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6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7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7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7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7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7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7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7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7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7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7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8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8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8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8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8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8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86.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18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18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18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19.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
</p:tagLst>
</file>

<file path=ppt/tags/tag19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19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19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193.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1"/>
</p:tagLst>
</file>

<file path=ppt/tags/tag194.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2"/>
</p:tagLst>
</file>

<file path=ppt/tags/tag195.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3"/>
</p:tagLst>
</file>

<file path=ppt/tags/tag196.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Title"/>
  <p:tag name="MH_ORDER" val="1"/>
</p:tagLst>
</file>

<file path=ppt/tags/tag197.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Title"/>
  <p:tag name="MH_ORDER" val="1"/>
</p:tagLst>
</file>

<file path=ppt/tags/tag198.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4"/>
</p:tagLst>
</file>

<file path=ppt/tags/tag199.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OTHERS"/>
  <p:tag name="ID" val="547111"/>
</p:tagLst>
</file>

<file path=ppt/tags/tag20.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2"/>
</p:tagLst>
</file>

<file path=ppt/tags/tag200.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2"/>
</p:tagLst>
</file>

<file path=ppt/tags/tag201.xml><?xml version="1.0" encoding="utf-8"?>
<p:tagLst xmlns:a="http://schemas.openxmlformats.org/drawingml/2006/main" xmlns:r="http://schemas.openxmlformats.org/officeDocument/2006/relationships" xmlns:p="http://schemas.openxmlformats.org/presentationml/2006/main">
  <p:tag name="MH" val="20160506223542"/>
  <p:tag name="MH_LIBRARY" val="GRAPHIC"/>
  <p:tag name="MH_TYPE" val="SubTitle"/>
  <p:tag name="MH_ORDER" val="3"/>
</p:tagLst>
</file>

<file path=ppt/tags/tag20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20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20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20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20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20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208.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209.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3"/>
</p:tagLst>
</file>

<file path=ppt/tags/tag21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22"/>
</p:tagLst>
</file>

<file path=ppt/tags/tag21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22"/>
</p:tagLst>
</file>

<file path=ppt/tags/tag212.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Other"/>
  <p:tag name="MH_ORDER" val="2"/>
</p:tagLst>
</file>

<file path=ppt/tags/tag213.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Picture"/>
  <p:tag name="MH_ORDER" val="2"/>
</p:tagLst>
</file>

<file path=ppt/tags/tag214.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SubTitle"/>
  <p:tag name="MH_ORDER" val="2"/>
</p:tagLst>
</file>

<file path=ppt/tags/tag215.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Other"/>
  <p:tag name="MH_ORDER" val="1"/>
</p:tagLst>
</file>

<file path=ppt/tags/tag216.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Picture"/>
  <p:tag name="MH_ORDER" val="1"/>
</p:tagLst>
</file>

<file path=ppt/tags/tag217.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SubTitle"/>
  <p:tag name="MH_ORDER" val="1"/>
</p:tagLst>
</file>

<file path=ppt/tags/tag21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21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22.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6"/>
</p:tagLst>
</file>

<file path=ppt/tags/tag22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22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22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22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22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Desc"/>
  <p:tag name="MH" val="20160506212013"/>
  <p:tag name="MH_LIBRARY" val="GRAPHIC"/>
</p:tagLst>
</file>

<file path=ppt/tags/tag225.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Other"/>
  <p:tag name="MH_ORDER" val="1"/>
</p:tagLst>
</file>

<file path=ppt/tags/tag226.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Picture"/>
  <p:tag name="MH_ORDER" val="1"/>
</p:tagLst>
</file>

<file path=ppt/tags/tag227.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SubTitle"/>
  <p:tag name="MH_ORDER" val="1"/>
</p:tagLst>
</file>

<file path=ppt/tags/tag228.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22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22"/>
</p:tagLst>
</file>

<file path=ppt/tags/tag23.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7"/>
</p:tagLst>
</file>

<file path=ppt/tags/tag230.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231.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Other"/>
  <p:tag name="MH_ORDER" val="2"/>
</p:tagLst>
</file>

<file path=ppt/tags/tag232.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SubTitle"/>
  <p:tag name="MH_ORDER" val="2"/>
</p:tagLst>
</file>

<file path=ppt/tags/tag23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22"/>
</p:tagLst>
</file>

<file path=ppt/tags/tag234.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Other"/>
  <p:tag name="MH_ORDER" val="2"/>
</p:tagLst>
</file>

<file path=ppt/tags/tag235.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Picture"/>
  <p:tag name="MH_ORDER" val="2"/>
</p:tagLst>
</file>

<file path=ppt/tags/tag236.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SubTitle"/>
  <p:tag name="MH_ORDER" val="2"/>
</p:tagLst>
</file>

<file path=ppt/tags/tag237.xml><?xml version="1.0" encoding="utf-8"?>
<p:tagLst xmlns:a="http://schemas.openxmlformats.org/drawingml/2006/main" xmlns:r="http://schemas.openxmlformats.org/officeDocument/2006/relationships" xmlns:p="http://schemas.openxmlformats.org/presentationml/2006/main">
  <p:tag name="MH" val="20160506212013"/>
  <p:tag name="MH_LIBRARY" val="GRAPHIC"/>
  <p:tag name="MH_TYPE" val="Desc"/>
  <p:tag name="MH_ORDER" val="1"/>
</p:tagLst>
</file>

<file path=ppt/tags/tag23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22"/>
</p:tagLst>
</file>

<file path=ppt/tags/tag23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24.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8"/>
</p:tagLst>
</file>

<file path=ppt/tags/tag24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24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24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24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24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24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24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24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24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24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25.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9"/>
</p:tagLst>
</file>

<file path=ppt/tags/tag25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25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5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5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5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5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5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5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5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5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0"/>
</p:tagLst>
</file>

<file path=ppt/tags/tag26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6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6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6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6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6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6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6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6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6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1"/>
</p:tagLst>
</file>

<file path=ppt/tags/tag27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7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7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7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7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7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7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7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7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7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1"/>
</p:tagLst>
</file>

<file path=ppt/tags/tag28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8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8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8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8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8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8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8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8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28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2"/>
</p:tagLst>
</file>

<file path=ppt/tags/tag29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29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29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293.xml><?xml version="1.0" encoding="utf-8"?>
<p:tagLst xmlns:a="http://schemas.openxmlformats.org/drawingml/2006/main" xmlns:r="http://schemas.openxmlformats.org/officeDocument/2006/relationships" xmlns:p="http://schemas.openxmlformats.org/presentationml/2006/main">
  <p:tag name="MH" val="20160506215937"/>
  <p:tag name="MH_LIBRARY" val="GRAPHIC"/>
  <p:tag name="MH_TYPE" val="Picture"/>
  <p:tag name="MH_ORDER" val="1"/>
</p:tagLst>
</file>

<file path=ppt/tags/tag29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29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29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29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29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29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ENTRY"/>
  <p:tag name="ID" val="547111"/>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3"/>
</p:tagLst>
</file>

<file path=ppt/tags/tag300.xml><?xml version="1.0" encoding="utf-8"?>
<p:tagLst xmlns:a="http://schemas.openxmlformats.org/drawingml/2006/main" xmlns:r="http://schemas.openxmlformats.org/officeDocument/2006/relationships" xmlns:p="http://schemas.openxmlformats.org/presentationml/2006/main">
  <p:tag name="MH" val="20160506215937"/>
  <p:tag name="MH_LIBRARY" val="GRAPHIC"/>
  <p:tag name="MH_TYPE" val="Picture"/>
  <p:tag name="MH_ORDER" val="1"/>
</p:tagLst>
</file>

<file path=ppt/tags/tag30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30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30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30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30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30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0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30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30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31.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4"/>
</p:tagLst>
</file>

<file path=ppt/tags/tag31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31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31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1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31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31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31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31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31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19.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Desc"/>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5"/>
</p:tagLst>
</file>

<file path=ppt/tags/tag32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32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32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32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32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32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2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2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2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2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2"/>
</p:tagLst>
</file>

<file path=ppt/tags/tag33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3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3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3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3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3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3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3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3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3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3"/>
</p:tagLst>
</file>

<file path=ppt/tags/tag34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4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4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4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4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4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4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4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48.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49.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5.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4"/>
</p:tagLst>
</file>

<file path=ppt/tags/tag350.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51.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52.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53.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6"/>
</p:tagLst>
</file>

<file path=ppt/tags/tag354.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7"/>
</p:tagLst>
</file>

<file path=ppt/tags/tag355.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8"/>
</p:tagLst>
</file>

<file path=ppt/tags/tag356.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Other"/>
  <p:tag name="MH_ORDER" val="1"/>
</p:tagLst>
</file>

<file path=ppt/tags/tag357.xml><?xml version="1.0" encoding="utf-8"?>
<p:tagLst xmlns:a="http://schemas.openxmlformats.org/drawingml/2006/main" xmlns:r="http://schemas.openxmlformats.org/officeDocument/2006/relationships" xmlns:p="http://schemas.openxmlformats.org/presentationml/2006/main">
  <p:tag name="MH" val="20160505142158"/>
  <p:tag name="MH_LIBRARY" val="GRAPHIC"/>
  <p:tag name="MH_TYPE" val="SubTitle"/>
  <p:tag name="MH_ORDER" val="1"/>
</p:tagLst>
</file>

<file path=ppt/tags/tag358.xml><?xml version="1.0" encoding="utf-8"?>
<p:tagLst xmlns:a="http://schemas.openxmlformats.org/drawingml/2006/main" xmlns:r="http://schemas.openxmlformats.org/officeDocument/2006/relationships" xmlns:p="http://schemas.openxmlformats.org/presentationml/2006/main">
  <p:tag name="MH" val="20160506204422"/>
  <p:tag name="MH_LIBRARY" val="GRAPHIC"/>
  <p:tag name="MH_TYPE" val="Text"/>
  <p:tag name="MH_ORDER" val="1"/>
</p:tagLst>
</file>

<file path=ppt/tags/tag359.xml><?xml version="1.0" encoding="utf-8"?>
<p:tagLst xmlns:a="http://schemas.openxmlformats.org/drawingml/2006/main" xmlns:r="http://schemas.openxmlformats.org/officeDocument/2006/relationships" xmlns:p="http://schemas.openxmlformats.org/presentationml/2006/main">
  <p:tag name="MH" val="20160506204422"/>
  <p:tag name="MH_LIBRARY" val="GRAPHIC"/>
  <p:tag name="MH_TYPE" val="Text"/>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5"/>
</p:tagLst>
</file>

<file path=ppt/tags/tag360.xml><?xml version="1.0" encoding="utf-8"?>
<p:tagLst xmlns:a="http://schemas.openxmlformats.org/drawingml/2006/main" xmlns:r="http://schemas.openxmlformats.org/officeDocument/2006/relationships" xmlns:p="http://schemas.openxmlformats.org/presentationml/2006/main">
  <p:tag name="MH" val="20160506204422"/>
  <p:tag name="MH_LIBRARY" val="GRAPHIC"/>
  <p:tag name="MH_TYPE" val="Picture"/>
  <p:tag name="MH_ORDER" val="1"/>
</p:tagLst>
</file>

<file path=ppt/tags/tag361.xml><?xml version="1.0" encoding="utf-8"?>
<p:tagLst xmlns:a="http://schemas.openxmlformats.org/drawingml/2006/main" xmlns:r="http://schemas.openxmlformats.org/officeDocument/2006/relationships" xmlns:p="http://schemas.openxmlformats.org/presentationml/2006/main">
  <p:tag name="MH" val="20160506204422"/>
  <p:tag name="MH_LIBRARY" val="GRAPHIC"/>
  <p:tag name="MH_TYPE" val="Picture"/>
  <p:tag name="MH_ORDER" val="2"/>
</p:tagLst>
</file>

<file path=ppt/tags/tag36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36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36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36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36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36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37.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6"/>
</p:tagLst>
</file>

<file path=ppt/tags/tag38.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NUMBER"/>
  <p:tag name="ID" val="547111"/>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2"/>
</p:tagLst>
</file>

<file path=ppt/tags/tag43.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3"/>
</p:tagLst>
</file>

<file path=ppt/tags/tag44.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4"/>
</p:tagLst>
</file>

<file path=ppt/tags/tag45.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Other"/>
  <p:tag name="MH_ORDER" val="15"/>
</p:tagLst>
</file>

<file path=ppt/tags/tag46.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506103558"/>
  <p:tag name="MH_LIBRARY" val="GRAPHIC"/>
  <p:tag name="MH_TYPE" val="SubTitle"/>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4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5.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ENTRY"/>
  <p:tag name="ID" val="547111"/>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5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5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5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5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5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5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5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5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5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6.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NUMBER"/>
  <p:tag name="ID" val="547111"/>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Picture"/>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Text"/>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Picture"/>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Text"/>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Pictur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Text"/>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Pictur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506064554"/>
  <p:tag name="MH_LIBRARY" val="GRAPHIC"/>
  <p:tag name="MH_TYPE" val="Text"/>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6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7.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ENTRY"/>
  <p:tag name="ID" val="547111"/>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7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7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7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7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7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7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7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7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7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8.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NUMBER"/>
  <p:tag name="ID" val="547111"/>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Other"/>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11"/>
</p:tagLst>
</file>

<file path=ppt/tags/tag82.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9"/>
</p:tagLst>
</file>

<file path=ppt/tags/tag84.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8"/>
</p:tagLst>
</file>

<file path=ppt/tags/tag85.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2"/>
</p:tagLst>
</file>

<file path=ppt/tags/tag88.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3"/>
</p:tagLst>
</file>

<file path=ppt/tags/tag89.xml><?xml version="1.0" encoding="utf-8"?>
<p:tagLst xmlns:a="http://schemas.openxmlformats.org/drawingml/2006/main" xmlns:r="http://schemas.openxmlformats.org/officeDocument/2006/relationships" xmlns:p="http://schemas.openxmlformats.org/presentationml/2006/main">
  <p:tag name="MH" val="20160505220232"/>
  <p:tag name="MH_LIBRARY" val="GRAPHIC"/>
  <p:tag name="MH_TYPE" val="Pictur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508134854"/>
  <p:tag name="MH_LIBRARY" val="CONTENTS"/>
  <p:tag name="MH_TYPE" val="ENTRY"/>
  <p:tag name="ID" val="547111"/>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91.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92.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93.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ags/tag94.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标题 5"/>
</p:tagLst>
</file>

<file path=ppt/tags/tag95.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6"/>
</p:tagLst>
</file>

<file path=ppt/tags/tag96.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文本占位符 7"/>
</p:tagLst>
</file>

<file path=ppt/tags/tag97.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2"/>
</p:tagLst>
</file>

<file path=ppt/tags/tag98.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Freeform 4"/>
</p:tagLst>
</file>

<file path=ppt/tags/tag99.xml><?xml version="1.0" encoding="utf-8"?>
<p:tagLst xmlns:a="http://schemas.openxmlformats.org/drawingml/2006/main" xmlns:r="http://schemas.openxmlformats.org/officeDocument/2006/relationships" xmlns:p="http://schemas.openxmlformats.org/presentationml/2006/main">
  <p:tag name="MH" val="20160505164341"/>
  <p:tag name="MH_LIBRARY" val="GRAPHIC"/>
  <p:tag name="MH_ORDER" val="Straight Connector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3145</Words>
  <Application>Microsoft Office PowerPoint</Application>
  <PresentationFormat>全屏显示(4:3)</PresentationFormat>
  <Paragraphs>437</Paragraphs>
  <Slides>27</Slides>
  <Notes>18</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赵文静</cp:lastModifiedBy>
  <cp:revision>39</cp:revision>
  <dcterms:created xsi:type="dcterms:W3CDTF">2016-05-11T02:53:48Z</dcterms:created>
  <dcterms:modified xsi:type="dcterms:W3CDTF">2016-06-13T01:14:09Z</dcterms:modified>
</cp:coreProperties>
</file>